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8" r:id="rId13"/>
    <p:sldId id="281" r:id="rId14"/>
    <p:sldId id="279" r:id="rId15"/>
    <p:sldId id="28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2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3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4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15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6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7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8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19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20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1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2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3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4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5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6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7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8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9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0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1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2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3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4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5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36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37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38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9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0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41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42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43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4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45" name="Rectangle 3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46" name="Rectangle 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4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04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049" name="Rectangle 4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917A889-FE32-4726-8DBF-BB34F6FD6F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AAC77-5BED-4127-92A3-CC35E8018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CC125-BD16-4430-86CE-3EA5ED1555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57A53-4A71-4F67-9E6C-E714461F5B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14A4B-43D4-4828-A5DD-130150ABEB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ACEECF-E54F-41CC-9832-E2658A18D9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0D1A4-399A-42C8-B456-26427B7D5C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B5BD9-FE3A-4964-9788-89E3C59455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B51359-BB5E-48FA-ABD1-7568CD1555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152A7-BAD9-49E8-86F5-9FBB251C07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39797-E434-4F52-A550-C43EC33714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198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8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8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99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01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2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02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202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202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202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4202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D4B9054-74C7-4C76-BAC4-D4229B2EEC6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A2%D0%BE%D0%BC%D0%B0%D1%81%20%D0%9C%D0%BE%D1%80&amp;noreask=1&amp;img_url=https://upload.wikimedia.org/wikipedia/commons/f/f0/Hans_Holbein_d._J._065.jpg&amp;pos=1&amp;rpt=simage" TargetMode="External"/><Relationship Id="rId2" Type="http://schemas.openxmlformats.org/officeDocument/2006/relationships/hyperlink" Target="https://ru.wikipedia.org/wiki/%D0%AD%D1%80%D0%B0%D0%B7%D0%BC_%D0%A0%D0%BE%D1%82%D1%82%D0%B5%D1%80%D0%B4%D0%B0%D0%BC%D1%81%D0%BA%D0%B8%D0%B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C%D0%BE%D0%BD%D1%82%D0%B5%D0%BD%D1%8C,_%D0%9C%D0%B8%D1%88%D0%B5%D0%BB%D1%8C_%D0%B4%D0%B5" TargetMode="External"/><Relationship Id="rId4" Type="http://schemas.openxmlformats.org/officeDocument/2006/relationships/hyperlink" Target="https://ru.wikipedia.org/wiki/%D0%A0%D0%B0%D0%B1%D0%BB%D0%B5,_%D0%A4%D1%80%D0%B0%D0%BD%D1%81%D1%83%D0%B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609600" y="457200"/>
            <a:ext cx="8077200" cy="6019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Великие</a:t>
            </a:r>
          </a:p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гуманисты</a:t>
            </a:r>
          </a:p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Европы.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Франсуа Рабле</a:t>
            </a:r>
          </a:p>
        </p:txBody>
      </p:sp>
      <p:pic>
        <p:nvPicPr>
          <p:cNvPr id="17414" name="Picture 6" descr="Francois Rabelais - Portrait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0" y="1447800"/>
            <a:ext cx="4068763" cy="5105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73725"/>
          </a:xfrm>
        </p:spPr>
        <p:txBody>
          <a:bodyPr/>
          <a:lstStyle/>
          <a:p>
            <a:r>
              <a:rPr lang="ru-RU" sz="2800" dirty="0"/>
              <a:t>Французский писатель, был очень религиозен в юности, позднее занимался наукой, стал врачом</a:t>
            </a:r>
          </a:p>
          <a:p>
            <a:endParaRPr lang="ru-RU" sz="2800" dirty="0"/>
          </a:p>
          <a:p>
            <a:r>
              <a:rPr lang="ru-RU" sz="2800" dirty="0"/>
              <a:t>20 лет работал над романом </a:t>
            </a:r>
          </a:p>
          <a:p>
            <a:pPr>
              <a:buFont typeface="Wingdings" pitchFamily="2" charset="2"/>
              <a:buNone/>
            </a:pPr>
            <a:r>
              <a:rPr lang="ru-RU" sz="2800" b="1" u="sng" dirty="0"/>
              <a:t>«</a:t>
            </a:r>
            <a:r>
              <a:rPr lang="ru-RU" sz="2800" b="1" u="sng" dirty="0" err="1"/>
              <a:t>Гаргантюа</a:t>
            </a:r>
            <a:r>
              <a:rPr lang="ru-RU" sz="2800" b="1" u="sng" dirty="0"/>
              <a:t> и </a:t>
            </a:r>
            <a:r>
              <a:rPr lang="ru-RU" sz="2800" b="1" u="sng" dirty="0" err="1"/>
              <a:t>Пантагрюэль</a:t>
            </a:r>
            <a:r>
              <a:rPr lang="ru-RU" sz="2800" b="1" u="sng" dirty="0"/>
              <a:t>»</a:t>
            </a:r>
          </a:p>
          <a:p>
            <a:endParaRPr lang="ru-RU" sz="2800" b="1" dirty="0"/>
          </a:p>
          <a:p>
            <a:r>
              <a:rPr lang="ru-RU" sz="2800" dirty="0"/>
              <a:t>Герои: короли-великаны из народных сказок</a:t>
            </a:r>
          </a:p>
          <a:p>
            <a:pPr>
              <a:buFont typeface="Wingdings" pitchFamily="2" charset="2"/>
              <a:buNone/>
            </a:pPr>
            <a:endParaRPr lang="ru-RU" sz="2800" dirty="0"/>
          </a:p>
          <a:p>
            <a:r>
              <a:rPr lang="ru-RU" sz="2800" dirty="0"/>
              <a:t>Высмеивает тупость, ханжество власть имущих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Мишель Монтень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609600" y="2362200"/>
            <a:ext cx="7924800" cy="17129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"Противны мне владычесто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 покорность"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Мишель Монтень</a:t>
            </a:r>
          </a:p>
        </p:txBody>
      </p:sp>
      <p:pic>
        <p:nvPicPr>
          <p:cNvPr id="40967" name="Picture 7" descr="Michel de Montaigne 1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62200" y="1219200"/>
            <a:ext cx="4419600" cy="5257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"/>
            <a:ext cx="8305800" cy="60960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Французский гуманист</a:t>
            </a:r>
          </a:p>
          <a:p>
            <a:r>
              <a:rPr lang="ru-RU" b="1" u="sng" dirty="0"/>
              <a:t>«Опыты»</a:t>
            </a:r>
            <a:r>
              <a:rPr lang="ru-RU" dirty="0"/>
              <a:t> - собрание рассуждений о морали, философии, труде, стремление познать и оценить самого себя</a:t>
            </a:r>
          </a:p>
          <a:p>
            <a:r>
              <a:rPr lang="ru-RU" dirty="0"/>
              <a:t>Жизнь – величайший дар</a:t>
            </a:r>
          </a:p>
          <a:p>
            <a:r>
              <a:rPr lang="ru-RU" dirty="0"/>
              <a:t>Предостерегает от безделья, прежде всего умственного</a:t>
            </a:r>
          </a:p>
          <a:p>
            <a:r>
              <a:rPr lang="ru-RU" dirty="0"/>
              <a:t>Воспитание на основе разума и опыта</a:t>
            </a:r>
          </a:p>
          <a:p>
            <a:r>
              <a:rPr lang="ru-RU" dirty="0"/>
              <a:t>Веротерпимость: вера – личное дело каждого, нельзя преследовать человека за то, что он думает по-другому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7813"/>
            <a:ext cx="8077200" cy="865187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83125"/>
          </a:xfrm>
        </p:spPr>
        <p:txBody>
          <a:bodyPr/>
          <a:lstStyle/>
          <a:p>
            <a:r>
              <a:rPr lang="ru-RU" sz="1200" dirty="0" smtClean="0">
                <a:effectLst/>
              </a:rPr>
              <a:t>А.Я. </a:t>
            </a:r>
            <a:r>
              <a:rPr lang="ru-RU" sz="1200" dirty="0" err="1" smtClean="0">
                <a:effectLst/>
              </a:rPr>
              <a:t>Юдовская</a:t>
            </a:r>
            <a:r>
              <a:rPr lang="ru-RU" sz="1200" dirty="0" smtClean="0">
                <a:effectLst/>
              </a:rPr>
              <a:t>, П.А.Баранов, Л.М.Ванюшкина «Всеобщая история. История Нового времени 1500-1800» учебник для 7 класса. М. «Просвещение» 2008г.</a:t>
            </a:r>
          </a:p>
          <a:p>
            <a:r>
              <a:rPr lang="en-US" sz="1200" dirty="0" smtClean="0">
                <a:hlinkClick r:id="rId2"/>
              </a:rPr>
              <a:t>https://ru.wikipedia.org/wiki/%D0%AD%D1%80%D0%B0%D0%B7%D0%BC_%D0%A0%D0%BE%D1%82%D1%82%D0%B5%D1%80%D0%B4%D0%B0%D0%BC%D1%81%D0%BA%D0%B8%D0%B9#/media/File:Holbein-erasmus.jpg</a:t>
            </a:r>
            <a:endParaRPr lang="ru-RU" sz="1200" dirty="0" smtClean="0"/>
          </a:p>
          <a:p>
            <a:r>
              <a:rPr lang="en-US" sz="1200" dirty="0" smtClean="0">
                <a:hlinkClick r:id="rId3"/>
              </a:rPr>
              <a:t>https://yandex.ru/images/search?text=%D0%A2%D0%BE%D0%BC%D0%B0%D1%81%20%D0%9C%D0%BE%D1%80&amp;noreask=1&amp;img_url=https%3A%2F%2Fupload.wikimedia.org%2Fwikipedia%2Fcommons%2Ff%2Ff0%2FHans_Holbein_d._J._065.jpg&amp;pos=1&amp;rpt=simage</a:t>
            </a:r>
            <a:endParaRPr lang="ru-RU" sz="1200" dirty="0" smtClean="0"/>
          </a:p>
          <a:p>
            <a:r>
              <a:rPr lang="en-US" sz="1200" dirty="0" smtClean="0">
                <a:hlinkClick r:id="rId4"/>
              </a:rPr>
              <a:t>https://ru.wikipedia.org/wiki/%D0%A0%D0%B0%D0%B1%D0%BB%D0%B5,_%D0%A4%D1%80%D0%B0%D0%BD%D1%81%D1%83%D0%B0#/media/File:Francois_Rabelais_-_Portrait.jpg</a:t>
            </a:r>
            <a:endParaRPr lang="ru-RU" sz="1200" dirty="0" smtClean="0"/>
          </a:p>
          <a:p>
            <a:r>
              <a:rPr lang="en-US" sz="1200" dirty="0" smtClean="0">
                <a:hlinkClick r:id="rId5"/>
              </a:rPr>
              <a:t>https://ru.wikipedia.org/wiki/%D0%9C%D0%BE%D0%BD%D1%82%D0%B5%D0%BD%D1%8C,_%D0%9C%D0%B8%D1%88%D0%B5%D0%BB%D1%8C_%D0%B4%D0%B5#/media/File:Michel_de_Montaigne_1.jpg</a:t>
            </a:r>
            <a:endParaRPr lang="ru-RU" sz="1200" dirty="0" smtClean="0"/>
          </a:p>
          <a:p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609600" y="2514600"/>
            <a:ext cx="7772400" cy="1524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1.Эпоха Возрождения.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81000"/>
            <a:ext cx="8534400" cy="6096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u="sng" dirty="0"/>
              <a:t>Эпоха Возрождения</a:t>
            </a:r>
            <a:r>
              <a:rPr lang="ru-RU" dirty="0"/>
              <a:t> – эпоха всеобщего увлечения античностью, стремление возродить античную культуру.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Раннее Возрождение (н.Х</a:t>
            </a:r>
            <a:r>
              <a:rPr lang="en-US" dirty="0"/>
              <a:t>IV</a:t>
            </a:r>
            <a:r>
              <a:rPr lang="ru-RU" dirty="0"/>
              <a:t> - Х</a:t>
            </a:r>
            <a:r>
              <a:rPr lang="en-US" dirty="0"/>
              <a:t>V</a:t>
            </a:r>
            <a:r>
              <a:rPr lang="ru-RU" dirty="0"/>
              <a:t> вв.)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Высокое Возрождение (к.Х</a:t>
            </a:r>
            <a:r>
              <a:rPr lang="en-US" dirty="0"/>
              <a:t>V</a:t>
            </a:r>
            <a:r>
              <a:rPr lang="ru-RU" dirty="0"/>
              <a:t> - н. Х</a:t>
            </a:r>
            <a:r>
              <a:rPr lang="en-US" dirty="0"/>
              <a:t>VI</a:t>
            </a:r>
            <a:r>
              <a:rPr lang="ru-RU" dirty="0"/>
              <a:t> вв.)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-процесс обмирщения сознания (интерес к земной жизни)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-</a:t>
            </a:r>
            <a:r>
              <a:rPr lang="ru-RU" b="1" u="sng" dirty="0"/>
              <a:t>гуманисты</a:t>
            </a:r>
            <a:r>
              <a:rPr lang="ru-RU" b="1" dirty="0"/>
              <a:t> </a:t>
            </a:r>
            <a:r>
              <a:rPr lang="ru-RU" dirty="0"/>
              <a:t>– выдвигали на первый план человека, ценность его жизни.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-гуманный – человечный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-ценность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990600" y="2819400"/>
            <a:ext cx="73914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2.Гуманист из Роттердама.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Эразм Роттердамский</a:t>
            </a:r>
          </a:p>
        </p:txBody>
      </p:sp>
      <p:pic>
        <p:nvPicPr>
          <p:cNvPr id="10248" name="Picture 8" descr="Ганс Гольбейн Младший, портрет Эразма Роттердамского, 152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19400" y="1371600"/>
            <a:ext cx="3765550" cy="5334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/>
              <a:t>     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" y="0"/>
            <a:ext cx="8077200" cy="6553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r>
              <a:rPr lang="ru-RU" dirty="0"/>
              <a:t>Голландский богослов, филолог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В юности зарабатывал уроками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Сборник, в котором учил изящно и красиво выражать мысли </a:t>
            </a:r>
            <a:r>
              <a:rPr lang="ru-RU" b="1" u="sng" dirty="0"/>
              <a:t>«Разговоры запросто»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u="sng" dirty="0"/>
          </a:p>
          <a:p>
            <a:pPr>
              <a:lnSpc>
                <a:spcPct val="80000"/>
              </a:lnSpc>
            </a:pPr>
            <a:r>
              <a:rPr lang="ru-RU" dirty="0"/>
              <a:t>Знаменитое творение, написано за несколько дней и посвящено Томасу Мору – </a:t>
            </a:r>
            <a:r>
              <a:rPr lang="ru-RU" b="1" u="sng" dirty="0"/>
              <a:t>«Похвала глупости»</a:t>
            </a:r>
          </a:p>
          <a:p>
            <a:pPr>
              <a:lnSpc>
                <a:spcPct val="80000"/>
              </a:lnSpc>
            </a:pPr>
            <a:r>
              <a:rPr lang="ru-RU" dirty="0"/>
              <a:t>Главная героиня госпожа Глупость, одетая в мантию ученого, произносит хвалебную речь самой себе</a:t>
            </a:r>
          </a:p>
          <a:p>
            <a:pPr>
              <a:lnSpc>
                <a:spcPct val="80000"/>
              </a:lnSpc>
            </a:pPr>
            <a:r>
              <a:rPr lang="ru-RU" dirty="0"/>
              <a:t>Насмешка, злая сатира, направленная против пороков общества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685800" y="2286000"/>
            <a:ext cx="8077200" cy="1752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3.Первые утопии.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Томас Мор</a:t>
            </a:r>
          </a:p>
        </p:txBody>
      </p:sp>
      <p:pic>
        <p:nvPicPr>
          <p:cNvPr id="15365" name="Picture 5" descr="Томас Мор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0" y="1219200"/>
            <a:ext cx="3973513" cy="5486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077200" cy="6019800"/>
          </a:xfrm>
        </p:spPr>
        <p:txBody>
          <a:bodyPr/>
          <a:lstStyle/>
          <a:p>
            <a:r>
              <a:rPr lang="ru-RU" sz="2800" dirty="0"/>
              <a:t>Английский политик, будущий первый министр, философ, литератор</a:t>
            </a:r>
          </a:p>
          <a:p>
            <a:r>
              <a:rPr lang="ru-RU" sz="2800" b="1" u="sng" dirty="0"/>
              <a:t>«Золотая книга, столь же полезная, как и приятная, о наилучшем устройстве государства и о новом острове Утопия»</a:t>
            </a:r>
          </a:p>
          <a:p>
            <a:r>
              <a:rPr lang="ru-RU" sz="2800" dirty="0"/>
              <a:t>В первой части: современная Англия (нищета и бесправие крестьян, несправедливость к народу)</a:t>
            </a:r>
          </a:p>
          <a:p>
            <a:r>
              <a:rPr lang="ru-RU" sz="2800" dirty="0"/>
              <a:t>Во второй - идеальное государство, где все равны, коллективная собственность, нет ни бедных, ни богатых</a:t>
            </a:r>
          </a:p>
          <a:p>
            <a:r>
              <a:rPr lang="ru-RU" sz="2800" u="sng" dirty="0"/>
              <a:t>Утопия в переводе – «несуществующее место»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172</TotalTime>
  <Words>398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Равновесие</vt:lpstr>
      <vt:lpstr>Слайд 1</vt:lpstr>
      <vt:lpstr>Слайд 2</vt:lpstr>
      <vt:lpstr>Слайд 3</vt:lpstr>
      <vt:lpstr>Слайд 4</vt:lpstr>
      <vt:lpstr>Эразм Роттердамский</vt:lpstr>
      <vt:lpstr>Слайд 6</vt:lpstr>
      <vt:lpstr>Слайд 7</vt:lpstr>
      <vt:lpstr>Томас Мор</vt:lpstr>
      <vt:lpstr>Слайд 9</vt:lpstr>
      <vt:lpstr>Франсуа Рабле</vt:lpstr>
      <vt:lpstr>Слайд 11</vt:lpstr>
      <vt:lpstr>Слайд 12</vt:lpstr>
      <vt:lpstr>Мишель Монтень</vt:lpstr>
      <vt:lpstr>Слайд 14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Катя</dc:creator>
  <cp:lastModifiedBy>Елена</cp:lastModifiedBy>
  <cp:revision>8</cp:revision>
  <cp:lastPrinted>1601-01-01T00:00:00Z</cp:lastPrinted>
  <dcterms:created xsi:type="dcterms:W3CDTF">2009-04-08T21:32:02Z</dcterms:created>
  <dcterms:modified xsi:type="dcterms:W3CDTF">2020-04-18T01:45:56Z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