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75" r:id="rId6"/>
    <p:sldId id="282" r:id="rId7"/>
    <p:sldId id="277" r:id="rId8"/>
    <p:sldId id="260" r:id="rId9"/>
    <p:sldId id="261" r:id="rId10"/>
    <p:sldId id="263" r:id="rId11"/>
    <p:sldId id="262" r:id="rId12"/>
    <p:sldId id="265" r:id="rId13"/>
    <p:sldId id="267" r:id="rId14"/>
    <p:sldId id="268" r:id="rId15"/>
    <p:sldId id="269" r:id="rId16"/>
    <p:sldId id="270" r:id="rId17"/>
    <p:sldId id="281" r:id="rId18"/>
    <p:sldId id="272" r:id="rId19"/>
    <p:sldId id="278" r:id="rId20"/>
    <p:sldId id="28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15" autoAdjust="0"/>
    <p:restoredTop sz="94660"/>
  </p:normalViewPr>
  <p:slideViewPr>
    <p:cSldViewPr>
      <p:cViewPr>
        <p:scale>
          <a:sx n="68" d="100"/>
          <a:sy n="68" d="100"/>
        </p:scale>
        <p:origin x="-1164" y="-7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60CD6C-3460-4348-A739-B09DE00C7F24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AEA9DB-EDA6-45E4-A3BF-0B95688422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60CD6C-3460-4348-A739-B09DE00C7F24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AEA9DB-EDA6-45E4-A3BF-0B9568842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60CD6C-3460-4348-A739-B09DE00C7F24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AEA9DB-EDA6-45E4-A3BF-0B9568842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60CD6C-3460-4348-A739-B09DE00C7F24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AEA9DB-EDA6-45E4-A3BF-0B9568842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60CD6C-3460-4348-A739-B09DE00C7F24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AEA9DB-EDA6-45E4-A3BF-0B95688422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60CD6C-3460-4348-A739-B09DE00C7F24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AEA9DB-EDA6-45E4-A3BF-0B9568842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60CD6C-3460-4348-A739-B09DE00C7F24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AEA9DB-EDA6-45E4-A3BF-0B9568842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60CD6C-3460-4348-A739-B09DE00C7F24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AEA9DB-EDA6-45E4-A3BF-0B9568842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60CD6C-3460-4348-A739-B09DE00C7F24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AEA9DB-EDA6-45E4-A3BF-0B95688422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60CD6C-3460-4348-A739-B09DE00C7F24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AEA9DB-EDA6-45E4-A3BF-0B9568842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60CD6C-3460-4348-A739-B09DE00C7F24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AEA9DB-EDA6-45E4-A3BF-0B95688422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260CD6C-3460-4348-A739-B09DE00C7F24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0AEA9DB-EDA6-45E4-A3BF-0B95688422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Rhof-handwaschen.og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1340768"/>
            <a:ext cx="7118608" cy="1493505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itchFamily="34" charset="0"/>
              </a:rPr>
              <a:t>Урок технологии</a:t>
            </a:r>
            <a:br>
              <a:rPr lang="ru-RU" sz="40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Arial Black" pitchFamily="34" charset="0"/>
              </a:rPr>
              <a:t> в 7 классе </a:t>
            </a:r>
            <a:br>
              <a:rPr lang="ru-RU" sz="40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Arial Black" pitchFamily="34" charset="0"/>
              </a:rPr>
              <a:t>«Уход за одеждой. Стирка.»</a:t>
            </a:r>
            <a:endParaRPr lang="ru-RU" sz="40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84378" y="0"/>
            <a:ext cx="8440149" cy="6858000"/>
          </a:xfrm>
        </p:spPr>
        <p:txBody>
          <a:bodyPr>
            <a:noAutofit/>
          </a:bodyPr>
          <a:lstStyle/>
          <a:p>
            <a:pPr marL="82296" indent="0">
              <a:lnSpc>
                <a:spcPts val="2200"/>
              </a:lnSpc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                                            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Энзимы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Ферменты 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биологического происхождения, разлагающие те или иные органические загрязнения. Энзимы обычно теряют активность при слишком высокой температуре стирки. Наиболее часто применяются следующие энзимы:</a:t>
            </a:r>
          </a:p>
          <a:p>
            <a:pPr marL="82296" indent="0">
              <a:lnSpc>
                <a:spcPts val="2200"/>
              </a:lnSpc>
              <a:buNone/>
            </a:pPr>
            <a:r>
              <a:rPr 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Протеаза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— разлагает белки, облегчая удаление белковых загрязнений (пища, пот, слизь, плесень и т. п.). Неприменима при стирке белковых тканей (шерсть, натуральный шёлк), поскольку разрушает их. Также может постепенно разрушать полиамиды (нейлон, капрон).</a:t>
            </a:r>
          </a:p>
          <a:p>
            <a:pPr marL="82296" indent="0">
              <a:lnSpc>
                <a:spcPts val="2200"/>
              </a:lnSpc>
              <a:buNone/>
            </a:pPr>
            <a:r>
              <a:rPr lang="ru-RU" sz="2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Кератиназа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— разлагает кератин (роговое вещество), из которого состоят чешуйки кожи и мелкие волоски. Разрушает шерсть и натуральный шёлк. Также может постепенно разрушать полиамиды (нейлон, капрон).</a:t>
            </a:r>
          </a:p>
          <a:p>
            <a:pPr marL="82296" indent="0">
              <a:lnSpc>
                <a:spcPts val="2200"/>
              </a:lnSpc>
              <a:buNone/>
            </a:pPr>
            <a:r>
              <a:rPr 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Амилаза 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— разлагает крахмал, облегчая удаление остатков пищи.</a:t>
            </a:r>
          </a:p>
          <a:p>
            <a:pPr marL="82296" indent="0">
              <a:lnSpc>
                <a:spcPts val="2200"/>
              </a:lnSpc>
              <a:buNone/>
            </a:pPr>
            <a:r>
              <a:rPr lang="ru-RU" sz="2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Целлюлаза</a:t>
            </a:r>
            <a:r>
              <a:rPr 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— разрушает тонкие волокна целлюлозы, что освежает цвет тканей растительного происхождения (хлопок, лён, конопля, джут). При слишком интенсивном использовании разрушает сами ткани.</a:t>
            </a:r>
          </a:p>
          <a:p>
            <a:pPr marL="82296" indent="0">
              <a:lnSpc>
                <a:spcPts val="2200"/>
              </a:lnSpc>
              <a:buNone/>
            </a:pPr>
            <a:r>
              <a:rPr 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Липаза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— разлагает жиры.</a:t>
            </a:r>
          </a:p>
          <a:p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4615" y="260648"/>
            <a:ext cx="7797552" cy="6707875"/>
          </a:xfrm>
        </p:spPr>
        <p:txBody>
          <a:bodyPr>
            <a:normAutofit/>
          </a:bodyPr>
          <a:lstStyle/>
          <a:p>
            <a:pPr marL="82296" indent="0">
              <a:lnSpc>
                <a:spcPts val="2600"/>
              </a:lnSpc>
              <a:buNone/>
            </a:pPr>
            <a:r>
              <a:rPr lang="ru-RU" sz="2400" b="1" dirty="0" smtClean="0">
                <a:latin typeface="Arial Black" pitchFamily="34" charset="0"/>
                <a:cs typeface="Arial" pitchFamily="34" charset="0"/>
              </a:rPr>
              <a:t>                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Щелочные соли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/>
            </a:r>
            <a:b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Омыляют 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жиры, облегчая их </a:t>
            </a:r>
            <a:endParaRPr lang="ru-RU" sz="24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82296" indent="0">
              <a:lnSpc>
                <a:spcPts val="2600"/>
              </a:lnSpc>
              <a:buNone/>
            </a:pPr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удаление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а также уменьшают </a:t>
            </a:r>
            <a:endParaRPr lang="ru-RU" sz="24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82296" indent="0">
              <a:lnSpc>
                <a:spcPts val="2600"/>
              </a:lnSpc>
              <a:buNone/>
            </a:pPr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жёсткость 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воды.</a:t>
            </a:r>
          </a:p>
          <a:p>
            <a:pPr marL="82296" indent="0">
              <a:lnSpc>
                <a:spcPts val="2600"/>
              </a:lnSpc>
              <a:buNone/>
            </a:pPr>
            <a:r>
              <a:rPr 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Карбонат натрия 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(кальцинированная сода) — эта добавка нежелательна при ручной стирке, так как вредно действует на кожу.</a:t>
            </a:r>
          </a:p>
          <a:p>
            <a:pPr marL="82296" indent="0">
              <a:buNone/>
            </a:pPr>
            <a:r>
              <a:rPr 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Фосфат натрия 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тринатрий-фосфат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) — эта добавка неблагоприятно действует на окружающую среду, вызывая </a:t>
            </a:r>
            <a:r>
              <a:rPr lang="ru-RU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эвтрофикацию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водоёмов.</a:t>
            </a:r>
          </a:p>
          <a:p>
            <a:pPr marL="82296" indent="0" algn="ctr">
              <a:buNone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Химические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отбеливатели</a:t>
            </a:r>
          </a:p>
          <a:p>
            <a:pPr marL="82296" indent="0">
              <a:buNone/>
            </a:pP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Являясь окислителями, отбеливатели химически разлагают и обесцвечивают загрязнения, обладающие интенсивным цветом (например, пятна от вина или травы), а также способствуют дезинфекции. Отбеливатели делятся на </a:t>
            </a:r>
            <a:r>
              <a:rPr 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хлорсодержащие и </a:t>
            </a:r>
            <a:r>
              <a:rPr lang="ru-RU" sz="2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пероксидные</a:t>
            </a:r>
            <a:r>
              <a:rPr 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82296" indent="0" algn="ctr">
              <a:buNone/>
            </a:pPr>
            <a:endParaRPr lang="ru-RU" sz="2400" dirty="0"/>
          </a:p>
        </p:txBody>
      </p:sp>
      <p:pic>
        <p:nvPicPr>
          <p:cNvPr id="5122" name="Picture 2" descr="E:\Новая папка\DSCN456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628" t="-7435" b="7435"/>
          <a:stretch/>
        </p:blipFill>
        <p:spPr bwMode="auto">
          <a:xfrm>
            <a:off x="6732240" y="0"/>
            <a:ext cx="2211938" cy="1835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16632"/>
            <a:ext cx="8172400" cy="6131768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Пигменты </a:t>
            </a:r>
          </a:p>
          <a:p>
            <a:pPr marL="82296" indent="0">
              <a:buNone/>
            </a:pPr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Применяются 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для улучшения цвета белых текстильных изделий. </a:t>
            </a:r>
            <a:r>
              <a:rPr 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Синька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применяется для коррекции жёлтого оттенка застиранного белья, а </a:t>
            </a:r>
            <a:r>
              <a:rPr 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оптический отбеливатель («оптическая синька»)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является флуоресцентным веществом, преобразующим ультрафиолетовое излучение в синий свет, что устраняет желтизну и повышает альбедо.</a:t>
            </a:r>
          </a:p>
          <a:p>
            <a:pPr marL="82296" indent="0" algn="ctr"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Крахмал</a:t>
            </a:r>
          </a:p>
          <a:p>
            <a:pPr marL="82296" indent="0">
              <a:buNone/>
            </a:pP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Применяется для повышения механической жёсткости текстильных изделий после глажки, что позволяет им лучше держать форму при дальнейшем использовании.</a:t>
            </a:r>
          </a:p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E:\Новая папка\DSCN45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869160"/>
            <a:ext cx="2471936" cy="1853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16632"/>
            <a:ext cx="7746064" cy="568863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2600" b="1" dirty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Вспомогательные вещества</a:t>
            </a:r>
            <a:r>
              <a:rPr lang="ru-RU" sz="2600" b="1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600" b="1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2600" b="1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ru-RU" sz="2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 </a:t>
            </a:r>
            <a:r>
              <a:rPr lang="ru-RU" sz="2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ним относятся:</a:t>
            </a:r>
          </a:p>
          <a:p>
            <a:pPr marL="82296" indent="0">
              <a:buNone/>
            </a:pPr>
            <a:r>
              <a:rPr lang="ru-RU" sz="26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Умягчители</a:t>
            </a:r>
            <a:r>
              <a:rPr lang="ru-RU" sz="2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воды, например </a:t>
            </a:r>
            <a:r>
              <a:rPr lang="ru-RU" sz="26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трилон</a:t>
            </a:r>
            <a:r>
              <a:rPr lang="ru-RU" sz="2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Б, цеолиты.</a:t>
            </a:r>
          </a:p>
          <a:p>
            <a:pPr marL="82296" indent="0">
              <a:buNone/>
            </a:pPr>
            <a:r>
              <a:rPr lang="ru-RU" sz="2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Пенообразователи </a:t>
            </a:r>
            <a:r>
              <a:rPr lang="ru-RU" sz="2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— увеличивают образование пены, что способствует очищению тканей при ручной стирке.</a:t>
            </a:r>
          </a:p>
          <a:p>
            <a:pPr marL="82296" indent="0">
              <a:buNone/>
            </a:pPr>
            <a:r>
              <a:rPr lang="ru-RU" sz="26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Пеногасители</a:t>
            </a:r>
            <a:r>
              <a:rPr lang="ru-RU" sz="2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необходимы для предотвращения образования избыточной пены при машинной стирке.</a:t>
            </a:r>
          </a:p>
          <a:p>
            <a:pPr marL="82296" indent="0">
              <a:buNone/>
            </a:pPr>
            <a:r>
              <a:rPr lang="ru-RU" sz="26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Антиресорбенты</a:t>
            </a:r>
            <a:r>
              <a:rPr lang="ru-RU" sz="2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предотвращающие оседание </a:t>
            </a:r>
            <a:r>
              <a:rPr lang="ru-RU" sz="26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эмульгированных</a:t>
            </a:r>
            <a:r>
              <a:rPr lang="ru-RU" sz="2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частиц загрязнений обратно на ткань, например </a:t>
            </a:r>
            <a:r>
              <a:rPr lang="ru-RU" sz="26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карбоксиметилцеллюлоза</a:t>
            </a:r>
            <a:r>
              <a:rPr lang="ru-RU" sz="2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82296" indent="0">
              <a:buNone/>
            </a:pPr>
            <a:r>
              <a:rPr lang="ru-RU" sz="2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Солевой балласт</a:t>
            </a:r>
            <a:r>
              <a:rPr lang="ru-RU" sz="2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облегчающий растворение и регулирующий </a:t>
            </a:r>
            <a:r>
              <a:rPr lang="ru-RU" sz="26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pH</a:t>
            </a:r>
            <a:r>
              <a:rPr lang="ru-RU" sz="2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раствора, например сульфат натрия.</a:t>
            </a:r>
          </a:p>
          <a:p>
            <a:pPr marL="82296" indent="0">
              <a:buNone/>
            </a:pPr>
            <a:r>
              <a:rPr lang="ru-RU" sz="26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Ароматизаторы</a:t>
            </a:r>
            <a:r>
              <a:rPr lang="ru-RU" sz="2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(отдушки).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Arial Black" pitchFamily="34" charset="0"/>
              </a:rPr>
              <a:t>Правила стирки</a:t>
            </a:r>
            <a:r>
              <a:rPr lang="ru-RU" b="1" dirty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b="1" dirty="0">
                <a:solidFill>
                  <a:srgbClr val="002060"/>
                </a:solidFill>
                <a:latin typeface="Arial Black" pitchFamily="34" charset="0"/>
              </a:rPr>
            </a:br>
            <a:endParaRPr lang="ru-RU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052736"/>
            <a:ext cx="7746064" cy="5805264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Подготовка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Arial Black" pitchFamily="34" charset="0"/>
              <a:cs typeface="Arial" pitchFamily="34" charset="0"/>
            </a:endParaRPr>
          </a:p>
          <a:p>
            <a:r>
              <a:rPr lang="ru-RU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Прежде всего вещи для стирки нужно подготовить.</a:t>
            </a:r>
          </a:p>
          <a:p>
            <a:r>
              <a:rPr lang="ru-RU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Вынуть всё из карманов одежды (ключи, деньги, записки и т.д.).</a:t>
            </a:r>
          </a:p>
          <a:p>
            <a:r>
              <a:rPr lang="ru-RU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Вывернуть наизнанку постельное бельё и удалить накопившийся в углах сор.</a:t>
            </a:r>
          </a:p>
          <a:p>
            <a:r>
              <a:rPr lang="ru-RU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Распрямить манжеты на рукавах рубашек.</a:t>
            </a:r>
          </a:p>
          <a:p>
            <a:r>
              <a:rPr lang="ru-RU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Брюки, юбки, трикотаж, носки, колготки, чулки вывернуть наизнанку. Так они дольше сохраняют свой цвет.</a:t>
            </a:r>
          </a:p>
          <a:p>
            <a:r>
              <a:rPr lang="ru-RU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Расстегнуть пуговицы.</a:t>
            </a:r>
          </a:p>
          <a:p>
            <a:r>
              <a:rPr lang="ru-RU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Молнии, кнопки и крючки застегнуть.</a:t>
            </a:r>
          </a:p>
          <a:p>
            <a:r>
              <a:rPr lang="ru-RU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Связать шнурки и тесёмки.</a:t>
            </a:r>
          </a:p>
          <a:p>
            <a:r>
              <a:rPr lang="ru-RU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Пятна при необходимости обработать пятновыводителем.</a:t>
            </a:r>
          </a:p>
          <a:p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16632"/>
            <a:ext cx="8244408" cy="6192688"/>
          </a:xfrm>
        </p:spPr>
        <p:txBody>
          <a:bodyPr>
            <a:noAutofit/>
          </a:bodyPr>
          <a:lstStyle/>
          <a:p>
            <a:pPr marL="0" indent="0" algn="ctr">
              <a:lnSpc>
                <a:spcPts val="2400"/>
              </a:lnSpc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Сортировка</a:t>
            </a:r>
          </a:p>
          <a:p>
            <a:pPr>
              <a:lnSpc>
                <a:spcPts val="2400"/>
              </a:lnSpc>
            </a:pPr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 Для начала обращаем внимание на этикетки с маркировкой и на состав ткани. Одежду, требующую более деликатной стирки с особыми требованиями по температуре и/или реагентам, откладываем отдельно, к ней можно добавить слабо загрязнённые вещи из более грубых тканей, совместимые по цвету и условиям стирки.</a:t>
            </a:r>
          </a:p>
          <a:p>
            <a:pPr>
              <a:lnSpc>
                <a:spcPts val="2400"/>
              </a:lnSpc>
            </a:pP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Во 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избежание окрашивания одних тканей другими вследствие линьки белые вещи стирают отдельно, светлые отдельно, тёмные отдельно. Отдельно также рекомендуется стирать сильно линяющую и сильно загрязнённую </a:t>
            </a:r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одежду. Цветные 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вещи не рекомендуется стирать при слишком высокой температуре.</a:t>
            </a:r>
          </a:p>
          <a:p>
            <a:pPr>
              <a:lnSpc>
                <a:spcPts val="2400"/>
              </a:lnSpc>
            </a:pP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Сильно 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загрязнённые изделия из не слишком деликатных тканей лучше стирать с замачиванием.</a:t>
            </a:r>
          </a:p>
          <a:p>
            <a:pPr>
              <a:lnSpc>
                <a:spcPts val="2400"/>
              </a:lnSpc>
            </a:pP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Вещи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требующие кипячения (или машинной стирки при 95°C) с целью дезинфекции, также стираем отдельно.</a:t>
            </a:r>
          </a:p>
          <a:p>
            <a:pPr marL="0" indent="0">
              <a:lnSpc>
                <a:spcPct val="120000"/>
              </a:lnSpc>
              <a:buNone/>
            </a:pPr>
            <a:endParaRPr lang="ru-RU" sz="2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267253"/>
            <a:ext cx="7632848" cy="6480720"/>
          </a:xfrm>
        </p:spPr>
        <p:txBody>
          <a:bodyPr>
            <a:normAutofit/>
          </a:bodyPr>
          <a:lstStyle/>
          <a:p>
            <a:pPr marL="0" indent="0" algn="ctr">
              <a:lnSpc>
                <a:spcPts val="2300"/>
              </a:lnSpc>
              <a:buNone/>
            </a:pPr>
            <a:r>
              <a:rPr lang="ru-RU" sz="2400" b="1" dirty="0" smtClean="0"/>
              <a:t>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Требования к стирке для разных тканей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Натуральные растительные ткани: хлопок, лён, конопля, джут.</a:t>
            </a:r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Можно стирать практически при любой температуре и практически с любыми реагентами.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Натуральные </a:t>
            </a:r>
            <a:r>
              <a:rPr 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ткани животного происхождения: шерсть, шёлк, а также полиамиды: нейлон, капрон.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Такие ткани нужно стирать бережно, при температуре не выше 50–60°C. Их нельзя стирать с энзимами, разлагающими белки (протеаза, </a:t>
            </a:r>
            <a:r>
              <a:rPr lang="ru-RU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кератиназа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), нельзя применять химические отбеливатели, щелочные соли</a:t>
            </a:r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E:\Новая папка\DSCN45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8350" y="4941168"/>
            <a:ext cx="1259632" cy="1679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971599" y="11517"/>
            <a:ext cx="8172401" cy="710140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 algn="ctr">
              <a:buFont typeface="Wingdings 2"/>
              <a:buNone/>
            </a:pPr>
            <a:r>
              <a:rPr lang="ru-RU" sz="5100" b="1" dirty="0" smtClean="0"/>
              <a:t>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Требования к стирке для разных тканей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Искусственные волокна (вискоза)</a:t>
            </a:r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 Стирать при температуре не выше 30°C, отжимать бережно, без выкручивания.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Полиэфиры: лавсан (</a:t>
            </a:r>
            <a:r>
              <a:rPr lang="ru-RU" sz="24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терилен</a:t>
            </a:r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); </a:t>
            </a:r>
            <a:r>
              <a:rPr lang="ru-RU" sz="24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полиакрилаты</a:t>
            </a:r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акрил; полиуретаны: лайкра.</a:t>
            </a:r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Стирать при температуре не выше 50–60°C. Категорически нельзя стирать с щелочными солями, в том числе даже хозяйственным мылом (оно содержит карбонат натрия), нельзя применять отбеливатели на основе хлора.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Смешанные ткани </a:t>
            </a:r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(лавсан + шерсть, лавсан + хлопок, нейлон + лайкра и т.д.). Соблюдать ограничения, соответствующие каждому из типов волокон.</a:t>
            </a:r>
          </a:p>
          <a:p>
            <a:endParaRPr lang="ru-RU" sz="2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6411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6632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effectLst/>
                <a:latin typeface="Arial Black" pitchFamily="34" charset="0"/>
              </a:rPr>
              <a:t>Сушка</a:t>
            </a:r>
            <a:br>
              <a:rPr lang="ru-RU" sz="4000" b="1" dirty="0">
                <a:solidFill>
                  <a:srgbClr val="002060"/>
                </a:solidFill>
                <a:effectLst/>
                <a:latin typeface="Arial Black" pitchFamily="34" charset="0"/>
              </a:rPr>
            </a:br>
            <a:endParaRPr lang="ru-RU" sz="4000" b="1" dirty="0">
              <a:solidFill>
                <a:srgbClr val="002060"/>
              </a:solidFill>
              <a:effectLst/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836712"/>
            <a:ext cx="7581528" cy="5184576"/>
          </a:xfrm>
        </p:spPr>
        <p:txBody>
          <a:bodyPr>
            <a:normAutofit fontScale="92500" lnSpcReduction="10000"/>
          </a:bodyPr>
          <a:lstStyle/>
          <a:p>
            <a:r>
              <a:rPr lang="ru-RU" sz="2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Осуществляется либо естественным образом (путём развешивания выстиранного текстиля на свежем воздухе, в помещении или на батарее центрального отопления), либо с помощью сушилки или тепловентилятора, создающих поток горячего воздуха. </a:t>
            </a:r>
            <a:endParaRPr lang="ru-RU" sz="26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2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гостиницах, общежитиях, казармах и т. п. иногда устраиваются специальные помещения — сушильные комнаты, в которых благодаря большому количеству отопительных батарей поддерживается повышенная температура, что ускоряет сушку.</a:t>
            </a:r>
          </a:p>
          <a:p>
            <a:r>
              <a:rPr lang="ru-RU" sz="2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ru-RU" sz="2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Существуют </a:t>
            </a:r>
            <a:r>
              <a:rPr lang="ru-RU" sz="2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также стиральные машины с функцией сушки.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effectLst/>
                <a:latin typeface="Arial Black" pitchFamily="34" charset="0"/>
              </a:rPr>
              <a:t>Вопросы:</a:t>
            </a:r>
            <a:r>
              <a:rPr lang="ru-RU" dirty="0" smtClean="0">
                <a:latin typeface="Arial Black" pitchFamily="34" charset="0"/>
              </a:rPr>
              <a:t> 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Каково назначение стирки?</a:t>
            </a:r>
          </a:p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Какие способы стирки существуют?</a:t>
            </a:r>
          </a:p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Перечислите стадии стирки.</a:t>
            </a:r>
          </a:p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Какие реактивы для стирки существуют?</a:t>
            </a:r>
          </a:p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Как подготовить вещи для стирки?</a:t>
            </a:r>
          </a:p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Каковы правила сортировки вещей для стирки?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80382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4615" y="548680"/>
            <a:ext cx="7814102" cy="3663872"/>
          </a:xfrm>
        </p:spPr>
        <p:txBody>
          <a:bodyPr>
            <a:noAutofit/>
          </a:bodyPr>
          <a:lstStyle/>
          <a:p>
            <a:pPr marL="26988" indent="422275"/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Когда-то единственной одеждой человека была шкура убитого животного. Сегодня же в нашем гардеробе предусмотрена соответствующая "шкурка" для любого события в нашей жизни: детская одежда, женская и мужская одежда, одежда для беременных, спортивная, модная, зимняя, рабочая. Одежда, как и обувь будет дольше служить, при условии правильного обращения с </a:t>
            </a:r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ней. Подсказки 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 уходу </a:t>
            </a:r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за одеждой 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указаны на </a:t>
            </a:r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бирке (маркировочной ленте), пришитой 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 вещи с изнанки. </a:t>
            </a:r>
          </a:p>
        </p:txBody>
      </p:sp>
      <p:pic>
        <p:nvPicPr>
          <p:cNvPr id="3074" name="Picture 2" descr="E:\Новая папка\DSCN457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022" t="7729"/>
          <a:stretch/>
        </p:blipFill>
        <p:spPr bwMode="auto">
          <a:xfrm>
            <a:off x="3779912" y="4619973"/>
            <a:ext cx="2327581" cy="1989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9561" y="404664"/>
            <a:ext cx="7890080" cy="1570186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effectLst/>
                <a:latin typeface="Arial Black" pitchFamily="34" charset="0"/>
              </a:rPr>
              <a:t>Практическая работа </a:t>
            </a:r>
            <a:br>
              <a:rPr lang="ru-RU" sz="4000" b="1" dirty="0" smtClean="0">
                <a:solidFill>
                  <a:srgbClr val="002060"/>
                </a:solidFill>
                <a:effectLst/>
                <a:latin typeface="Arial Black" pitchFamily="34" charset="0"/>
              </a:rPr>
            </a:br>
            <a:r>
              <a:rPr lang="ru-RU" sz="4000" b="1" dirty="0" smtClean="0">
                <a:solidFill>
                  <a:srgbClr val="002060"/>
                </a:solidFill>
                <a:effectLst/>
                <a:latin typeface="Arial Black" pitchFamily="34" charset="0"/>
              </a:rPr>
              <a:t>«Уход за одеждой из различных материалов».</a:t>
            </a:r>
            <a:endParaRPr lang="ru-RU" sz="4000" b="1" dirty="0">
              <a:solidFill>
                <a:srgbClr val="002060"/>
              </a:solidFill>
              <a:effectLst/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2492896"/>
            <a:ext cx="7498080" cy="3755504"/>
          </a:xfrm>
        </p:spPr>
        <p:txBody>
          <a:bodyPr>
            <a:normAutofit fontScale="92500" lnSpcReduction="20000"/>
          </a:bodyPr>
          <a:lstStyle/>
          <a:p>
            <a:pPr marL="82296" indent="0">
              <a:buNone/>
            </a:pP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Порядок выполнения работы:</a:t>
            </a:r>
          </a:p>
          <a:p>
            <a:pPr marL="596646" indent="-51435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Рассмотрите ярлыки и маркировочные ленты от готовых изделий.</a:t>
            </a:r>
          </a:p>
          <a:p>
            <a:pPr marL="596646" indent="-51435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Запишите в тетради правила ухода за данными изделиями.</a:t>
            </a:r>
          </a:p>
          <a:p>
            <a:pPr marL="596646" indent="-51435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Устно сравните правила стирки изделий из различных материалов.</a:t>
            </a:r>
          </a:p>
          <a:p>
            <a:pPr marL="596646" indent="-51435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Вывод запишите в тетради.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5577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04664"/>
            <a:ext cx="7499176" cy="1939916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Стирка белья</a:t>
            </a:r>
            <a:r>
              <a:rPr lang="ru-RU" sz="27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как и всякий домашний труд, если его не организовать рационально,- дело отнюдь не простое, тем более, что к легким видам домашних работ стирку не отнесешь.</a:t>
            </a:r>
            <a:r>
              <a:rPr lang="ru-RU" dirty="0">
                <a:latin typeface="Arial" pitchFamily="34" charset="0"/>
                <a:cs typeface="Arial" pitchFamily="34" charset="0"/>
              </a:rPr>
              <a:t/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916832"/>
            <a:ext cx="5400600" cy="4752527"/>
          </a:xfrm>
        </p:spPr>
        <p:txBody>
          <a:bodyPr>
            <a:normAutofit lnSpcReduction="10000"/>
          </a:bodyPr>
          <a:lstStyle/>
          <a:p>
            <a:r>
              <a:rPr lang="ru-RU" sz="2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Сти́рка</a:t>
            </a:r>
            <a:r>
              <a:rPr 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— физико-химический процесс очистки текстильных изделий (одежда, постельное бельё, занавески и т. д.), использующий водные растворы детергентов: поверхностно-активных веществ (ПАВ), </a:t>
            </a:r>
            <a:r>
              <a:rPr lang="ru-RU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энзимов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пигментов, отбеливателей и т. д. </a:t>
            </a:r>
            <a:r>
              <a:rPr 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Основное назначение стирки: удаление различных загрязнений. </a:t>
            </a:r>
            <a:endParaRPr lang="ru-RU" sz="24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Стирка 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может сочетаться с отбеливанием.</a:t>
            </a:r>
          </a:p>
          <a:p>
            <a:endParaRPr lang="ru-RU" dirty="0"/>
          </a:p>
        </p:txBody>
      </p:sp>
      <p:pic>
        <p:nvPicPr>
          <p:cNvPr id="7170" name="Picture 2" descr="E:\Новая папка\DSCN456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918" r="16751"/>
          <a:stretch/>
        </p:blipFill>
        <p:spPr bwMode="auto">
          <a:xfrm>
            <a:off x="6516216" y="2924944"/>
            <a:ext cx="2439274" cy="284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548680"/>
            <a:ext cx="7498080" cy="77809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Способы стирки</a:t>
            </a:r>
            <a:br>
              <a:rPr lang="ru-RU" sz="4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ru-RU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556792"/>
            <a:ext cx="7498080" cy="4213448"/>
          </a:xfrm>
        </p:spPr>
        <p:txBody>
          <a:bodyPr>
            <a:normAutofit fontScale="92500" lnSpcReduction="10000"/>
          </a:bodyPr>
          <a:lstStyle/>
          <a:p>
            <a:r>
              <a:rPr lang="ru-RU" sz="2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Ручная. </a:t>
            </a:r>
            <a:r>
              <a:rPr lang="ru-RU" sz="2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Применялась с незапамятных времён.</a:t>
            </a:r>
          </a:p>
          <a:p>
            <a:r>
              <a:rPr lang="ru-RU" sz="2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Машинная </a:t>
            </a:r>
            <a:r>
              <a:rPr lang="ru-RU" sz="2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— с использованием стиральной машины. Наиболее современный и эффективный способ стирки, механизирующий, а сейчас и автоматизирующий все или почти все стадии стирки.</a:t>
            </a:r>
          </a:p>
          <a:p>
            <a:r>
              <a:rPr lang="ru-RU" sz="2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Ультразвуковая </a:t>
            </a:r>
            <a:r>
              <a:rPr lang="ru-RU" sz="2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— с использованием ультразвука. Потенциально перспективный способ стирки, однако существующее оборудование для ультразвуковой стирки имеет, к сожалению, сравнительно невысокую </a:t>
            </a:r>
            <a:r>
              <a:rPr lang="ru-RU" sz="2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эффективность.</a:t>
            </a:r>
            <a:endParaRPr lang="ru-RU" sz="2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9864" y="326661"/>
            <a:ext cx="749808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Стирка в реке, современный Абиджан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E:\800px-Laundry_in_the_ri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84784"/>
            <a:ext cx="7620000" cy="469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31840" y="476672"/>
            <a:ext cx="45779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Великий Устюг. Портомойня.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E:\800px-Великий_Устюг.Портомойн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12776"/>
            <a:ext cx="6378120" cy="4384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7823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  <a:hlinkClick r:id="rId2" action="ppaction://hlinkfile"/>
              </a:rPr>
              <a:t>Демонстрация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 истории стирки в музее под открытым небом </a:t>
            </a:r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Рошейдер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Хоф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>
                <a:latin typeface="Arial" pitchFamily="34" charset="0"/>
                <a:cs typeface="Arial" pitchFamily="34" charset="0"/>
              </a:rPr>
            </a:b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36775" y="1562100"/>
            <a:ext cx="6096000" cy="457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  <a:effectLst/>
                <a:latin typeface="Arial Black" pitchFamily="34" charset="0"/>
              </a:rPr>
              <a:t>Стадии стирки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63080" y="476672"/>
            <a:ext cx="8280920" cy="6237312"/>
          </a:xfrm>
        </p:spPr>
        <p:txBody>
          <a:bodyPr>
            <a:noAutofit/>
          </a:bodyPr>
          <a:lstStyle/>
          <a:p>
            <a:pPr marL="82296" indent="0">
              <a:lnSpc>
                <a:spcPts val="2300"/>
              </a:lnSpc>
              <a:buNone/>
            </a:pPr>
            <a:r>
              <a:rPr 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Замачивание 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— выдержка текстиля в растворе детергентов и/или отбеливателя для набухания, частичного растворения и химического разложения загрязнений.</a:t>
            </a:r>
          </a:p>
          <a:p>
            <a:pPr marL="82296" indent="0">
              <a:lnSpc>
                <a:spcPts val="2300"/>
              </a:lnSpc>
              <a:buNone/>
            </a:pPr>
            <a:r>
              <a:rPr 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Собственно стирка 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— </a:t>
            </a:r>
            <a:r>
              <a:rPr lang="ru-RU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прополаскивание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и оттирание текстиля в растворе детергентов.</a:t>
            </a:r>
          </a:p>
          <a:p>
            <a:pPr marL="82296" indent="0">
              <a:lnSpc>
                <a:spcPts val="2300"/>
              </a:lnSpc>
              <a:buNone/>
            </a:pPr>
            <a:r>
              <a:rPr 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Кипячение 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— нагрев замоченного в растворе ПАВ или отбеливателя текстиля до температуры кипения с целью термического разложения некоторых видов загрязнений и дезинфекции.</a:t>
            </a:r>
          </a:p>
          <a:p>
            <a:pPr marL="82296" indent="0">
              <a:lnSpc>
                <a:spcPts val="2300"/>
              </a:lnSpc>
              <a:buNone/>
            </a:pPr>
            <a:r>
              <a:rPr 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Отжим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— удаление большей части стирального раствора путём выкручивания или центрифугирования.</a:t>
            </a:r>
          </a:p>
          <a:p>
            <a:pPr marL="82296" indent="0">
              <a:lnSpc>
                <a:spcPts val="2300"/>
              </a:lnSpc>
              <a:buNone/>
            </a:pPr>
            <a:r>
              <a:rPr 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Полоскание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— </a:t>
            </a:r>
            <a:r>
              <a:rPr lang="ru-RU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прополаскивание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текстиля в чистой воде для удаления детергентов и </a:t>
            </a:r>
            <a:r>
              <a:rPr lang="ru-RU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эмульгированных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загрязнений.</a:t>
            </a:r>
          </a:p>
          <a:p>
            <a:pPr marL="82296" indent="0">
              <a:lnSpc>
                <a:spcPts val="2300"/>
              </a:lnSpc>
              <a:buNone/>
            </a:pPr>
            <a:r>
              <a:rPr 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Кондиционирование 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— </a:t>
            </a:r>
            <a:r>
              <a:rPr lang="ru-RU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прополаскивание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текстиля в растворе кондиционера, улучшающего те или иные параметры ткани (смягчители, крахмал, синька, оптические отбеливатели).</a:t>
            </a:r>
          </a:p>
          <a:p>
            <a:pPr marL="82296" indent="0">
              <a:lnSpc>
                <a:spcPts val="2300"/>
              </a:lnSpc>
              <a:buNone/>
            </a:pPr>
            <a:r>
              <a:rPr 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Сушка 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— удаление воды из текстиля путём испарения</a:t>
            </a:r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8610" y="498682"/>
            <a:ext cx="5440648" cy="70609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effectLst/>
                <a:latin typeface="Arial Black" pitchFamily="34" charset="0"/>
              </a:rPr>
              <a:t>Реактивы для стирк</a:t>
            </a:r>
            <a:r>
              <a:rPr lang="ru-RU" sz="4000" b="1" dirty="0">
                <a:solidFill>
                  <a:srgbClr val="002060"/>
                </a:solidFill>
              </a:rPr>
              <a:t>и</a:t>
            </a:r>
            <a:br>
              <a:rPr lang="ru-RU" sz="4000" b="1" dirty="0">
                <a:solidFill>
                  <a:srgbClr val="002060"/>
                </a:solidFill>
              </a:rPr>
            </a:b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2043648"/>
            <a:ext cx="8064896" cy="4814351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59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59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  </a:t>
            </a:r>
            <a:r>
              <a:rPr lang="ru-RU" sz="4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Эмульгируют</a:t>
            </a:r>
            <a:r>
              <a:rPr lang="ru-RU" sz="4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загрязнения и понижают поверхностное натяжение стирального раствора, что способствует его проникновению меж волокон ткани. Может быть следующих видов:</a:t>
            </a:r>
          </a:p>
          <a:p>
            <a:r>
              <a:rPr lang="ru-RU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Сапонины </a:t>
            </a:r>
            <a:r>
              <a:rPr lang="ru-RU" sz="4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— поверхностно-активные вещества растительного происхождения.</a:t>
            </a:r>
          </a:p>
          <a:p>
            <a:r>
              <a:rPr lang="ru-RU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Мыло</a:t>
            </a:r>
            <a:r>
              <a:rPr lang="ru-RU" sz="4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— наиболее древний вид искусственных ПАВ, известный уже несколько тысячелетий. Для стирки обычно используют хозяйственное мыло.</a:t>
            </a:r>
          </a:p>
          <a:p>
            <a:r>
              <a:rPr lang="ru-RU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Стиральный порошок </a:t>
            </a:r>
            <a:r>
              <a:rPr lang="ru-RU" sz="4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— синтетическое ПАВ (</a:t>
            </a:r>
            <a:r>
              <a:rPr lang="ru-RU" sz="4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например </a:t>
            </a:r>
            <a:r>
              <a:rPr lang="ru-RU" sz="4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лаурилсульфат</a:t>
            </a:r>
            <a:r>
              <a:rPr lang="ru-RU" sz="4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натрия) в порошкообразной консистенции.</a:t>
            </a:r>
          </a:p>
          <a:p>
            <a:r>
              <a:rPr lang="ru-RU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Гель</a:t>
            </a:r>
            <a:r>
              <a:rPr lang="ru-RU" sz="4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для стирки — концентрированный водный раствор синтетического ПАВ.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187624" y="1310694"/>
            <a:ext cx="4464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Поверхностно-активные                               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вещества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( детергент)</a:t>
            </a:r>
          </a:p>
        </p:txBody>
      </p:sp>
      <p:pic>
        <p:nvPicPr>
          <p:cNvPr id="4098" name="Picture 2" descr="E:\Новая папка\DSCN45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70357"/>
            <a:ext cx="2519942" cy="188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414</TotalTime>
  <Words>922</Words>
  <Application>Microsoft Office PowerPoint</Application>
  <PresentationFormat>Экран (4:3)</PresentationFormat>
  <Paragraphs>94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Солнцестояние</vt:lpstr>
      <vt:lpstr>Урок технологии  в 7 классе  «Уход за одеждой. Стирка.»</vt:lpstr>
      <vt:lpstr>Слайд 2</vt:lpstr>
      <vt:lpstr>Стирка белья, как и всякий домашний труд, если его не организовать рационально,- дело отнюдь не простое, тем более, что к легким видам домашних работ стирку не отнесешь. </vt:lpstr>
      <vt:lpstr>Способы стирки </vt:lpstr>
      <vt:lpstr>Стирка в реке, современный Абиджан</vt:lpstr>
      <vt:lpstr>Слайд 6</vt:lpstr>
      <vt:lpstr>Демонстрация истории стирки в музее под открытым небом Рошейдер Хоф </vt:lpstr>
      <vt:lpstr>Стадии стирки </vt:lpstr>
      <vt:lpstr>Реактивы для стирки </vt:lpstr>
      <vt:lpstr>Слайд 10</vt:lpstr>
      <vt:lpstr>Слайд 11</vt:lpstr>
      <vt:lpstr>Слайд 12</vt:lpstr>
      <vt:lpstr>Слайд 13</vt:lpstr>
      <vt:lpstr>Правила стирки </vt:lpstr>
      <vt:lpstr>Слайд 15</vt:lpstr>
      <vt:lpstr>Слайд 16</vt:lpstr>
      <vt:lpstr>Слайд 17</vt:lpstr>
      <vt:lpstr>Сушка </vt:lpstr>
      <vt:lpstr>Вопросы: </vt:lpstr>
      <vt:lpstr>Практическая работа  «Уход за одеждой из различных материалов».</vt:lpstr>
    </vt:vector>
  </TitlesOfParts>
  <Company>осиповская 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 Уход за одеждой. Стирка.</dc:title>
  <dc:creator>алексей</dc:creator>
  <cp:lastModifiedBy>Наташа</cp:lastModifiedBy>
  <cp:revision>39</cp:revision>
  <dcterms:created xsi:type="dcterms:W3CDTF">2010-11-10T10:45:25Z</dcterms:created>
  <dcterms:modified xsi:type="dcterms:W3CDTF">2020-04-20T14:22:33Z</dcterms:modified>
</cp:coreProperties>
</file>