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72" r:id="rId4"/>
    <p:sldId id="274" r:id="rId5"/>
    <p:sldId id="275" r:id="rId6"/>
    <p:sldId id="279" r:id="rId7"/>
    <p:sldId id="257" r:id="rId8"/>
    <p:sldId id="258" r:id="rId9"/>
    <p:sldId id="259" r:id="rId10"/>
    <p:sldId id="267" r:id="rId11"/>
    <p:sldId id="261" r:id="rId12"/>
    <p:sldId id="263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67" autoAdjust="0"/>
  </p:normalViewPr>
  <p:slideViewPr>
    <p:cSldViewPr>
      <p:cViewPr varScale="1">
        <p:scale>
          <a:sx n="63" d="100"/>
          <a:sy n="63" d="100"/>
        </p:scale>
        <p:origin x="-159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http://www.niv.ru/library/008/images/ris495.gif" TargetMode="External"/><Relationship Id="rId7" Type="http://schemas.openxmlformats.org/officeDocument/2006/relationships/image" Target="http://www.niv.ru/library/008/images/ris497.gif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http://www.niv.ru/library/008/images/ris499.gif" TargetMode="External"/><Relationship Id="rId5" Type="http://schemas.openxmlformats.org/officeDocument/2006/relationships/image" Target="http://www.niv.ru/library/008/images/ris496.gif" TargetMode="External"/><Relationship Id="rId10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openxmlformats.org/officeDocument/2006/relationships/image" Target="http://www.niv.ru/library/008/images/ris498.gi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niv.ru/library/008/images/ris502.gi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http://www.niv.ru/library/008/images/ris492.gif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0800000" flipV="1">
            <a:off x="597215" y="357167"/>
            <a:ext cx="8090430" cy="114300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Comic Sans MS" pitchFamily="66" charset="0"/>
              </a:rPr>
              <a:t>ВЯЗАНИЕ КРЮЧКОМ</a:t>
            </a:r>
            <a:endParaRPr lang="ru-RU" sz="4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60232" y="5949280"/>
            <a:ext cx="1526704" cy="651520"/>
          </a:xfrm>
        </p:spPr>
        <p:txBody>
          <a:bodyPr/>
          <a:lstStyle/>
          <a:p>
            <a:r>
              <a:rPr lang="ru-RU" dirty="0" smtClean="0"/>
              <a:t>6 класс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285860"/>
            <a:ext cx="5572164" cy="5263894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6600"/>
                </a:solidFill>
                <a:latin typeface="Comic Sans MS" pitchFamily="66" charset="0"/>
              </a:rPr>
              <a:t>Техника безопасности при работе с крючком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57298"/>
            <a:ext cx="8705880" cy="4722827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sz="8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Опасности в работе:</a:t>
            </a:r>
            <a:endParaRPr lang="ru-RU" sz="8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травмы рук</a:t>
            </a:r>
          </a:p>
          <a:p>
            <a:pPr lvl="0"/>
            <a:r>
              <a:rPr lang="ru-RU" sz="8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 начала работы:</a:t>
            </a:r>
            <a:endParaRPr lang="ru-RU" sz="8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проверить количество инструментов;</a:t>
            </a:r>
          </a:p>
          <a:p>
            <a:r>
              <a:rPr lang="ru-RU" sz="8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проверить, хорошо ли отшлифованы крючки.</a:t>
            </a:r>
          </a:p>
          <a:p>
            <a:pPr lvl="0"/>
            <a:r>
              <a:rPr lang="ru-RU" sz="8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 время работы</a:t>
            </a:r>
            <a:r>
              <a:rPr lang="ru-RU" sz="8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8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нельзя делать резких движений рукой с крючком - можно поранить сидящего рядом товарища;</a:t>
            </a:r>
          </a:p>
          <a:p>
            <a:r>
              <a:rPr lang="ru-RU" sz="8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руки во время работы должны свободно двигаться, локти не иметь опоры;</a:t>
            </a:r>
          </a:p>
          <a:p>
            <a:r>
              <a:rPr lang="ru-RU" sz="8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использовать правильные приёмы при работе крючком.</a:t>
            </a:r>
          </a:p>
          <a:p>
            <a:pPr lvl="0"/>
            <a:r>
              <a:rPr lang="ru-RU" sz="8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аварийных ситуациях:</a:t>
            </a:r>
            <a:endParaRPr lang="ru-RU" sz="8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при получении травмы сообщить об этом учителю;</a:t>
            </a:r>
          </a:p>
          <a:p>
            <a:r>
              <a:rPr lang="ru-RU" sz="8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обработать рану (слабо - </a:t>
            </a:r>
            <a:r>
              <a:rPr lang="ru-RU" sz="8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розовый</a:t>
            </a:r>
            <a:r>
              <a:rPr lang="ru-RU" sz="8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раствор марганцовки, раствор бриллиантовой зелени, 1% раствор перекиси водорода) или вокруг раны йодом и наложить стерильную повязку.</a:t>
            </a:r>
          </a:p>
          <a:p>
            <a:pPr lvl="0"/>
            <a:r>
              <a:rPr lang="ru-RU" sz="8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окончании работы:</a:t>
            </a:r>
            <a:endParaRPr lang="ru-RU" sz="8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8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убрать инструменты в отведённое для них место.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686800" cy="8382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6600"/>
                </a:solidFill>
                <a:latin typeface="Comic Sans MS" pitchFamily="66" charset="0"/>
              </a:rPr>
              <a:t>Как держать крючок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Picture 11" descr="holding-crochet-hook-like-a-knif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3657600" cy="2616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5" name="Прямоугольник 4"/>
          <p:cNvSpPr/>
          <p:nvPr/>
        </p:nvSpPr>
        <p:spPr>
          <a:xfrm>
            <a:off x="571472" y="4929198"/>
            <a:ext cx="3643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Возьмите крючок за его "щечки" большим и указательным пальцем, </a:t>
            </a:r>
            <a:r>
              <a:rPr lang="ru-RU" b="1" dirty="0" err="1" smtClean="0"/>
              <a:t>как-будто</a:t>
            </a:r>
            <a:r>
              <a:rPr lang="ru-RU" b="1" dirty="0" smtClean="0"/>
              <a:t> вы держите нож. </a:t>
            </a:r>
            <a:endParaRPr lang="ru-RU" b="1" dirty="0"/>
          </a:p>
        </p:txBody>
      </p:sp>
      <p:pic>
        <p:nvPicPr>
          <p:cNvPr id="6" name="Picture 15" descr="holding-crochet-hook-like-a-penc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6542" y="1571612"/>
            <a:ext cx="4041738" cy="257176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7" name="Прямоугольник 6"/>
          <p:cNvSpPr/>
          <p:nvPr/>
        </p:nvSpPr>
        <p:spPr>
          <a:xfrm rot="10800000" flipH="1" flipV="1">
            <a:off x="5214942" y="4997773"/>
            <a:ext cx="335758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Второй способ называется “Карандаш”. Возьмите крючок за "щечки" двумя пальцами (большим и указательным) и положите его на средний палец.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6600"/>
                </a:solidFill>
                <a:latin typeface="Comic Sans MS" pitchFamily="66" charset="0"/>
              </a:rPr>
              <a:t>Начальная петля</a:t>
            </a:r>
            <a:endParaRPr lang="ru-RU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  <p:pic>
        <p:nvPicPr>
          <p:cNvPr id="4" name="###/library/008/images/ris495.gif" descr="Рисунок 495."/>
          <p:cNvPicPr>
            <a:picLocks noGrp="1" noChangeAspect="1" noChangeArrowheads="1"/>
          </p:cNvPicPr>
          <p:nvPr>
            <p:ph idx="1"/>
          </p:nvPr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205762" y="1928802"/>
            <a:ext cx="2318333" cy="207170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5" name="###/library/008/images/ris496.gif" descr="Рисунок 496.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2857488" y="1928802"/>
            <a:ext cx="2783849" cy="207170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6" name="###/library/008/images/ris497.gif" descr="Рисунок 497."/>
          <p:cNvPicPr>
            <a:picLocks noChangeAspect="1" noChangeArrowheads="1"/>
          </p:cNvPicPr>
          <p:nvPr/>
        </p:nvPicPr>
        <p:blipFill>
          <a:blip r:embed="rId6" r:link="rId7" cstate="print"/>
          <a:srcRect/>
          <a:stretch>
            <a:fillRect/>
          </a:stretch>
        </p:blipFill>
        <p:spPr bwMode="auto">
          <a:xfrm>
            <a:off x="285720" y="4643446"/>
            <a:ext cx="2731768" cy="192881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7" name="###/library/008/images/ris498.gif" descr="Рисунок 498."/>
          <p:cNvPicPr>
            <a:picLocks noChangeAspect="1" noChangeArrowheads="1"/>
          </p:cNvPicPr>
          <p:nvPr/>
        </p:nvPicPr>
        <p:blipFill>
          <a:blip r:embed="rId8" r:link="rId9" cstate="print"/>
          <a:srcRect/>
          <a:stretch>
            <a:fillRect/>
          </a:stretch>
        </p:blipFill>
        <p:spPr bwMode="auto">
          <a:xfrm>
            <a:off x="3357554" y="4643446"/>
            <a:ext cx="2479674" cy="195732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8" name="###/library/008/images/ris499.gif" descr="Рисунок 499."/>
          <p:cNvPicPr>
            <a:picLocks noChangeAspect="1" noChangeArrowheads="1"/>
          </p:cNvPicPr>
          <p:nvPr/>
        </p:nvPicPr>
        <p:blipFill>
          <a:blip r:embed="rId10" r:link="rId11" cstate="print"/>
          <a:srcRect/>
          <a:stretch>
            <a:fillRect/>
          </a:stretch>
        </p:blipFill>
        <p:spPr bwMode="auto">
          <a:xfrm>
            <a:off x="6357950" y="4643446"/>
            <a:ext cx="1613478" cy="192882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9" name="Прямоугольник 8"/>
          <p:cNvSpPr/>
          <p:nvPr/>
        </p:nvSpPr>
        <p:spPr>
          <a:xfrm>
            <a:off x="5857884" y="1428736"/>
            <a:ext cx="28575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Образуем первую петельку, вводим в нее крючок, затем подхватываем рабочую нить и протягиваем ее через петлю, слегка затягиваем петлю – первая петелька готова. В узоре она не подсчитывается.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6600"/>
                </a:solidFill>
                <a:latin typeface="Comic Sans MS" pitchFamily="66" charset="0"/>
              </a:rPr>
              <a:t>Цепочка из воздушных петель</a:t>
            </a:r>
            <a:endParaRPr lang="ru-RU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  <p:pic>
        <p:nvPicPr>
          <p:cNvPr id="6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00174"/>
            <a:ext cx="2704191" cy="45259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7" name="###/library/008/images/ris502.gif" descr="Рисунок 502.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714744" y="2214554"/>
            <a:ext cx="5197114" cy="307977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Диляра\Desktop\img5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Диляра\Desktop\img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Диляра\Desktop\img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Диляра\Desktop\img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Диляра\Desktop\img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6600"/>
                </a:solidFill>
                <a:latin typeface="Comic Sans MS" pitchFamily="66" charset="0"/>
              </a:rPr>
              <a:t>Как </a:t>
            </a:r>
            <a:r>
              <a:rPr lang="ru-RU" b="1" dirty="0" err="1" smtClean="0">
                <a:solidFill>
                  <a:srgbClr val="006600"/>
                </a:solidFill>
                <a:latin typeface="Comic Sans MS" pitchFamily="66" charset="0"/>
              </a:rPr>
              <a:t>устороен</a:t>
            </a:r>
            <a:r>
              <a:rPr lang="ru-RU" b="1" dirty="0" smtClean="0">
                <a:solidFill>
                  <a:srgbClr val="006600"/>
                </a:solidFill>
                <a:latin typeface="Comic Sans MS" pitchFamily="66" charset="0"/>
              </a:rPr>
              <a:t> вязальный крючок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###/library/008/images/ris492.gif" descr="Рисунок 492."/>
          <p:cNvPicPr>
            <a:picLocks noGrp="1" noChangeAspect="1" noChangeArrowheads="1"/>
          </p:cNvPicPr>
          <p:nvPr>
            <p:ph idx="1"/>
          </p:nvPr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214414" y="1295041"/>
            <a:ext cx="6643734" cy="522007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latin typeface="Comic Sans MS" pitchFamily="66" charset="0"/>
              </a:rPr>
              <a:t>Крючки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Picture 6" descr="crochet-hook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285860"/>
            <a:ext cx="4643470" cy="43577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5" name="Прямоугольник 4"/>
          <p:cNvSpPr/>
          <p:nvPr/>
        </p:nvSpPr>
        <p:spPr>
          <a:xfrm>
            <a:off x="5572132" y="1214423"/>
            <a:ext cx="3357586" cy="2571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По качеству вязальные крючки бывают </a:t>
            </a:r>
            <a:r>
              <a:rPr lang="ru-RU" b="1" dirty="0" smtClean="0">
                <a:solidFill>
                  <a:srgbClr val="FF0000"/>
                </a:solidFill>
              </a:rPr>
              <a:t>металлические, пластмассовые, деревянные и костяные.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Более удобные крючки с пластмассовой или деревянной ручкой, а также те, у которых есть сплюснутая часть 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72132" y="3786188"/>
            <a:ext cx="3357586" cy="2643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Их выбирают по толщине пряжи.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 Крючки бывают </a:t>
            </a:r>
            <a:r>
              <a:rPr lang="ru-RU" b="1" dirty="0" smtClean="0">
                <a:solidFill>
                  <a:srgbClr val="FF0000"/>
                </a:solidFill>
              </a:rPr>
              <a:t>короткие (12-15 см) для обычного вязания и длинные (30 - 45 см), толстые и тонкие (№ 1-6). </a:t>
            </a:r>
            <a:r>
              <a:rPr lang="ru-RU" b="1" dirty="0" smtClean="0">
                <a:solidFill>
                  <a:srgbClr val="0070C0"/>
                </a:solidFill>
              </a:rPr>
              <a:t>Для вязания нитями разной толщины следует подбирать и крючки соответствующих размеров.</a:t>
            </a:r>
            <a:r>
              <a:rPr lang="ru-RU" b="1" dirty="0" smtClean="0"/>
              <a:t> 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  <a:latin typeface="Comic Sans MS" pitchFamily="66" charset="0"/>
              </a:rPr>
              <a:t>Вязание должно приносить человеку только пользу.</a:t>
            </a:r>
            <a:br>
              <a:rPr lang="ru-RU" sz="2400" b="1" dirty="0" smtClean="0">
                <a:solidFill>
                  <a:srgbClr val="006600"/>
                </a:solidFill>
                <a:latin typeface="Comic Sans MS" pitchFamily="66" charset="0"/>
              </a:rPr>
            </a:br>
            <a:r>
              <a:rPr lang="ru-RU" sz="2400" b="1" dirty="0" smtClean="0">
                <a:solidFill>
                  <a:srgbClr val="006600"/>
                </a:solidFill>
                <a:latin typeface="Comic Sans MS" pitchFamily="66" charset="0"/>
              </a:rPr>
              <a:t>Поэтому запомните несколько правил:</a:t>
            </a:r>
            <a:br>
              <a:rPr lang="ru-RU" sz="2400" b="1" dirty="0" smtClean="0">
                <a:solidFill>
                  <a:srgbClr val="006600"/>
                </a:solidFill>
                <a:latin typeface="Comic Sans MS" pitchFamily="66" charset="0"/>
              </a:rPr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000240"/>
            <a:ext cx="8624918" cy="4429156"/>
          </a:xfrm>
        </p:spPr>
        <p:txBody>
          <a:bodyPr>
            <a:normAutofit fontScale="70000" lnSpcReduction="20000"/>
          </a:bodyPr>
          <a:lstStyle/>
          <a:p>
            <a:pPr marL="609600" indent="-609600">
              <a:buFontTx/>
              <a:buAutoNum type="arabicPeriod"/>
            </a:pPr>
            <a:r>
              <a:rPr lang="ru-RU" b="1" dirty="0" smtClean="0">
                <a:solidFill>
                  <a:srgbClr val="0070C0"/>
                </a:solidFill>
              </a:rPr>
              <a:t>Клубок или моток ниток всегда должен находиться слева. Для того, чтобы он не укатился, положите его в банку или коробку.</a:t>
            </a:r>
          </a:p>
          <a:p>
            <a:pPr marL="609600" indent="-609600">
              <a:buFontTx/>
              <a:buAutoNum type="arabicPeriod"/>
            </a:pPr>
            <a:r>
              <a:rPr lang="ru-RU" b="1" dirty="0" smtClean="0">
                <a:solidFill>
                  <a:srgbClr val="0070C0"/>
                </a:solidFill>
              </a:rPr>
              <a:t>Не вяжите лежа! Это очень вредно для зрения.</a:t>
            </a:r>
          </a:p>
          <a:p>
            <a:pPr marL="609600" indent="-609600">
              <a:buFontTx/>
              <a:buAutoNum type="arabicPeriod"/>
            </a:pPr>
            <a:r>
              <a:rPr lang="ru-RU" b="1" dirty="0" smtClean="0">
                <a:solidFill>
                  <a:srgbClr val="0070C0"/>
                </a:solidFill>
              </a:rPr>
              <a:t>Не вяжите часами напролет без перерыва. </a:t>
            </a:r>
          </a:p>
          <a:p>
            <a:pPr marL="609600" indent="-609600">
              <a:buFontTx/>
              <a:buAutoNum type="arabicPeriod"/>
            </a:pPr>
            <a:r>
              <a:rPr lang="ru-RU" b="1" dirty="0" smtClean="0">
                <a:solidFill>
                  <a:srgbClr val="0070C0"/>
                </a:solidFill>
              </a:rPr>
              <a:t>Делайте все без спешки, так, чтобы движения были равномерными и плавными.</a:t>
            </a:r>
          </a:p>
          <a:p>
            <a:pPr marL="609600" indent="-609600">
              <a:buFontTx/>
              <a:buAutoNum type="arabicPeriod"/>
            </a:pPr>
            <a:r>
              <a:rPr lang="ru-RU" b="1" dirty="0" smtClean="0">
                <a:solidFill>
                  <a:srgbClr val="0070C0"/>
                </a:solidFill>
              </a:rPr>
              <a:t>Не вяжите при плохом освещении. Свет должен падать слева.</a:t>
            </a:r>
          </a:p>
          <a:p>
            <a:pPr marL="609600" indent="-609600">
              <a:buFontTx/>
              <a:buAutoNum type="arabicPeriod"/>
            </a:pPr>
            <a:r>
              <a:rPr lang="ru-RU" b="1" dirty="0" smtClean="0">
                <a:solidFill>
                  <a:srgbClr val="0070C0"/>
                </a:solidFill>
              </a:rPr>
              <a:t>Лучше учиться на светлых не тонких нитках, крючком подходящего размера (нитка должна быть равной крючку в его самом тонком месте, у головки). На светлых нитках легче считать петли и разбираться в провязанном.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47</TotalTime>
  <Words>325</Words>
  <Application>Microsoft Office PowerPoint</Application>
  <PresentationFormat>Экран (4:3)</PresentationFormat>
  <Paragraphs>37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ВЯЗАНИЕ КРЮЧКОМ</vt:lpstr>
      <vt:lpstr>Слайд 2</vt:lpstr>
      <vt:lpstr>Слайд 3</vt:lpstr>
      <vt:lpstr>Слайд 4</vt:lpstr>
      <vt:lpstr>Слайд 5</vt:lpstr>
      <vt:lpstr>Слайд 6</vt:lpstr>
      <vt:lpstr>Как устороен вязальный крючок</vt:lpstr>
      <vt:lpstr>Крючки </vt:lpstr>
      <vt:lpstr>Вязание должно приносить человеку только пользу. Поэтому запомните несколько правил: </vt:lpstr>
      <vt:lpstr>Техника безопасности при работе с крючком</vt:lpstr>
      <vt:lpstr>Как держать крючок</vt:lpstr>
      <vt:lpstr>Начальная петля</vt:lpstr>
      <vt:lpstr>Цепочка из воздушных петель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ВЯЗАНИЕ КРЮЧКОМ</dc:title>
  <cp:lastModifiedBy>Диляра</cp:lastModifiedBy>
  <cp:revision>14</cp:revision>
  <dcterms:modified xsi:type="dcterms:W3CDTF">2020-04-07T15:25:02Z</dcterms:modified>
</cp:coreProperties>
</file>