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5"/>
  </p:notesMasterIdLst>
  <p:sldIdLst>
    <p:sldId id="289" r:id="rId2"/>
    <p:sldId id="283" r:id="rId3"/>
    <p:sldId id="270" r:id="rId4"/>
    <p:sldId id="288" r:id="rId5"/>
    <p:sldId id="258" r:id="rId6"/>
    <p:sldId id="277" r:id="rId7"/>
    <p:sldId id="279" r:id="rId8"/>
    <p:sldId id="284" r:id="rId9"/>
    <p:sldId id="281" r:id="rId10"/>
    <p:sldId id="278" r:id="rId11"/>
    <p:sldId id="274" r:id="rId12"/>
    <p:sldId id="261" r:id="rId13"/>
    <p:sldId id="259" r:id="rId14"/>
    <p:sldId id="285" r:id="rId15"/>
    <p:sldId id="262" r:id="rId16"/>
    <p:sldId id="263" r:id="rId17"/>
    <p:sldId id="287" r:id="rId18"/>
    <p:sldId id="273" r:id="rId19"/>
    <p:sldId id="264" r:id="rId20"/>
    <p:sldId id="290" r:id="rId21"/>
    <p:sldId id="265" r:id="rId22"/>
    <p:sldId id="267" r:id="rId23"/>
    <p:sldId id="25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5147" autoAdjust="0"/>
    <p:restoredTop sz="94533" autoAdjust="0"/>
  </p:normalViewPr>
  <p:slideViewPr>
    <p:cSldViewPr snapToGrid="0">
      <p:cViewPr varScale="1">
        <p:scale>
          <a:sx n="95" d="100"/>
          <a:sy n="95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C65FC-6309-4176-BD19-AB860B9CC51A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CEA84-B371-419C-8186-3717B67F4B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7263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BE9FDD3-76A9-4CFD-9771-518951D7EF07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3239D91-B19E-461F-8FCC-9AC83B6400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урока по столярному делу </a:t>
            </a:r>
            <a:b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теме «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ремонта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мебели».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marL="0" lvl="0" indent="0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Font typeface="Wingdings" pitchFamily="2" charset="2"/>
              <a:buChar char="Ø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gruzchiki36.ru/images/material/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3140" y="1825491"/>
            <a:ext cx="3668909" cy="244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502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1\Pictures\восстановление шипов3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26849" y="1064301"/>
            <a:ext cx="3635793" cy="226351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3" name="Текст 12"/>
          <p:cNvSpPr>
            <a:spLocks noGrp="1"/>
          </p:cNvSpPr>
          <p:nvPr>
            <p:ph type="body" sz="half" idx="2"/>
          </p:nvPr>
        </p:nvSpPr>
        <p:spPr>
          <a:xfrm>
            <a:off x="132521" y="728870"/>
            <a:ext cx="4638261" cy="5804452"/>
          </a:xfrm>
        </p:spPr>
        <p:txBody>
          <a:bodyPr>
            <a:normAutofit fontScale="92500"/>
          </a:bodyPr>
          <a:lstStyle/>
          <a:p>
            <a:endParaRPr lang="ru-RU" sz="2000" b="1" dirty="0" smtClean="0"/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Ремонт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соединений досок на гладкую фугу, ослабленных 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коробления щитов или усушки,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производят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укрепление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поперечными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шпонками трапециевидного или прямоугольного поперечного сечения. Их вставляют в пазы, сделанные на внутренней (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лицевой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стороне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детали (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г)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Традиционный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 – укрепление соединений на гладкую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фугу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вставками в форме шипа «ласточкин хвост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(д)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трещина проходит посередине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филенки 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текстура древесины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сложная, 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сквозная трещина проходит по центру панели, ее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заделывают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вставкой из массивной древесины, подобранной по породе 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цвету (б).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84066" y="132522"/>
            <a:ext cx="7917812" cy="766888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Ремонт  </a:t>
            </a:r>
            <a:r>
              <a:rPr lang="ru-RU" alt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деталей.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1\Pictures\восстановление щита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6754" y="3852472"/>
            <a:ext cx="3894615" cy="249010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0189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8295"/>
            <a:ext cx="7886700" cy="516835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емонт деталей</a:t>
            </a: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84223"/>
            <a:ext cx="4731026" cy="5426873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Трещины на плоских деталях (филенках, доньях ящиков, крышках столов и др.) заделывают рейками или клиньями, выпиленными из дерева той же породы, что и деталь, того же цвета и с таким же направлением волокон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Предварительно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края трещины выравнивают стамеской и зачищают, придавая ей клиновидное или прямоугольное сечение. Расширяют трещину стамеской, создавая полость определенной формы, затем вырезают вставку такой же формы, но так, чтобы она при заделке в полость немного выступала над поверхностью детали.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заделке вставки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должны заходить 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подготовленную полость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воздействием легких ударов киянки.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Образовавшийся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выступ обрезается и зачищается заподлицо с поверхностью.</a:t>
            </a:r>
          </a:p>
          <a:p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1\Pictures\восстановление поверхности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1723" y="1616178"/>
            <a:ext cx="3753407" cy="40418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2792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7568" y="194642"/>
            <a:ext cx="4565753" cy="124441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Ремонт  деталей.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882" y="2113613"/>
            <a:ext cx="8709285" cy="37803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</a:t>
            </a: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Font typeface="Wingdings" pitchFamily="2" charset="2"/>
              <a:buChar char="§"/>
            </a:pP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Заделка должна прочно соединятся с древесиной изделия.</a:t>
            </a:r>
          </a:p>
          <a:p>
            <a:pPr>
              <a:buFont typeface="Wingdings" pitchFamily="2" charset="2"/>
              <a:buChar char="§"/>
            </a:pP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Нужно всегда стремиться установить </a:t>
            </a: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прочную заделку</a:t>
            </a: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но как можно меньшего размера.</a:t>
            </a:r>
            <a:endParaRPr lang="ru-RU" alt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alt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3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754" y="186713"/>
            <a:ext cx="7886700" cy="10125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</a:rPr>
              <a:t>3. Ремонт  с  заменой  деталей.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171" y="4377089"/>
            <a:ext cx="8694563" cy="248091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altLang="ru-RU" dirty="0" smtClean="0"/>
              <a:t>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 Замена  направляющих  брусков  для  ящика.     </a:t>
            </a:r>
          </a:p>
          <a:p>
            <a:pPr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Замена  полок  в письменных столах,  шкафах,  тумбочках . </a:t>
            </a:r>
          </a:p>
          <a:p>
            <a:pPr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Замена  обкладок,  штапиков  в  рамках  и  щитах.</a:t>
            </a:r>
          </a:p>
          <a:p>
            <a:pPr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Замена  ножек,  царг  и  проножек  в  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табуретах, стульях  </a:t>
            </a:r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 креслах.</a:t>
            </a:r>
          </a:p>
          <a:p>
            <a:pPr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5.  Замена  деталей  (продольных,  средних  и  боковых  брусков, ножек) </a:t>
            </a:r>
          </a:p>
          <a:p>
            <a:pPr>
              <a:buNone/>
            </a:pP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в ящиках,  скамейках,  табуретах.   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Я 038"/>
          <p:cNvPicPr>
            <a:picLocks noChangeAspect="1" noChangeArrowheads="1"/>
          </p:cNvPicPr>
          <p:nvPr/>
        </p:nvPicPr>
        <p:blipFill>
          <a:blip r:embed="rId2">
            <a:lum bright="-18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7" t="5038" r="1486"/>
          <a:stretch>
            <a:fillRect/>
          </a:stretch>
        </p:blipFill>
        <p:spPr bwMode="auto">
          <a:xfrm>
            <a:off x="1392383" y="1753652"/>
            <a:ext cx="3052439" cy="248797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Я 039"/>
          <p:cNvPicPr>
            <a:picLocks noChangeAspect="1" noChangeArrowheads="1"/>
          </p:cNvPicPr>
          <p:nvPr/>
        </p:nvPicPr>
        <p:blipFill>
          <a:blip r:embed="rId3">
            <a:lum bright="-12000" contrast="4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88" r="5724"/>
          <a:stretch>
            <a:fillRect/>
          </a:stretch>
        </p:blipFill>
        <p:spPr bwMode="auto">
          <a:xfrm>
            <a:off x="5936816" y="1618195"/>
            <a:ext cx="1889119" cy="26234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462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38539"/>
            <a:ext cx="7886700" cy="99065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Ремонт  с заменой деталей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809" y="1325218"/>
            <a:ext cx="8516368" cy="451899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Утраченные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деталей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массива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древесины (ножки, царги,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проножки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карнизы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т. п.) восполняют путем копирования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таких же деталей.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Направляющие бруски ящиков, как правило, сильно изнашиваются. Если они приклеены к боковым стенкам корпуса и их можно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отнять и заменить новыми.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копировании детали сложной формы оригинал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следует обмерить, сделать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шаблон из плотной бумаги или картона,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затем наложить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заготовку, 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очертить контур детали. Затем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постепенно, сначала пилой, а потом стамесками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снять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лишний материал и, постоянно контролируя размеры и форму в характерных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местах, изготовить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заданную деталь</a:t>
            </a:r>
          </a:p>
        </p:txBody>
      </p:sp>
    </p:spTree>
    <p:extLst>
      <p:ext uri="{BB962C8B-B14F-4D97-AF65-F5344CB8AC3E}">
        <p14:creationId xmlns:p14="http://schemas.microsoft.com/office/powerpoint/2010/main" xmlns="" val="100885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45" y="285854"/>
            <a:ext cx="8829474" cy="1093241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Подгонка и навеска элементов при ремонте.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45" y="2053651"/>
            <a:ext cx="8829474" cy="3567659"/>
          </a:xfrm>
        </p:spPr>
        <p:txBody>
          <a:bodyPr>
            <a:normAutofit/>
          </a:bodyPr>
          <a:lstStyle/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Подгонка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установка полок.  </a:t>
            </a: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Замена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полкодержателей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различной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конструкции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AutoNum type="arabicPeriod"/>
            </a:pPr>
            <a:endParaRPr lang="ru-RU" alt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Подгонка и навеска дверей с заделкой старых гнезд и отверстий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endParaRPr lang="ru-RU" alt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Подгонка </a:t>
            </a: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установка ножек к шкафам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endParaRPr lang="ru-RU" alt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alt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Установка мебельной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фурнитуры.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47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28650" y="76609"/>
            <a:ext cx="7886700" cy="42350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Мебельная фурнитура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Я 046"/>
          <p:cNvPicPr>
            <a:picLocks noChangeAspect="1" noChangeArrowheads="1"/>
          </p:cNvPicPr>
          <p:nvPr/>
        </p:nvPicPr>
        <p:blipFill>
          <a:blip r:embed="rId2">
            <a:lum bright="-30000" contrast="7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3" t="7443" b="3256"/>
          <a:stretch>
            <a:fillRect/>
          </a:stretch>
        </p:blipFill>
        <p:spPr bwMode="auto">
          <a:xfrm>
            <a:off x="5028237" y="4920513"/>
            <a:ext cx="3839832" cy="16522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Я 047"/>
          <p:cNvPicPr>
            <a:picLocks noChangeAspect="1" noChangeArrowheads="1"/>
          </p:cNvPicPr>
          <p:nvPr/>
        </p:nvPicPr>
        <p:blipFill>
          <a:blip r:embed="rId3">
            <a:lum bright="-36000" contrast="8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3" r="5263" b="1732"/>
          <a:stretch>
            <a:fillRect/>
          </a:stretch>
        </p:blipFill>
        <p:spPr bwMode="auto">
          <a:xfrm>
            <a:off x="419372" y="3987383"/>
            <a:ext cx="4097581" cy="218064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Я 043"/>
          <p:cNvPicPr>
            <a:picLocks noChangeAspect="1" noChangeArrowheads="1"/>
          </p:cNvPicPr>
          <p:nvPr/>
        </p:nvPicPr>
        <p:blipFill>
          <a:blip r:embed="rId4">
            <a:lum bright="-24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9" t="5327" r="4350" b="4106"/>
          <a:stretch>
            <a:fillRect/>
          </a:stretch>
        </p:blipFill>
        <p:spPr bwMode="auto">
          <a:xfrm>
            <a:off x="868724" y="861834"/>
            <a:ext cx="3481904" cy="266426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Я 044"/>
          <p:cNvPicPr>
            <a:picLocks noChangeAspect="1" noChangeArrowheads="1"/>
          </p:cNvPicPr>
          <p:nvPr/>
        </p:nvPicPr>
        <p:blipFill>
          <a:blip r:embed="rId5">
            <a:lum bright="-30000" contrast="6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3" t="4596" r="4987" b="52505"/>
          <a:stretch>
            <a:fillRect/>
          </a:stretch>
        </p:blipFill>
        <p:spPr bwMode="auto">
          <a:xfrm>
            <a:off x="5239493" y="1026726"/>
            <a:ext cx="3417321" cy="154935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Я 045"/>
          <p:cNvPicPr>
            <a:picLocks noChangeAspect="1" noChangeArrowheads="1"/>
          </p:cNvPicPr>
          <p:nvPr/>
        </p:nvPicPr>
        <p:blipFill>
          <a:blip r:embed="rId6">
            <a:lum bright="-30000" contrast="7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11" r="6036" b="66505"/>
          <a:stretch>
            <a:fillRect/>
          </a:stretch>
        </p:blipFill>
        <p:spPr bwMode="auto">
          <a:xfrm>
            <a:off x="5479335" y="2919263"/>
            <a:ext cx="3177479" cy="16419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616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1\Pictures\восстановление облицовки1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37" r="17537"/>
          <a:stretch>
            <a:fillRect/>
          </a:stretch>
        </p:blipFill>
        <p:spPr bwMode="auto">
          <a:xfrm>
            <a:off x="6930669" y="569625"/>
            <a:ext cx="1609161" cy="17913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0083"/>
            <a:ext cx="7886700" cy="1054160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Р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емонт отделки и покрытий</a:t>
            </a:r>
            <a:r>
              <a:rPr lang="ru-RU" alt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652" y="1484026"/>
            <a:ext cx="8812696" cy="5373974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Ремонт  облицовки.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Восстановление растрескавшихся поверхностей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Ремонт поверхности поврежденной насекомыми-вредителями.</a:t>
            </a: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Ремонт лакокрасочных покрытий.</a:t>
            </a:r>
          </a:p>
          <a:p>
            <a:pPr marL="0" indent="0">
              <a:lnSpc>
                <a:spcPct val="50000"/>
              </a:lnSpc>
              <a:spcBef>
                <a:spcPts val="600"/>
              </a:spcBef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 длительной эксплуатации каких-либо изделий и предметов мебели наиболее часто повреждаются облицованные шпоном поверхности.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Дефекты облицовки встречаются на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пластях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и кромках щитовых и брусковых деталей в виде отслаивания шпона, забоин, сколов, вмятин, трещин, царапин и др. 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Перед устранением дефектов облицовки старое лакокрасочное покрытие обычно удаляют.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Старую облицовку снимают с помощью тонкого и широкого стального ножа с закругленным кончиком.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Для облицовывания применяют высококачественный костный, мездровый или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рыбий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клей. 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Традиционный способ приклеивания облицовочного слоя – облицовывание впритирку.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16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862"/>
            <a:ext cx="7886700" cy="599606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5. 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емонт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отделки и покрытий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1\Pictures\восстановление облицовки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9785" y="1469035"/>
            <a:ext cx="3171298" cy="11613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-104931" y="522770"/>
            <a:ext cx="5891133" cy="6335230"/>
          </a:xfrm>
        </p:spPr>
        <p:txBody>
          <a:bodyPr>
            <a:normAutofit/>
          </a:bodyPr>
          <a:lstStyle/>
          <a:p>
            <a:endParaRPr lang="ru-RU" sz="19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Криволинейные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поверхности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облицовывают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помощью сыпучих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цулаг, представляющих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собой металлические ящики или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мешки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плотной ткани, наполненные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нагретым песком</a:t>
            </a:r>
            <a:r>
              <a:rPr lang="ru-RU" sz="1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устранения дефектов в виде вздутия над сучком вследствие усыхания основы или проседания над сучком вследствие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разбухания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необходимо удалить сучок, заделать отверстие пробкой из древесины и заклеить его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шпоном.  </a:t>
            </a:r>
          </a:p>
          <a:p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устранения воздушного пузыря,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вызванного 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впадиной на поверхности основы, необходимо надрезать и приподнять шпон, ввести под него клей с наполнителем и притереть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шпон.</a:t>
            </a:r>
          </a:p>
          <a:p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Глубокие трещины, заколы, вмятины заделывают вставками, которые должны быть тщательно подобраны по текстуре и цвету шпона. </a:t>
            </a: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  <a:p>
            <a:endParaRPr lang="ru-RU" sz="2000" i="1" dirty="0" smtClean="0"/>
          </a:p>
          <a:p>
            <a:endParaRPr lang="ru-RU" sz="2000" dirty="0"/>
          </a:p>
        </p:txBody>
      </p:sp>
      <p:pic>
        <p:nvPicPr>
          <p:cNvPr id="12" name="Объект 3" descr="C:\Users\1\Pictures\восстановление облицовки3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5440" y="3057993"/>
            <a:ext cx="3025643" cy="113817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Рисунок 12" descr="C:\Users\1\Pictures\восстановление облицовки4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3833" y="4646951"/>
            <a:ext cx="3192905" cy="16542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2259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290" y="128382"/>
            <a:ext cx="7886700" cy="113079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Р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емонт отделки и покрытий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881" y="1244184"/>
            <a:ext cx="8814216" cy="5306518"/>
          </a:xfrm>
        </p:spPr>
        <p:txBody>
          <a:bodyPr>
            <a:normAutofit/>
          </a:bodyPr>
          <a:lstStyle/>
          <a:p>
            <a:pPr algn="ctr">
              <a:lnSpc>
                <a:spcPct val="60000"/>
              </a:lnSpc>
              <a:spcBef>
                <a:spcPts val="0"/>
              </a:spcBef>
              <a:buNone/>
            </a:pPr>
            <a:r>
              <a:rPr lang="ru-RU" altLang="ru-RU" sz="2400" b="1" dirty="0" smtClean="0">
                <a:solidFill>
                  <a:srgbClr val="C00000"/>
                </a:solidFill>
              </a:rPr>
              <a:t>Лакокрасочное  покрытие.</a:t>
            </a:r>
          </a:p>
          <a:p>
            <a:pPr algn="ctr">
              <a:lnSpc>
                <a:spcPct val="60000"/>
              </a:lnSpc>
              <a:spcBef>
                <a:spcPts val="0"/>
              </a:spcBef>
              <a:buNone/>
            </a:pPr>
            <a:endParaRPr lang="ru-RU" alt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6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Царапины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потертости</a:t>
            </a:r>
            <a:endParaRPr lang="ru-RU" sz="2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для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реставрации используются специальные ретуширующие маркеры и карандаши, которые просто закрашивают дефекты. </a:t>
            </a: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Глубокие царапины и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сколы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мебельный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воск эффективно помогает справиться с глубокими царапинами и небольшими сколами. </a:t>
            </a:r>
            <a:endParaRPr lang="ru-RU" sz="2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Удаление старого лакокрасочного покрытия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чтобы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избавиться от прежнего покрытия, будь то лак или краска, необходимо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специальную смывку. </a:t>
            </a: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Окраска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для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покраски мебели в основном используют акрил или алкидную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эмаль.</a:t>
            </a:r>
            <a:endParaRPr lang="ru-RU" sz="2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аковое покрытие.</a:t>
            </a: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обычно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новую мебель отделывают полиэфирными, нитроцеллюлозными или полиуретановыми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покрытиями; старая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мебель может быть покрыта спиртовыми или масляными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лаками; выяснив какой лак применен на ремонтируемой мебели, новое покрытие надо нанести таким же.</a:t>
            </a:r>
            <a:endParaRPr lang="ru-RU" sz="2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2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000" b="1" dirty="0"/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altLang="ru-RU" sz="2000" b="1" dirty="0" smtClean="0"/>
          </a:p>
          <a:p>
            <a:pPr>
              <a:lnSpc>
                <a:spcPct val="60000"/>
              </a:lnSpc>
              <a:spcBef>
                <a:spcPts val="0"/>
              </a:spcBef>
              <a:buNone/>
            </a:pPr>
            <a:endParaRPr lang="ru-RU" altLang="ru-RU" sz="20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51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«Виды ремонта мебели. 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Дефектная ведомость».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idx="1"/>
          </p:nvPr>
        </p:nvSpPr>
        <p:spPr>
          <a:xfrm>
            <a:off x="322288" y="1692639"/>
            <a:ext cx="8229600" cy="4373563"/>
          </a:xfrm>
        </p:spPr>
        <p:txBody>
          <a:bodyPr>
            <a:normAutofit/>
          </a:bodyPr>
          <a:lstStyle/>
          <a:p>
            <a:pPr algn="l"/>
            <a:endParaRPr lang="ru-RU" sz="36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Научиться определять необходимый вид ремонта мебели.</a:t>
            </a:r>
          </a:p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Составить план ремонта</a:t>
            </a:r>
            <a:r>
              <a:rPr lang="ru-RU" alt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узлов  соединения  склеиванием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532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dirty="0">
                <a:solidFill>
                  <a:srgbClr val="786C7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5. Р</a:t>
            </a:r>
            <a:r>
              <a:rPr lang="ru-RU" sz="3200" b="1" dirty="0">
                <a:solidFill>
                  <a:srgbClr val="786C7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емонт отделки и покрытий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ClrTx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Запомни!</a:t>
            </a:r>
          </a:p>
          <a:p>
            <a:pPr lvl="0" indent="-3429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Масляные и эмалевые краски, а также растворители огнеопасны.</a:t>
            </a:r>
          </a:p>
          <a:p>
            <a:pPr lvl="0" indent="-3429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 высыхании красок растворители испаряются. Их пары ядовиты.</a:t>
            </a:r>
          </a:p>
          <a:p>
            <a:pPr lvl="0" indent="-3429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Нельзя протирать руки скипидаром или растворителями, моют руки только горячей водой с мылом..</a:t>
            </a:r>
          </a:p>
          <a:p>
            <a:pPr lvl="0" indent="-342900">
              <a:spcBef>
                <a:spcPts val="0"/>
              </a:spcBef>
              <a:buClrTx/>
              <a:buFont typeface="+mj-lt"/>
              <a:buAutoNum type="arabicPeriod"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Одежду очень трудно очистить от краски, поэтому работать надо аккуратно</a:t>
            </a:r>
            <a:r>
              <a:rPr lang="ru-RU" alt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xmlns="" val="2287379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82"/>
            <a:ext cx="8998226" cy="1383944"/>
          </a:xfrm>
        </p:spPr>
        <p:txBody>
          <a:bodyPr>
            <a:normAutofit/>
          </a:bodyPr>
          <a:lstStyle/>
          <a:p>
            <a:pPr algn="ctr">
              <a:lnSpc>
                <a:spcPct val="50000"/>
              </a:lnSpc>
            </a:pP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 работы  при  ремонте</a:t>
            </a:r>
            <a:b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мебели.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92" y="1918741"/>
            <a:ext cx="8833334" cy="4800111"/>
          </a:xfrm>
        </p:spPr>
        <p:txBody>
          <a:bodyPr>
            <a:normAutofit fontScale="47500" lnSpcReduction="20000"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Ознакомиться с конструкцией изделия, соединениями деталей и элементов.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Определить вид ремонта.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Разобрать изделие частично или полностью. При разборке необходимо сохранить узлы и детали, крепежную и лицевую фурнитуру и высвободить детали и элементы, требующие замены (ремонта).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Очистить соединения от старого клея, отремонтировать детали (элементы), изготовить новые взамен тех, которые восстановить невозможно.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Склеить элементы, собрать корпус изделия.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Подогнать и установить полкодержатели, полки, ящики, направляющие и ходовые бруски  (от вида изделия).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alt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Подогнать и навесить двери, установить фурнитуру, зачистить отдельные места и покрыть лаком (краской).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246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65842" cy="64203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Дефектная ведомость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529" y="1648918"/>
            <a:ext cx="8865705" cy="385247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Таблица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которую заполняют при выполнении ремонта любого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изделия.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ней содержаться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сведения: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 виде дефекта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изделия;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виде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ремонта (для устранения этого дефекта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);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последовательности выполнения работ при ремонте.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211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640" y="269702"/>
            <a:ext cx="7886700" cy="524383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 ремонта  мебели.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610" y="980661"/>
            <a:ext cx="8746760" cy="502257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altLang="ru-RU" dirty="0" smtClean="0"/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Даже при правильной эксплуатации мебель стареет.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Ее периодически необходимо  восстанавливать, ремонтировать.</a:t>
            </a:r>
          </a:p>
          <a:p>
            <a:pPr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По способу восстановления мебели можно выделить несколько видов ремонта.</a:t>
            </a:r>
          </a:p>
          <a:p>
            <a:pPr>
              <a:lnSpc>
                <a:spcPct val="80000"/>
              </a:lnSpc>
              <a:buNone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Ремонт  узлов  соединения  склеиванием.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Ремонт  деталей.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Ремонт  с  заменой  деталей.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Подгонка  и  навеска  элементов  при  ремонте.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емонт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отделки 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покрытий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81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335"/>
            <a:ext cx="7886700" cy="44325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5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altLang="ru-RU" sz="405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altLang="ru-RU" sz="405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/>
            </a:r>
            <a:br>
              <a:rPr lang="ru-RU" altLang="ru-RU" sz="405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ru-RU" altLang="ru-RU" sz="405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РЕМОНТ  </a:t>
            </a:r>
            <a:r>
              <a:rPr lang="ru-RU" altLang="ru-RU" sz="405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МЕБЕЛИ.</a:t>
            </a:r>
            <a:endParaRPr lang="ru-RU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725" y="1618937"/>
            <a:ext cx="8454452" cy="5066676"/>
          </a:xfrm>
        </p:spPr>
        <p:txBody>
          <a:bodyPr>
            <a:normAutofit fontScale="32500" lnSpcReduction="20000"/>
          </a:bodyPr>
          <a:lstStyle/>
          <a:p>
            <a:pPr marL="0" indent="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</a:pPr>
            <a:r>
              <a:rPr lang="ru-RU" alt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длительной или неправильной эксплуатации мебели возникает необходимость в ее ремонте. У изделий ослабляются клеевые соединения, древесина разрушается и стирается в местах соприкосновения деталей. Если мебель находится вблизи отопительных приборов или в сырых помещениях, на ней могут возникнуть трещины. Из-за небрежного обращения, на мебели появляются вмятины, заколы, задиры. Изнашивается и лакокрасочное покрытие, образуются трещины, белые пятна, изменяется цвет. Происходит это от попадания на поверхность мебели воды, растворителей, размещения на поверхности горячих предметов.</a:t>
            </a:r>
          </a:p>
          <a:p>
            <a:pPr marL="0" indent="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</a:pPr>
            <a:r>
              <a:rPr lang="ru-RU" alt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Сохранность мебельных изделий и продолжительность их использование зависит не только от конструкции и качества изготовления, но и от правильного обращения и ухода за ними.</a:t>
            </a:r>
          </a:p>
          <a:p>
            <a:pPr marL="0" indent="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</a:pPr>
            <a:r>
              <a:rPr lang="ru-RU" alt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Мебель </a:t>
            </a:r>
            <a:r>
              <a:rPr lang="ru-RU" altLang="ru-RU" sz="4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должна находиться постоянно в сухом и отапливаемом помещении. В то же время нельзя ставить стулья, столы и другие предметы близко к отопительным приборам.</a:t>
            </a:r>
          </a:p>
          <a:p>
            <a:pPr marL="0" indent="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A3C145"/>
              </a:buClr>
              <a:buSzPct val="80000"/>
              <a:buNone/>
            </a:pPr>
            <a:r>
              <a:rPr lang="ru-RU" altLang="ru-RU" sz="4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время эксплуатации мебель нужно устанавливать на ровном полу так, чтобы предметы касались пола всеми опорными точками и не было перекоса.  Мебель лучше переносить, а не передвигать, все вещи при этом вынуть.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025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640" y="269702"/>
            <a:ext cx="7886700" cy="1199334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</a:rPr>
              <a:t>Виды  ремонта  мебели.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610" y="1963711"/>
            <a:ext cx="8746760" cy="469192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altLang="ru-RU" b="1" dirty="0" smtClean="0">
                <a:solidFill>
                  <a:schemeClr val="tx1"/>
                </a:solidFill>
              </a:rPr>
              <a:t>По способу восстановления мебели можно выделить несколько видов ремонта.</a:t>
            </a:r>
          </a:p>
          <a:p>
            <a:pPr>
              <a:lnSpc>
                <a:spcPct val="80000"/>
              </a:lnSpc>
              <a:buNone/>
            </a:pPr>
            <a:endParaRPr lang="ru-RU" altLang="ru-RU" b="1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</a:rPr>
              <a:t>  Ремонт  узлов  соединения  склеиванием.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</a:rPr>
              <a:t>  Ремонт  деталей.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</a:rPr>
              <a:t>  Ремонт  с  заменой  деталей.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</a:rPr>
              <a:t>  Подгонка  и  навеска  элементов  при  ремонте.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solidFill>
                  <a:schemeClr val="tx1"/>
                </a:solidFill>
              </a:rPr>
              <a:t>  Р</a:t>
            </a:r>
            <a:r>
              <a:rPr lang="ru-RU" b="1" dirty="0" smtClean="0">
                <a:solidFill>
                  <a:schemeClr val="tx1"/>
                </a:solidFill>
              </a:rPr>
              <a:t>емонт </a:t>
            </a:r>
            <a:r>
              <a:rPr lang="ru-RU" b="1" dirty="0">
                <a:solidFill>
                  <a:schemeClr val="tx1"/>
                </a:solidFill>
              </a:rPr>
              <a:t>отделки и </a:t>
            </a:r>
            <a:r>
              <a:rPr lang="ru-RU" b="1" dirty="0" smtClean="0">
                <a:solidFill>
                  <a:schemeClr val="tx1"/>
                </a:solidFill>
              </a:rPr>
              <a:t>покрытий</a:t>
            </a:r>
            <a:r>
              <a:rPr lang="ru-RU" alt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39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0866"/>
            <a:ext cx="9144000" cy="733554"/>
          </a:xfrm>
        </p:spPr>
        <p:txBody>
          <a:bodyPr>
            <a:normAutofit/>
          </a:bodyPr>
          <a:lstStyle/>
          <a:p>
            <a:pPr algn="ctr">
              <a:lnSpc>
                <a:spcPct val="50000"/>
              </a:lnSpc>
            </a:pPr>
            <a:r>
              <a:rPr lang="ru-RU" altLang="ru-RU" b="1" dirty="0" smtClean="0"/>
              <a:t>1</a:t>
            </a:r>
            <a:r>
              <a:rPr lang="ru-RU" altLang="ru-RU" sz="2700" b="1" dirty="0" smtClean="0">
                <a:latin typeface="Times New Roman" pitchFamily="18" charset="0"/>
                <a:cs typeface="Times New Roman" pitchFamily="18" charset="0"/>
              </a:rPr>
              <a:t>. Ремонт узлов соединения склеиванием.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883" y="780652"/>
            <a:ext cx="8724275" cy="5220098"/>
          </a:xfrm>
        </p:spPr>
        <p:txBody>
          <a:bodyPr/>
          <a:lstStyle/>
          <a:p>
            <a:r>
              <a:rPr lang="ru-RU" altLang="ru-RU" b="1" dirty="0" smtClean="0"/>
              <a:t>    Полная переклейка всех узлов соединений.</a:t>
            </a:r>
          </a:p>
          <a:p>
            <a:endParaRPr lang="ru-RU" dirty="0"/>
          </a:p>
        </p:txBody>
      </p:sp>
      <p:pic>
        <p:nvPicPr>
          <p:cNvPr id="4" name="Picture 7" descr="Я 010"/>
          <p:cNvPicPr>
            <a:picLocks noChangeAspect="1" noChangeArrowheads="1"/>
          </p:cNvPicPr>
          <p:nvPr/>
        </p:nvPicPr>
        <p:blipFill>
          <a:blip r:embed="rId2" cstate="print">
            <a:lum bright="12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48" t="8139" r="3488"/>
          <a:stretch>
            <a:fillRect/>
          </a:stretch>
        </p:blipFill>
        <p:spPr bwMode="auto">
          <a:xfrm>
            <a:off x="217469" y="1782328"/>
            <a:ext cx="2432546" cy="163410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Я 009"/>
          <p:cNvPicPr>
            <a:picLocks noChangeAspect="1" noChangeArrowheads="1"/>
          </p:cNvPicPr>
          <p:nvPr/>
        </p:nvPicPr>
        <p:blipFill>
          <a:blip r:embed="rId3" cstate="print">
            <a:lum bright="12000" contras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2431" y="1937376"/>
            <a:ext cx="2660253" cy="14790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Я 008"/>
          <p:cNvPicPr>
            <a:picLocks noChangeAspect="1" noChangeArrowheads="1"/>
          </p:cNvPicPr>
          <p:nvPr/>
        </p:nvPicPr>
        <p:blipFill>
          <a:blip r:embed="rId4">
            <a:lum bright="12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92" t="19539" r="8046" b="8820"/>
          <a:stretch>
            <a:fillRect/>
          </a:stretch>
        </p:blipFill>
        <p:spPr bwMode="auto">
          <a:xfrm>
            <a:off x="1283840" y="3758553"/>
            <a:ext cx="2391977" cy="15482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Я 006"/>
          <p:cNvPicPr>
            <a:picLocks noChangeAspect="1" noChangeArrowheads="1"/>
          </p:cNvPicPr>
          <p:nvPr/>
        </p:nvPicPr>
        <p:blipFill>
          <a:blip r:embed="rId5">
            <a:lum bright="-6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56" r="2406"/>
          <a:stretch>
            <a:fillRect/>
          </a:stretch>
        </p:blipFill>
        <p:spPr bwMode="auto">
          <a:xfrm>
            <a:off x="5651289" y="3758553"/>
            <a:ext cx="2975045" cy="139069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7469" y="4992874"/>
            <a:ext cx="8686689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alt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п о м н и !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1. Разбирать старые клеевые соединения нужно осторожно, не ломая шипов; при ударе киянкой и молотком по детали следует подкладывать брусок.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 Перед разборкой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 проставить номера на деталях соединений </a:t>
            </a:r>
            <a:r>
              <a:rPr lang="ru-RU" alt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последующей сборки.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68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540" y="240335"/>
            <a:ext cx="7811178" cy="4035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</a:rPr>
              <a:t>2. Ремонт  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</a:rPr>
              <a:t>деталей.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9269" y="774257"/>
            <a:ext cx="5035827" cy="58915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1800" dirty="0" smtClean="0"/>
              <a:t>               </a:t>
            </a:r>
            <a:r>
              <a:rPr lang="ru-RU" altLang="ru-RU" sz="2400" b="1" dirty="0" smtClean="0"/>
              <a:t>Шиповые соединения</a:t>
            </a:r>
          </a:p>
          <a:p>
            <a:pPr marL="342900" indent="-342900">
              <a:buAutoNum type="arabicPeriod"/>
            </a:pPr>
            <a:r>
              <a:rPr lang="ru-RU" altLang="ru-RU" sz="1800" b="1" dirty="0" smtClean="0"/>
              <a:t>Наклеивание </a:t>
            </a:r>
            <a:r>
              <a:rPr lang="ru-RU" altLang="ru-RU" sz="1800" b="1" dirty="0"/>
              <a:t>на поверхность </a:t>
            </a:r>
            <a:r>
              <a:rPr lang="ru-RU" altLang="ru-RU" sz="1800" b="1" dirty="0" smtClean="0"/>
              <a:t>шипа  </a:t>
            </a:r>
            <a:r>
              <a:rPr lang="ru-RU" altLang="ru-RU" sz="1800" b="1" dirty="0"/>
              <a:t>шпона или </a:t>
            </a:r>
            <a:r>
              <a:rPr lang="ru-RU" altLang="ru-RU" sz="1800" b="1" dirty="0" smtClean="0"/>
              <a:t>ткани для уплотнения соединения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1800" b="1" dirty="0"/>
              <a:t>Если шип имеет трещины, их пропиливают тонкой пилой (лобзиком) и вставляют </a:t>
            </a:r>
            <a:r>
              <a:rPr lang="ru-RU" sz="1800" b="1" dirty="0" smtClean="0"/>
              <a:t>клинья</a:t>
            </a:r>
            <a:r>
              <a:rPr lang="ru-RU" sz="1800" b="1" i="1" dirty="0" smtClean="0"/>
              <a:t>.</a:t>
            </a:r>
            <a:endParaRPr lang="ru-RU" sz="1800" b="1" dirty="0"/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1800" b="1" dirty="0" smtClean="0"/>
              <a:t>Если </a:t>
            </a:r>
            <a:r>
              <a:rPr lang="ru-RU" sz="1800" b="1" dirty="0"/>
              <a:t>шип разрушен, его спиливают и заменяют новым</a:t>
            </a:r>
            <a:r>
              <a:rPr lang="ru-RU" sz="1800" b="1" i="1" dirty="0"/>
              <a:t>.</a:t>
            </a:r>
            <a:r>
              <a:rPr lang="ru-RU" sz="1800" b="1" dirty="0"/>
              <a:t> При замене ящичного шипа на внутренней стороне доски делают выемку, равную по ширине размеру шипа, а по глубине – половине толщины доски. В нее подгоняют и вклеивают Г-образный брусочек из той же породы древесины, с таким же направлением волокон. </a:t>
            </a:r>
            <a:endParaRPr lang="ru-RU" sz="1800" b="1" dirty="0" smtClean="0"/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ru-RU" sz="1800" b="1" dirty="0" smtClean="0"/>
              <a:t>Если </a:t>
            </a:r>
            <a:r>
              <a:rPr lang="ru-RU" sz="1800" b="1" dirty="0"/>
              <a:t>нужно произвести замену рамного прямого шипа, делают прямой вставной </a:t>
            </a:r>
            <a:r>
              <a:rPr lang="ru-RU" sz="1800" b="1" dirty="0" smtClean="0"/>
              <a:t>шип.</a:t>
            </a:r>
            <a:endParaRPr lang="ru-RU" sz="1800" b="1" dirty="0"/>
          </a:p>
          <a:p>
            <a:pPr marL="342900" indent="-342900">
              <a:buAutoNum type="arabicPeriod"/>
            </a:pPr>
            <a:endParaRPr lang="ru-RU" altLang="ru-RU" sz="1800" dirty="0" smtClean="0"/>
          </a:p>
          <a:p>
            <a:pPr marL="342900" indent="-342900">
              <a:buAutoNum type="arabicPeriod"/>
            </a:pPr>
            <a:endParaRPr lang="ru-RU" altLang="ru-RU" sz="1800" dirty="0"/>
          </a:p>
        </p:txBody>
      </p:sp>
      <p:pic>
        <p:nvPicPr>
          <p:cNvPr id="4" name="Рисунок 3" descr="C:\Users\1\Pictures\восстановление шипов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2273" y="2759860"/>
            <a:ext cx="3171963" cy="17122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Объект 4" descr="C:\Users\1\Pictures\восстановление шипов2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875" y="4796851"/>
            <a:ext cx="3134361" cy="17913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4" descr="Я 041"/>
          <p:cNvPicPr>
            <a:picLocks noChangeAspect="1" noChangeArrowheads="1"/>
          </p:cNvPicPr>
          <p:nvPr/>
        </p:nvPicPr>
        <p:blipFill>
          <a:blip r:embed="rId4">
            <a:lum contrast="5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37"/>
          <a:stretch>
            <a:fillRect/>
          </a:stretch>
        </p:blipFill>
        <p:spPr bwMode="auto">
          <a:xfrm>
            <a:off x="5601074" y="883678"/>
            <a:ext cx="2845224" cy="15197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354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511" y="118521"/>
            <a:ext cx="7740098" cy="1440456"/>
          </a:xfrm>
        </p:spPr>
        <p:txBody>
          <a:bodyPr>
            <a:normAutofit/>
          </a:bodyPr>
          <a:lstStyle/>
          <a:p>
            <a:pPr algn="ctr">
              <a:lnSpc>
                <a:spcPct val="50000"/>
              </a:lnSpc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Ремонт деталей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901" y="1274165"/>
            <a:ext cx="8888081" cy="3852470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процессе восстановления брусковых деталей (сломанных поперек волокон, если их части сохранились и место излома не разрушено) нужно осторожно очистить края от загрязнений, стараясь не обломить защепы, и соединить обломки. Если стык получается достаточно плотным, в обеих частях детали просверливают отверстия на глубину 20—30 мм и соединяют их вставными круглыми шипами на клею. Так же поступают при косом изломе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древесины.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в месте торцового излома древесина имеет трещины и склеивание встык не обеспечит необходимой прочности, соединение укрепляют пластинками из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такой же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древесины, подобранными по цвету и текстуре (при прозрачной отделке). Их вставляют с тех сторон, которые менее просматриваются.</a:t>
            </a:r>
          </a:p>
          <a:p>
            <a:pPr marL="342900" indent="-342900">
              <a:spcBef>
                <a:spcPts val="0"/>
              </a:spcBef>
              <a:buFont typeface="+mj-lt"/>
              <a:buAutoNum type="arabicPeriod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изломе 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торец сращивание можно выполнить вставками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/>
          </a:p>
          <a:p>
            <a:pPr marL="342900" indent="-342900">
              <a:buFont typeface="+mj-lt"/>
              <a:buAutoNum type="arabicPeriod"/>
            </a:pPr>
            <a:endParaRPr lang="ru-RU" sz="2000" dirty="0"/>
          </a:p>
        </p:txBody>
      </p:sp>
      <p:pic>
        <p:nvPicPr>
          <p:cNvPr id="5" name="Рисунок 4" descr="C:\Users\1\Pictures\восстановление деталей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6563" y="5301330"/>
            <a:ext cx="3593563" cy="1333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5" descr="Я 040"/>
          <p:cNvPicPr>
            <a:picLocks noChangeAspect="1" noChangeArrowheads="1"/>
          </p:cNvPicPr>
          <p:nvPr/>
        </p:nvPicPr>
        <p:blipFill>
          <a:blip r:embed="rId3">
            <a:lum contras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1" t="7953" r="48338" b="28929"/>
          <a:stretch>
            <a:fillRect/>
          </a:stretch>
        </p:blipFill>
        <p:spPr bwMode="auto">
          <a:xfrm rot="16200000">
            <a:off x="6276421" y="4878909"/>
            <a:ext cx="1373241" cy="232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03443" y="169385"/>
            <a:ext cx="5579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8784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554636"/>
            <a:ext cx="7886700" cy="764498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</a:rPr>
              <a:t>2. Ремонт </a:t>
            </a:r>
            <a:r>
              <a:rPr lang="ru-RU" altLang="ru-RU" b="1" dirty="0">
                <a:solidFill>
                  <a:schemeClr val="accent6">
                    <a:lumMod val="50000"/>
                  </a:schemeClr>
                </a:solidFill>
              </a:rPr>
              <a:t>деталей.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606" y="1663908"/>
            <a:ext cx="8358863" cy="21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4</a:t>
            </a:r>
            <a:r>
              <a:rPr lang="ru-RU" sz="2000" b="1" dirty="0" smtClean="0">
                <a:solidFill>
                  <a:schemeClr val="tx1"/>
                </a:solidFill>
              </a:rPr>
              <a:t>. Если </a:t>
            </a:r>
            <a:r>
              <a:rPr lang="ru-RU" sz="2000" b="1" dirty="0">
                <a:solidFill>
                  <a:schemeClr val="tx1"/>
                </a:solidFill>
              </a:rPr>
              <a:t>место излома сильно разрушено и первоначальную форму детали получить невозможно, стыки выравнивают, удаляют часть древесины, которую восполняют затем, вклеивая Т-образную вставку</a:t>
            </a:r>
            <a:r>
              <a:rPr lang="ru-RU" sz="2000" b="1" i="1" dirty="0">
                <a:solidFill>
                  <a:schemeClr val="tx1"/>
                </a:solidFill>
              </a:rPr>
              <a:t>.</a:t>
            </a:r>
            <a:r>
              <a:rPr lang="ru-RU" sz="2000" b="1" dirty="0">
                <a:solidFill>
                  <a:schemeClr val="tx1"/>
                </a:solidFill>
              </a:rPr>
              <a:t> При прозрачной отделке вставка должна быть подобрана по текстуре и цвету и располагаться с внутренней (невидимой) стороны детали</a:t>
            </a:r>
            <a:r>
              <a:rPr lang="ru-RU" sz="2200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1\Pictures\восстановление деталей2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67"/>
          <a:stretch/>
        </p:blipFill>
        <p:spPr bwMode="auto">
          <a:xfrm>
            <a:off x="2053653" y="4002374"/>
            <a:ext cx="5096655" cy="26066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18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28649" y="100082"/>
            <a:ext cx="8335469" cy="979210"/>
          </a:xfrm>
        </p:spPr>
        <p:txBody>
          <a:bodyPr>
            <a:normAutofit/>
          </a:bodyPr>
          <a:lstStyle/>
          <a:p>
            <a:pPr algn="ctr"/>
            <a:r>
              <a:rPr lang="ru-RU" alt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Ремонт  </a:t>
            </a:r>
            <a:r>
              <a:rPr lang="ru-RU" altLang="ru-RU" sz="3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деталей.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19269" y="1109271"/>
            <a:ext cx="5442081" cy="5649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Наращивают бруски по длине, как правило, путем склеивания старой и новой частей «на ус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при необходимости соединение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усиливают круглыми вставными шипами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(г)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некоторых случаях при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наращивании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несущих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деталей (напри-мер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царги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стула)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применяют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соединение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косой замок</a:t>
            </a: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необхо-имости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усиливают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дополни-тельной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пластинкой, установленной с внутренней стороны и невидимой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снаружи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(д).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У н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аправляющих брусков ящиков,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изношенную часть удаляют, делая прямоугольный вырез с помощью стамески или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зензубеля, затем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вклеивают новый брусок из твердой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древесины.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i="1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b="1" i="1" dirty="0" smtClean="0"/>
          </a:p>
          <a:p>
            <a:pPr marL="457200" indent="-457200">
              <a:buFont typeface="+mj-lt"/>
              <a:buAutoNum type="arabicPeriod"/>
            </a:pPr>
            <a:endParaRPr lang="ru-RU" sz="2000" i="1" dirty="0" smtClean="0"/>
          </a:p>
          <a:p>
            <a:endParaRPr lang="ru-RU" sz="2000" dirty="0"/>
          </a:p>
          <a:p>
            <a:endParaRPr lang="ru-RU" dirty="0"/>
          </a:p>
        </p:txBody>
      </p:sp>
      <p:pic>
        <p:nvPicPr>
          <p:cNvPr id="9" name="Рисунок 8" descr="C:\Users\1\Pictures\восстановление деталей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1233" y="1963710"/>
            <a:ext cx="2998031" cy="177709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Рисунок 9" descr="C:\Users\1\Pictures\восстановление деталей4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4034" y="4362137"/>
            <a:ext cx="2485229" cy="184783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8298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832</TotalTime>
  <Words>1675</Words>
  <Application>Microsoft Office PowerPoint</Application>
  <PresentationFormat>Экран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Аптека</vt:lpstr>
      <vt:lpstr>Разработка урока по столярному делу  по теме «Виды ремонта мебели».  </vt:lpstr>
      <vt:lpstr>Тема урока: «Виды ремонта мебели.  Дефектная ведомость».</vt:lpstr>
      <vt:lpstr>  РЕМОНТ  МЕБЕЛИ.</vt:lpstr>
      <vt:lpstr>Виды  ремонта  мебели.</vt:lpstr>
      <vt:lpstr>1. Ремонт узлов соединения склеиванием.</vt:lpstr>
      <vt:lpstr>2. Ремонт  деталей.</vt:lpstr>
      <vt:lpstr>2. Ремонт деталей.</vt:lpstr>
      <vt:lpstr>2. Ремонт деталей.</vt:lpstr>
      <vt:lpstr>2. Ремонт  деталей.</vt:lpstr>
      <vt:lpstr>2. Ремонт  деталей.</vt:lpstr>
      <vt:lpstr> 2. Ремонт деталей. </vt:lpstr>
      <vt:lpstr>2. Ремонт  деталей.</vt:lpstr>
      <vt:lpstr>3. Ремонт  с  заменой  деталей.</vt:lpstr>
      <vt:lpstr>3. Ремонт  с заменой деталей.</vt:lpstr>
      <vt:lpstr>4. Подгонка и навеска элементов при ремонте.</vt:lpstr>
      <vt:lpstr>Мебельная фурнитура</vt:lpstr>
      <vt:lpstr>5. Ремонт отделки и покрытий.</vt:lpstr>
      <vt:lpstr>5. Ремонт отделки и покрытий.</vt:lpstr>
      <vt:lpstr>5. Ремонт отделки и покрытий.</vt:lpstr>
      <vt:lpstr>5. Ремонт отделки и покрытий</vt:lpstr>
      <vt:lpstr>План  работы  при  ремонте    мебели.</vt:lpstr>
      <vt:lpstr>Дефектная ведомость </vt:lpstr>
      <vt:lpstr>Виды  ремонта  мебели.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ReAl</dc:creator>
  <cp:lastModifiedBy>Наташа</cp:lastModifiedBy>
  <cp:revision>68</cp:revision>
  <dcterms:created xsi:type="dcterms:W3CDTF">2016-05-10T14:30:15Z</dcterms:created>
  <dcterms:modified xsi:type="dcterms:W3CDTF">2020-04-16T12:06:17Z</dcterms:modified>
</cp:coreProperties>
</file>