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8" r:id="rId13"/>
    <p:sldId id="269" r:id="rId14"/>
    <p:sldId id="270"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varScale="1">
        <p:scale>
          <a:sx n="78" d="100"/>
          <a:sy n="78" d="100"/>
        </p:scale>
        <p:origin x="-108" y="-52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ru-RU" smtClean="0"/>
              <a:t>Образец заголовка</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EB103295-9177-4FE4-AD87-783D5C77132B}" type="datetimeFigureOut">
              <a:rPr lang="ru-RU" smtClean="0"/>
              <a:pPr/>
              <a:t>16.04.2020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740BFC3-C839-4132-B366-58BA7583DFBC}" type="slidenum">
              <a:rPr lang="ru-RU" smtClean="0"/>
              <a:pPr/>
              <a:t>‹#›</a:t>
            </a:fld>
            <a:endParaRPr lang="ru-RU"/>
          </a:p>
        </p:txBody>
      </p:sp>
    </p:spTree>
    <p:extLst>
      <p:ext uri="{BB962C8B-B14F-4D97-AF65-F5344CB8AC3E}">
        <p14:creationId xmlns:p14="http://schemas.microsoft.com/office/powerpoint/2010/main" xmlns="" val="33883182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EB103295-9177-4FE4-AD87-783D5C77132B}" type="datetimeFigureOut">
              <a:rPr lang="ru-RU" smtClean="0"/>
              <a:pPr/>
              <a:t>16.04.2020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740BFC3-C839-4132-B366-58BA7583DFBC}" type="slidenum">
              <a:rPr lang="ru-RU" smtClean="0"/>
              <a:pPr/>
              <a:t>‹#›</a:t>
            </a:fld>
            <a:endParaRPr lang="ru-RU"/>
          </a:p>
        </p:txBody>
      </p:sp>
    </p:spTree>
    <p:extLst>
      <p:ext uri="{BB962C8B-B14F-4D97-AF65-F5344CB8AC3E}">
        <p14:creationId xmlns:p14="http://schemas.microsoft.com/office/powerpoint/2010/main" xmlns="" val="12272163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ru-RU" smtClean="0"/>
              <a:t>Образец заголовка</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4" name="Date Placeholder 3"/>
          <p:cNvSpPr>
            <a:spLocks noGrp="1"/>
          </p:cNvSpPr>
          <p:nvPr>
            <p:ph type="dt" sz="half" idx="10"/>
          </p:nvPr>
        </p:nvSpPr>
        <p:spPr/>
        <p:txBody>
          <a:bodyPr/>
          <a:lstStyle/>
          <a:p>
            <a:fld id="{EB103295-9177-4FE4-AD87-783D5C77132B}" type="datetimeFigureOut">
              <a:rPr lang="ru-RU" smtClean="0"/>
              <a:pPr/>
              <a:t>16.04.2020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740BFC3-C839-4132-B366-58BA7583DFBC}" type="slidenum">
              <a:rPr lang="ru-RU" smtClean="0"/>
              <a:pPr/>
              <a:t>‹#›</a:t>
            </a:fld>
            <a:endParaRPr lang="ru-RU"/>
          </a:p>
        </p:txBody>
      </p:sp>
    </p:spTree>
    <p:extLst>
      <p:ext uri="{BB962C8B-B14F-4D97-AF65-F5344CB8AC3E}">
        <p14:creationId xmlns:p14="http://schemas.microsoft.com/office/powerpoint/2010/main" xmlns="" val="3234561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ru-RU" smtClean="0"/>
              <a:t>Образец заголовка</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ru-RU" smtClean="0"/>
              <a:t>Образец текста</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4" name="Date Placeholder 3"/>
          <p:cNvSpPr>
            <a:spLocks noGrp="1"/>
          </p:cNvSpPr>
          <p:nvPr>
            <p:ph type="dt" sz="half" idx="10"/>
          </p:nvPr>
        </p:nvSpPr>
        <p:spPr/>
        <p:txBody>
          <a:bodyPr/>
          <a:lstStyle/>
          <a:p>
            <a:fld id="{EB103295-9177-4FE4-AD87-783D5C77132B}" type="datetimeFigureOut">
              <a:rPr lang="ru-RU" smtClean="0"/>
              <a:pPr/>
              <a:t>16.04.2020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740BFC3-C839-4132-B366-58BA7583DFBC}" type="slidenum">
              <a:rPr lang="ru-RU" smtClean="0"/>
              <a:pPr/>
              <a:t>‹#›</a:t>
            </a:fld>
            <a:endParaRPr lang="ru-RU"/>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xmlns="" val="6755260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EB103295-9177-4FE4-AD87-783D5C77132B}" type="datetimeFigureOut">
              <a:rPr lang="ru-RU" smtClean="0"/>
              <a:pPr/>
              <a:t>16.04.2020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740BFC3-C839-4132-B366-58BA7583DFBC}" type="slidenum">
              <a:rPr lang="ru-RU" smtClean="0"/>
              <a:pPr/>
              <a:t>‹#›</a:t>
            </a:fld>
            <a:endParaRPr lang="ru-RU"/>
          </a:p>
        </p:txBody>
      </p:sp>
    </p:spTree>
    <p:extLst>
      <p:ext uri="{BB962C8B-B14F-4D97-AF65-F5344CB8AC3E}">
        <p14:creationId xmlns:p14="http://schemas.microsoft.com/office/powerpoint/2010/main" xmlns="" val="42493193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Три колонк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ru-RU" smtClean="0"/>
              <a:t>Образец заголовка</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EB103295-9177-4FE4-AD87-783D5C77132B}" type="datetimeFigureOut">
              <a:rPr lang="ru-RU" smtClean="0"/>
              <a:pPr/>
              <a:t>16.04.2020</a:t>
            </a:fld>
            <a:endParaRPr lang="ru-RU"/>
          </a:p>
        </p:txBody>
      </p:sp>
      <p:sp>
        <p:nvSpPr>
          <p:cNvPr id="4"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740BFC3-C839-4132-B366-58BA7583DFBC}" type="slidenum">
              <a:rPr lang="ru-RU" smtClean="0"/>
              <a:pPr/>
              <a:t>‹#›</a:t>
            </a:fld>
            <a:endParaRPr lang="ru-RU"/>
          </a:p>
        </p:txBody>
      </p:sp>
    </p:spTree>
    <p:extLst>
      <p:ext uri="{BB962C8B-B14F-4D97-AF65-F5344CB8AC3E}">
        <p14:creationId xmlns:p14="http://schemas.microsoft.com/office/powerpoint/2010/main" xmlns="" val="16039376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Столбец с тремя рисункам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ru-RU" smtClean="0"/>
              <a:t>Образец заголовка</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EB103295-9177-4FE4-AD87-783D5C77132B}" type="datetimeFigureOut">
              <a:rPr lang="ru-RU" smtClean="0"/>
              <a:pPr/>
              <a:t>16.04.2020</a:t>
            </a:fld>
            <a:endParaRPr lang="ru-RU"/>
          </a:p>
        </p:txBody>
      </p:sp>
      <p:sp>
        <p:nvSpPr>
          <p:cNvPr id="4"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740BFC3-C839-4132-B366-58BA7583DFBC}" type="slidenum">
              <a:rPr lang="ru-RU" smtClean="0"/>
              <a:pPr/>
              <a:t>‹#›</a:t>
            </a:fld>
            <a:endParaRPr lang="ru-RU"/>
          </a:p>
        </p:txBody>
      </p:sp>
    </p:spTree>
    <p:extLst>
      <p:ext uri="{BB962C8B-B14F-4D97-AF65-F5344CB8AC3E}">
        <p14:creationId xmlns:p14="http://schemas.microsoft.com/office/powerpoint/2010/main" xmlns="" val="5154473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nchorCtr="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EB103295-9177-4FE4-AD87-783D5C77132B}" type="datetimeFigureOut">
              <a:rPr lang="ru-RU" smtClean="0"/>
              <a:pPr/>
              <a:t>16.04.2020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740BFC3-C839-4132-B366-58BA7583DFBC}" type="slidenum">
              <a:rPr lang="ru-RU" smtClean="0"/>
              <a:pPr/>
              <a:t>‹#›</a:t>
            </a:fld>
            <a:endParaRPr lang="ru-RU"/>
          </a:p>
        </p:txBody>
      </p:sp>
    </p:spTree>
    <p:extLst>
      <p:ext uri="{BB962C8B-B14F-4D97-AF65-F5344CB8AC3E}">
        <p14:creationId xmlns:p14="http://schemas.microsoft.com/office/powerpoint/2010/main" xmlns="" val="10334764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EB103295-9177-4FE4-AD87-783D5C77132B}" type="datetimeFigureOut">
              <a:rPr lang="ru-RU" smtClean="0"/>
              <a:pPr/>
              <a:t>16.04.2020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740BFC3-C839-4132-B366-58BA7583DFBC}" type="slidenum">
              <a:rPr lang="ru-RU" smtClean="0"/>
              <a:pPr/>
              <a:t>‹#›</a:t>
            </a:fld>
            <a:endParaRPr lang="ru-RU"/>
          </a:p>
        </p:txBody>
      </p:sp>
    </p:spTree>
    <p:extLst>
      <p:ext uri="{BB962C8B-B14F-4D97-AF65-F5344CB8AC3E}">
        <p14:creationId xmlns:p14="http://schemas.microsoft.com/office/powerpoint/2010/main" xmlns="" val="17311110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3"/>
          <p:cNvSpPr>
            <a:spLocks noGrp="1"/>
          </p:cNvSpPr>
          <p:nvPr>
            <p:ph type="dt" sz="half" idx="10"/>
          </p:nvPr>
        </p:nvSpPr>
        <p:spPr/>
        <p:txBody>
          <a:bodyPr/>
          <a:lstStyle/>
          <a:p>
            <a:fld id="{EB103295-9177-4FE4-AD87-783D5C77132B}" type="datetimeFigureOut">
              <a:rPr lang="ru-RU" smtClean="0"/>
              <a:pPr/>
              <a:t>16.04.2020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740BFC3-C839-4132-B366-58BA7583DFBC}" type="slidenum">
              <a:rPr lang="ru-RU" smtClean="0"/>
              <a:pPr/>
              <a:t>‹#›</a:t>
            </a:fld>
            <a:endParaRPr lang="ru-RU"/>
          </a:p>
        </p:txBody>
      </p:sp>
    </p:spTree>
    <p:extLst>
      <p:ext uri="{BB962C8B-B14F-4D97-AF65-F5344CB8AC3E}">
        <p14:creationId xmlns:p14="http://schemas.microsoft.com/office/powerpoint/2010/main" xmlns="" val="19521069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EB103295-9177-4FE4-AD87-783D5C77132B}" type="datetimeFigureOut">
              <a:rPr lang="ru-RU" smtClean="0"/>
              <a:pPr/>
              <a:t>16.04.2020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740BFC3-C839-4132-B366-58BA7583DFBC}" type="slidenum">
              <a:rPr lang="ru-RU" smtClean="0"/>
              <a:pPr/>
              <a:t>‹#›</a:t>
            </a:fld>
            <a:endParaRPr lang="ru-RU"/>
          </a:p>
        </p:txBody>
      </p:sp>
    </p:spTree>
    <p:extLst>
      <p:ext uri="{BB962C8B-B14F-4D97-AF65-F5344CB8AC3E}">
        <p14:creationId xmlns:p14="http://schemas.microsoft.com/office/powerpoint/2010/main" xmlns="" val="33885274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EB103295-9177-4FE4-AD87-783D5C77132B}" type="datetimeFigureOut">
              <a:rPr lang="ru-RU" smtClean="0"/>
              <a:pPr/>
              <a:t>16.04.2020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740BFC3-C839-4132-B366-58BA7583DFBC}" type="slidenum">
              <a:rPr lang="ru-RU" smtClean="0"/>
              <a:pPr/>
              <a:t>‹#›</a:t>
            </a:fld>
            <a:endParaRPr lang="ru-RU"/>
          </a:p>
        </p:txBody>
      </p:sp>
    </p:spTree>
    <p:extLst>
      <p:ext uri="{BB962C8B-B14F-4D97-AF65-F5344CB8AC3E}">
        <p14:creationId xmlns:p14="http://schemas.microsoft.com/office/powerpoint/2010/main" xmlns="" val="26311224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EB103295-9177-4FE4-AD87-783D5C77132B}" type="datetimeFigureOut">
              <a:rPr lang="ru-RU" smtClean="0"/>
              <a:pPr/>
              <a:t>16.04.2020</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8740BFC3-C839-4132-B366-58BA7583DFBC}" type="slidenum">
              <a:rPr lang="ru-RU" smtClean="0"/>
              <a:pPr/>
              <a:t>‹#›</a:t>
            </a:fld>
            <a:endParaRPr lang="ru-RU"/>
          </a:p>
        </p:txBody>
      </p:sp>
    </p:spTree>
    <p:extLst>
      <p:ext uri="{BB962C8B-B14F-4D97-AF65-F5344CB8AC3E}">
        <p14:creationId xmlns:p14="http://schemas.microsoft.com/office/powerpoint/2010/main" xmlns="" val="24772438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7" name="Date Placeholder 2"/>
          <p:cNvSpPr>
            <a:spLocks noGrp="1"/>
          </p:cNvSpPr>
          <p:nvPr>
            <p:ph type="dt" sz="half" idx="10"/>
          </p:nvPr>
        </p:nvSpPr>
        <p:spPr/>
        <p:txBody>
          <a:bodyPr/>
          <a:lstStyle/>
          <a:p>
            <a:fld id="{EB103295-9177-4FE4-AD87-783D5C77132B}" type="datetimeFigureOut">
              <a:rPr lang="ru-RU" smtClean="0"/>
              <a:pPr/>
              <a:t>16.04.2020</a:t>
            </a:fld>
            <a:endParaRPr lang="ru-RU"/>
          </a:p>
        </p:txBody>
      </p:sp>
      <p:sp>
        <p:nvSpPr>
          <p:cNvPr id="5" name="Footer Placeholder 3"/>
          <p:cNvSpPr>
            <a:spLocks noGrp="1"/>
          </p:cNvSpPr>
          <p:nvPr>
            <p:ph type="ftr" sz="quarter" idx="11"/>
          </p:nvPr>
        </p:nvSpPr>
        <p:spPr/>
        <p:txBody>
          <a:bodyPr/>
          <a:lstStyle/>
          <a:p>
            <a:endParaRPr lang="ru-RU"/>
          </a:p>
        </p:txBody>
      </p:sp>
      <p:sp>
        <p:nvSpPr>
          <p:cNvPr id="6" name="Slide Number Placeholder 4"/>
          <p:cNvSpPr>
            <a:spLocks noGrp="1"/>
          </p:cNvSpPr>
          <p:nvPr>
            <p:ph type="sldNum" sz="quarter" idx="12"/>
          </p:nvPr>
        </p:nvSpPr>
        <p:spPr/>
        <p:txBody>
          <a:bodyPr/>
          <a:lstStyle/>
          <a:p>
            <a:fld id="{8740BFC3-C839-4132-B366-58BA7583DFBC}" type="slidenum">
              <a:rPr lang="ru-RU" smtClean="0"/>
              <a:pPr/>
              <a:t>‹#›</a:t>
            </a:fld>
            <a:endParaRPr lang="ru-RU"/>
          </a:p>
        </p:txBody>
      </p:sp>
    </p:spTree>
    <p:extLst>
      <p:ext uri="{BB962C8B-B14F-4D97-AF65-F5344CB8AC3E}">
        <p14:creationId xmlns:p14="http://schemas.microsoft.com/office/powerpoint/2010/main" xmlns="" val="3977206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EB103295-9177-4FE4-AD87-783D5C77132B}" type="datetimeFigureOut">
              <a:rPr lang="ru-RU" smtClean="0"/>
              <a:pPr/>
              <a:t>16.04.2020</a:t>
            </a:fld>
            <a:endParaRPr lang="ru-RU"/>
          </a:p>
        </p:txBody>
      </p:sp>
      <p:sp>
        <p:nvSpPr>
          <p:cNvPr id="5" name="Footer Placeholder 2"/>
          <p:cNvSpPr>
            <a:spLocks noGrp="1"/>
          </p:cNvSpPr>
          <p:nvPr>
            <p:ph type="ftr" sz="quarter" idx="11"/>
          </p:nvPr>
        </p:nvSpPr>
        <p:spPr/>
        <p:txBody>
          <a:bodyPr/>
          <a:lstStyle/>
          <a:p>
            <a:endParaRPr lang="ru-RU"/>
          </a:p>
        </p:txBody>
      </p:sp>
      <p:sp>
        <p:nvSpPr>
          <p:cNvPr id="6" name="Slide Number Placeholder 3"/>
          <p:cNvSpPr>
            <a:spLocks noGrp="1"/>
          </p:cNvSpPr>
          <p:nvPr>
            <p:ph type="sldNum" sz="quarter" idx="12"/>
          </p:nvPr>
        </p:nvSpPr>
        <p:spPr/>
        <p:txBody>
          <a:bodyPr/>
          <a:lstStyle/>
          <a:p>
            <a:fld id="{8740BFC3-C839-4132-B366-58BA7583DFBC}" type="slidenum">
              <a:rPr lang="ru-RU" smtClean="0"/>
              <a:pPr/>
              <a:t>‹#›</a:t>
            </a:fld>
            <a:endParaRPr lang="ru-RU"/>
          </a:p>
        </p:txBody>
      </p:sp>
    </p:spTree>
    <p:extLst>
      <p:ext uri="{BB962C8B-B14F-4D97-AF65-F5344CB8AC3E}">
        <p14:creationId xmlns:p14="http://schemas.microsoft.com/office/powerpoint/2010/main" xmlns="" val="31240487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7" name="Date Placeholder 4"/>
          <p:cNvSpPr>
            <a:spLocks noGrp="1"/>
          </p:cNvSpPr>
          <p:nvPr>
            <p:ph type="dt" sz="half" idx="10"/>
          </p:nvPr>
        </p:nvSpPr>
        <p:spPr/>
        <p:txBody>
          <a:bodyPr/>
          <a:lstStyle/>
          <a:p>
            <a:fld id="{EB103295-9177-4FE4-AD87-783D5C77132B}" type="datetimeFigureOut">
              <a:rPr lang="ru-RU" smtClean="0"/>
              <a:pPr/>
              <a:t>16.04.2020</a:t>
            </a:fld>
            <a:endParaRPr lang="ru-RU"/>
          </a:p>
        </p:txBody>
      </p:sp>
      <p:sp>
        <p:nvSpPr>
          <p:cNvPr id="5" name="Footer Placeholder 5"/>
          <p:cNvSpPr>
            <a:spLocks noGrp="1"/>
          </p:cNvSpPr>
          <p:nvPr>
            <p:ph type="ftr" sz="quarter" idx="11"/>
          </p:nvPr>
        </p:nvSpPr>
        <p:spPr/>
        <p:txBody>
          <a:bodyPr/>
          <a:lstStyle/>
          <a:p>
            <a:endParaRPr lang="ru-RU"/>
          </a:p>
        </p:txBody>
      </p:sp>
      <p:sp>
        <p:nvSpPr>
          <p:cNvPr id="6" name="Slide Number Placeholder 6"/>
          <p:cNvSpPr>
            <a:spLocks noGrp="1"/>
          </p:cNvSpPr>
          <p:nvPr>
            <p:ph type="sldNum" sz="quarter" idx="12"/>
          </p:nvPr>
        </p:nvSpPr>
        <p:spPr/>
        <p:txBody>
          <a:bodyPr/>
          <a:lstStyle/>
          <a:p>
            <a:fld id="{8740BFC3-C839-4132-B366-58BA7583DFBC}" type="slidenum">
              <a:rPr lang="ru-RU" smtClean="0"/>
              <a:pPr/>
              <a:t>‹#›</a:t>
            </a:fld>
            <a:endParaRPr lang="ru-RU"/>
          </a:p>
        </p:txBody>
      </p:sp>
    </p:spTree>
    <p:extLst>
      <p:ext uri="{BB962C8B-B14F-4D97-AF65-F5344CB8AC3E}">
        <p14:creationId xmlns:p14="http://schemas.microsoft.com/office/powerpoint/2010/main" xmlns="" val="3353695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EB103295-9177-4FE4-AD87-783D5C77132B}" type="datetimeFigureOut">
              <a:rPr lang="ru-RU" smtClean="0"/>
              <a:pPr/>
              <a:t>16.04.2020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740BFC3-C839-4132-B366-58BA7583DFBC}" type="slidenum">
              <a:rPr lang="ru-RU" smtClean="0"/>
              <a:pPr/>
              <a:t>‹#›</a:t>
            </a:fld>
            <a:endParaRPr lang="ru-RU"/>
          </a:p>
        </p:txBody>
      </p:sp>
    </p:spTree>
    <p:extLst>
      <p:ext uri="{BB962C8B-B14F-4D97-AF65-F5344CB8AC3E}">
        <p14:creationId xmlns:p14="http://schemas.microsoft.com/office/powerpoint/2010/main" xmlns="" val="29069980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xmlns=""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xmlns=""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xmlns=""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xmlns=""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EB103295-9177-4FE4-AD87-783D5C77132B}" type="datetimeFigureOut">
              <a:rPr lang="ru-RU" smtClean="0"/>
              <a:pPr/>
              <a:t>16.04.2020</a:t>
            </a:fld>
            <a:endParaRPr lang="ru-RU"/>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ru-RU"/>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8740BFC3-C839-4132-B366-58BA7583DFBC}" type="slidenum">
              <a:rPr lang="ru-RU" smtClean="0"/>
              <a:pPr/>
              <a:t>‹#›</a:t>
            </a:fld>
            <a:endParaRPr lang="ru-RU"/>
          </a:p>
        </p:txBody>
      </p:sp>
    </p:spTree>
    <p:extLst>
      <p:ext uri="{BB962C8B-B14F-4D97-AF65-F5344CB8AC3E}">
        <p14:creationId xmlns:p14="http://schemas.microsoft.com/office/powerpoint/2010/main" xmlns="" val="2413944392"/>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hyperlink" Target="https://www.mebelcompass.ru/Avtomatizaciya_v_derevoobrabotke/p2_articleid/735" TargetMode="External"/><Relationship Id="rId2" Type="http://schemas.openxmlformats.org/officeDocument/2006/relationships/hyperlink" Target="http://www.woodtechnology.ru/obshhie-svedeniya/mexanizaciya-i-avtomatizaciya-v-derevoobrabotke.html" TargetMode="Externa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43080" y="1903021"/>
            <a:ext cx="8825658" cy="1835727"/>
          </a:xfrm>
        </p:spPr>
        <p:txBody>
          <a:bodyPr/>
          <a:lstStyle/>
          <a:p>
            <a:pPr algn="ctr"/>
            <a:r>
              <a:rPr lang="ru-RU" sz="4000" dirty="0" smtClean="0"/>
              <a:t>Механизация и автоматизация на деревообрабатывающем предприятии</a:t>
            </a:r>
            <a:br>
              <a:rPr lang="ru-RU" sz="4000" dirty="0" smtClean="0"/>
            </a:br>
            <a:r>
              <a:rPr lang="ru-RU" sz="4000" dirty="0" smtClean="0"/>
              <a:t>9 класс</a:t>
            </a:r>
            <a:endParaRPr lang="ru-RU" sz="4000" dirty="0"/>
          </a:p>
        </p:txBody>
      </p:sp>
      <p:sp>
        <p:nvSpPr>
          <p:cNvPr id="4" name="TextBox 3"/>
          <p:cNvSpPr txBox="1"/>
          <p:nvPr/>
        </p:nvSpPr>
        <p:spPr>
          <a:xfrm>
            <a:off x="2992582" y="4655127"/>
            <a:ext cx="8146473" cy="369332"/>
          </a:xfrm>
          <a:prstGeom prst="rect">
            <a:avLst/>
          </a:prstGeom>
          <a:noFill/>
        </p:spPr>
        <p:txBody>
          <a:bodyPr wrap="square" rtlCol="0">
            <a:spAutoFit/>
          </a:bodyPr>
          <a:lstStyle/>
          <a:p>
            <a:pPr algn="r"/>
            <a:r>
              <a:rPr lang="ru-RU" dirty="0" smtClean="0"/>
              <a:t>.</a:t>
            </a:r>
            <a:endParaRPr lang="ru-RU" dirty="0"/>
          </a:p>
        </p:txBody>
      </p:sp>
    </p:spTree>
    <p:extLst>
      <p:ext uri="{BB962C8B-B14F-4D97-AF65-F5344CB8AC3E}">
        <p14:creationId xmlns:p14="http://schemas.microsoft.com/office/powerpoint/2010/main" xmlns="" val="315210884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i="1" dirty="0" smtClean="0"/>
              <a:t>Автоматическая линия</a:t>
            </a:r>
            <a:endParaRPr lang="ru-RU" i="1" dirty="0"/>
          </a:p>
        </p:txBody>
      </p:sp>
      <p:sp>
        <p:nvSpPr>
          <p:cNvPr id="3" name="Прямоугольник 2"/>
          <p:cNvSpPr/>
          <p:nvPr/>
        </p:nvSpPr>
        <p:spPr>
          <a:xfrm>
            <a:off x="646111" y="1637851"/>
            <a:ext cx="10492943" cy="4524315"/>
          </a:xfrm>
          <a:prstGeom prst="rect">
            <a:avLst/>
          </a:prstGeom>
        </p:spPr>
        <p:txBody>
          <a:bodyPr wrap="square">
            <a:spAutoFit/>
          </a:bodyPr>
          <a:lstStyle/>
          <a:p>
            <a:r>
              <a:rPr lang="ru-RU" sz="2400" dirty="0" smtClean="0">
                <a:latin typeface="Century Gothic" panose="020B0502020202020204" pitchFamily="34" charset="0"/>
              </a:rPr>
              <a:t>	Автоматической </a:t>
            </a:r>
            <a:r>
              <a:rPr lang="ru-RU" sz="2400" dirty="0">
                <a:latin typeface="Century Gothic" panose="020B0502020202020204" pitchFamily="34" charset="0"/>
              </a:rPr>
              <a:t>линией называется система взаимосвязанных рабочих машин (станков, вспомогательного оборудования и др.), расположенных по ходу технологического про­цесса и автоматически осуществляющих назначенную последовательность технологических операций без вмешательства рабочего</a:t>
            </a:r>
            <a:r>
              <a:rPr lang="ru-RU" sz="2400" dirty="0" smtClean="0">
                <a:latin typeface="Century Gothic" panose="020B0502020202020204" pitchFamily="34" charset="0"/>
              </a:rPr>
              <a:t>.</a:t>
            </a:r>
          </a:p>
          <a:p>
            <a:r>
              <a:rPr lang="ru-RU" sz="2400" dirty="0">
                <a:latin typeface="Century Gothic" panose="020B0502020202020204" pitchFamily="34" charset="0"/>
              </a:rPr>
              <a:t>	</a:t>
            </a:r>
            <a:r>
              <a:rPr lang="ru-RU" sz="2400" dirty="0" smtClean="0">
                <a:latin typeface="Century Gothic" panose="020B0502020202020204" pitchFamily="34" charset="0"/>
              </a:rPr>
              <a:t> </a:t>
            </a:r>
            <a:r>
              <a:rPr lang="ru-RU" sz="2400" dirty="0">
                <a:latin typeface="Century Gothic" panose="020B0502020202020204" pitchFamily="34" charset="0"/>
              </a:rPr>
              <a:t>Такая система нуждается лишь в периодическом контроле, настройке и техническом уходе со стороны обслуживающего персонала. </a:t>
            </a:r>
            <a:endParaRPr lang="ru-RU" sz="2400" dirty="0" smtClean="0">
              <a:latin typeface="Century Gothic" panose="020B0502020202020204" pitchFamily="34" charset="0"/>
            </a:endParaRPr>
          </a:p>
          <a:p>
            <a:r>
              <a:rPr lang="ru-RU" sz="2400" dirty="0">
                <a:latin typeface="Century Gothic" panose="020B0502020202020204" pitchFamily="34" charset="0"/>
              </a:rPr>
              <a:t>	</a:t>
            </a:r>
            <a:r>
              <a:rPr lang="ru-RU" sz="2400" dirty="0" smtClean="0">
                <a:latin typeface="Century Gothic" panose="020B0502020202020204" pitchFamily="34" charset="0"/>
              </a:rPr>
              <a:t>Загрузка </a:t>
            </a:r>
            <a:r>
              <a:rPr lang="ru-RU" sz="2400" dirty="0">
                <a:latin typeface="Century Gothic" panose="020B0502020202020204" pitchFamily="34" charset="0"/>
              </a:rPr>
              <a:t>головной машины автоматической линии и прием готовой продукции осуществляются также автоматически с помощью специальных </a:t>
            </a:r>
            <a:r>
              <a:rPr lang="ru-RU" sz="2400" dirty="0" smtClean="0">
                <a:latin typeface="Century Gothic" panose="020B0502020202020204" pitchFamily="34" charset="0"/>
              </a:rPr>
              <a:t>загрузочно-разгрузочных </a:t>
            </a:r>
            <a:r>
              <a:rPr lang="ru-RU" sz="2400" dirty="0">
                <a:latin typeface="Century Gothic" panose="020B0502020202020204" pitchFamily="34" charset="0"/>
              </a:rPr>
              <a:t>устройств.</a:t>
            </a:r>
          </a:p>
        </p:txBody>
      </p:sp>
    </p:spTree>
    <p:extLst>
      <p:ext uri="{BB962C8B-B14F-4D97-AF65-F5344CB8AC3E}">
        <p14:creationId xmlns:p14="http://schemas.microsoft.com/office/powerpoint/2010/main" xmlns="" val="71612004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Полуавтоматическая линия</a:t>
            </a:r>
            <a:endParaRPr lang="ru-RU" dirty="0"/>
          </a:p>
        </p:txBody>
      </p:sp>
      <p:sp>
        <p:nvSpPr>
          <p:cNvPr id="3" name="Прямоугольник 2"/>
          <p:cNvSpPr/>
          <p:nvPr/>
        </p:nvSpPr>
        <p:spPr>
          <a:xfrm>
            <a:off x="646111" y="2828836"/>
            <a:ext cx="10700761" cy="1200329"/>
          </a:xfrm>
          <a:prstGeom prst="rect">
            <a:avLst/>
          </a:prstGeom>
        </p:spPr>
        <p:txBody>
          <a:bodyPr wrap="square">
            <a:spAutoFit/>
          </a:bodyPr>
          <a:lstStyle/>
          <a:p>
            <a:r>
              <a:rPr lang="ru-RU" sz="2400" dirty="0" smtClean="0">
                <a:latin typeface="Century Gothic" panose="020B0502020202020204" pitchFamily="34" charset="0"/>
              </a:rPr>
              <a:t>	Если </a:t>
            </a:r>
            <a:r>
              <a:rPr lang="ru-RU" sz="2400" dirty="0">
                <a:latin typeface="Century Gothic" panose="020B0502020202020204" pitchFamily="34" charset="0"/>
              </a:rPr>
              <a:t>некоторые операции технологического процесса не автоматизированы и требуют индивидуального обслуживания, линия называется полуавтоматической.</a:t>
            </a:r>
          </a:p>
        </p:txBody>
      </p:sp>
    </p:spTree>
    <p:extLst>
      <p:ext uri="{BB962C8B-B14F-4D97-AF65-F5344CB8AC3E}">
        <p14:creationId xmlns:p14="http://schemas.microsoft.com/office/powerpoint/2010/main" xmlns="" val="20194344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Домашнее задание.</a:t>
            </a:r>
            <a:endParaRPr lang="ru-RU" dirty="0"/>
          </a:p>
        </p:txBody>
      </p:sp>
      <p:sp>
        <p:nvSpPr>
          <p:cNvPr id="3" name="Объект 2"/>
          <p:cNvSpPr>
            <a:spLocks noGrp="1"/>
          </p:cNvSpPr>
          <p:nvPr>
            <p:ph idx="1"/>
          </p:nvPr>
        </p:nvSpPr>
        <p:spPr/>
        <p:txBody>
          <a:bodyPr>
            <a:normAutofit/>
          </a:bodyPr>
          <a:lstStyle/>
          <a:p>
            <a:r>
              <a:rPr lang="ru-RU" sz="3200" dirty="0" smtClean="0"/>
              <a:t>Что такое механизация?</a:t>
            </a:r>
          </a:p>
          <a:p>
            <a:r>
              <a:rPr lang="ru-RU" sz="3200" dirty="0" smtClean="0"/>
              <a:t>Что такое автоматизация?</a:t>
            </a:r>
          </a:p>
        </p:txBody>
      </p:sp>
    </p:spTree>
    <p:extLst>
      <p:ext uri="{BB962C8B-B14F-4D97-AF65-F5344CB8AC3E}">
        <p14:creationId xmlns:p14="http://schemas.microsoft.com/office/powerpoint/2010/main" xmlns="" val="211834757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92376" y="2590277"/>
            <a:ext cx="9404723" cy="1400530"/>
          </a:xfrm>
        </p:spPr>
        <p:txBody>
          <a:bodyPr/>
          <a:lstStyle/>
          <a:p>
            <a:pPr algn="ctr"/>
            <a:r>
              <a:rPr lang="ru-RU" dirty="0" smtClean="0"/>
              <a:t>Спасибо за внимание!</a:t>
            </a:r>
            <a:endParaRPr lang="ru-RU" dirty="0"/>
          </a:p>
        </p:txBody>
      </p:sp>
    </p:spTree>
    <p:extLst>
      <p:ext uri="{BB962C8B-B14F-4D97-AF65-F5344CB8AC3E}">
        <p14:creationId xmlns:p14="http://schemas.microsoft.com/office/powerpoint/2010/main" xmlns="" val="280782040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6111" y="452718"/>
            <a:ext cx="9404723" cy="1031698"/>
          </a:xfrm>
        </p:spPr>
        <p:txBody>
          <a:bodyPr/>
          <a:lstStyle/>
          <a:p>
            <a:pPr algn="ctr"/>
            <a:r>
              <a:rPr lang="ru-RU" dirty="0" smtClean="0"/>
              <a:t>Источники </a:t>
            </a:r>
            <a:endParaRPr lang="ru-RU" dirty="0"/>
          </a:p>
        </p:txBody>
      </p:sp>
      <p:sp>
        <p:nvSpPr>
          <p:cNvPr id="3" name="Прямоугольник 2"/>
          <p:cNvSpPr/>
          <p:nvPr/>
        </p:nvSpPr>
        <p:spPr>
          <a:xfrm>
            <a:off x="613557" y="1684800"/>
            <a:ext cx="10620500" cy="1200329"/>
          </a:xfrm>
          <a:prstGeom prst="rect">
            <a:avLst/>
          </a:prstGeom>
        </p:spPr>
        <p:txBody>
          <a:bodyPr wrap="square">
            <a:spAutoFit/>
          </a:bodyPr>
          <a:lstStyle/>
          <a:p>
            <a:pPr marL="342900" indent="-342900">
              <a:buAutoNum type="arabicPeriod"/>
            </a:pPr>
            <a:r>
              <a:rPr lang="en-US" dirty="0" smtClean="0">
                <a:hlinkClick r:id="rId2"/>
              </a:rPr>
              <a:t>http</a:t>
            </a:r>
            <a:r>
              <a:rPr lang="en-US" dirty="0">
                <a:hlinkClick r:id="rId2"/>
              </a:rPr>
              <a:t>://</a:t>
            </a:r>
            <a:r>
              <a:rPr lang="en-US" dirty="0" smtClean="0">
                <a:hlinkClick r:id="rId2"/>
              </a:rPr>
              <a:t>www.woodtechnology.ru/obshhie-svedeniya/mexanizaciya-i-avtomatizaciya-v-derevoobrabotke.html</a:t>
            </a:r>
            <a:endParaRPr lang="ru-RU" dirty="0" smtClean="0"/>
          </a:p>
          <a:p>
            <a:pPr marL="342900" indent="-342900">
              <a:buAutoNum type="arabicPeriod"/>
            </a:pPr>
            <a:r>
              <a:rPr lang="en-US" dirty="0">
                <a:hlinkClick r:id="rId3"/>
              </a:rPr>
              <a:t>https://</a:t>
            </a:r>
            <a:r>
              <a:rPr lang="en-US" dirty="0" smtClean="0">
                <a:hlinkClick r:id="rId3"/>
              </a:rPr>
              <a:t>www.mebelcompass.ru/Avtomatizaciya_v_derevoobrabotke/p2_articleid/735</a:t>
            </a:r>
            <a:endParaRPr lang="ru-RU" dirty="0" smtClean="0"/>
          </a:p>
          <a:p>
            <a:pPr marL="342900" indent="-342900">
              <a:buAutoNum type="arabicPeriod"/>
            </a:pPr>
            <a:endParaRPr lang="ru-RU" dirty="0"/>
          </a:p>
        </p:txBody>
      </p:sp>
    </p:spTree>
    <p:extLst>
      <p:ext uri="{BB962C8B-B14F-4D97-AF65-F5344CB8AC3E}">
        <p14:creationId xmlns:p14="http://schemas.microsoft.com/office/powerpoint/2010/main" xmlns="" val="352449930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sz="4400" dirty="0" smtClean="0"/>
              <a:t>Механизация </a:t>
            </a:r>
            <a:r>
              <a:rPr lang="ru-RU" sz="4400" dirty="0"/>
              <a:t>и автоматизация производственных процессов, направленная на решение одной из важных задач — замены ручного труда работой механизмов и машин</a:t>
            </a:r>
          </a:p>
        </p:txBody>
      </p:sp>
    </p:spTree>
    <p:extLst>
      <p:ext uri="{BB962C8B-B14F-4D97-AF65-F5344CB8AC3E}">
        <p14:creationId xmlns:p14="http://schemas.microsoft.com/office/powerpoint/2010/main" xmlns="" val="153254301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54954" y="353291"/>
            <a:ext cx="8825659" cy="1336964"/>
          </a:xfrm>
        </p:spPr>
        <p:txBody>
          <a:bodyPr/>
          <a:lstStyle/>
          <a:p>
            <a:pPr algn="ctr"/>
            <a:r>
              <a:rPr lang="ru-RU" dirty="0"/>
              <a:t>Механизация</a:t>
            </a:r>
          </a:p>
        </p:txBody>
      </p:sp>
      <p:sp>
        <p:nvSpPr>
          <p:cNvPr id="3" name="Текст 2"/>
          <p:cNvSpPr>
            <a:spLocks noGrp="1"/>
          </p:cNvSpPr>
          <p:nvPr>
            <p:ph type="body" sz="half" idx="2"/>
          </p:nvPr>
        </p:nvSpPr>
        <p:spPr>
          <a:xfrm>
            <a:off x="1154954" y="1690255"/>
            <a:ext cx="8825659" cy="4329545"/>
          </a:xfrm>
        </p:spPr>
        <p:txBody>
          <a:bodyPr>
            <a:normAutofit/>
          </a:bodyPr>
          <a:lstStyle/>
          <a:p>
            <a:r>
              <a:rPr lang="ru-RU" dirty="0" smtClean="0"/>
              <a:t>	</a:t>
            </a:r>
            <a:r>
              <a:rPr lang="ru-RU" sz="2400" dirty="0" smtClean="0"/>
              <a:t>Механизация </a:t>
            </a:r>
            <a:r>
              <a:rPr lang="ru-RU" sz="2400" dirty="0"/>
              <a:t>— это замена ручного труда машинным. В данном случае машина производит работу, которую ранее выполнял человек с помощью мускульной силы.</a:t>
            </a:r>
          </a:p>
          <a:p>
            <a:r>
              <a:rPr lang="ru-RU" sz="2400" dirty="0" smtClean="0"/>
              <a:t>	Однако </a:t>
            </a:r>
            <a:r>
              <a:rPr lang="ru-RU" sz="2400" dirty="0"/>
              <a:t>при работе этой машины человек не может отойти от нее, так как он должен выполнять ряд вспомогательных операций, без которых машина перестает выполнять свои функции. Иногда производительность такой машины ограничивается физическими возможностями человека и она используется не полностью.</a:t>
            </a:r>
          </a:p>
          <a:p>
            <a:endParaRPr lang="ru-RU" dirty="0"/>
          </a:p>
        </p:txBody>
      </p:sp>
    </p:spTree>
    <p:extLst>
      <p:ext uri="{BB962C8B-B14F-4D97-AF65-F5344CB8AC3E}">
        <p14:creationId xmlns:p14="http://schemas.microsoft.com/office/powerpoint/2010/main" xmlns="" val="2145480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26011" y="478751"/>
            <a:ext cx="8825657" cy="892849"/>
          </a:xfrm>
        </p:spPr>
        <p:txBody>
          <a:bodyPr/>
          <a:lstStyle/>
          <a:p>
            <a:pPr algn="ctr"/>
            <a:r>
              <a:rPr lang="ru-RU" dirty="0"/>
              <a:t>Механизация</a:t>
            </a:r>
          </a:p>
        </p:txBody>
      </p:sp>
      <p:sp>
        <p:nvSpPr>
          <p:cNvPr id="5" name="Прямоугольник 4"/>
          <p:cNvSpPr/>
          <p:nvPr/>
        </p:nvSpPr>
        <p:spPr>
          <a:xfrm>
            <a:off x="872836" y="2136339"/>
            <a:ext cx="10501745" cy="2677656"/>
          </a:xfrm>
          <a:prstGeom prst="rect">
            <a:avLst/>
          </a:prstGeom>
        </p:spPr>
        <p:txBody>
          <a:bodyPr wrap="square">
            <a:spAutoFit/>
          </a:bodyPr>
          <a:lstStyle/>
          <a:p>
            <a:r>
              <a:rPr lang="ru-RU" sz="2400" dirty="0" smtClean="0">
                <a:latin typeface="Verdana" panose="020B0604030504040204" pitchFamily="34" charset="0"/>
              </a:rPr>
              <a:t>	</a:t>
            </a:r>
            <a:r>
              <a:rPr lang="ru-RU" sz="2400" dirty="0" smtClean="0">
                <a:latin typeface="Century Gothic" panose="020B0502020202020204" pitchFamily="34" charset="0"/>
              </a:rPr>
              <a:t>Рабочая </a:t>
            </a:r>
            <a:r>
              <a:rPr lang="ru-RU" sz="2400" dirty="0">
                <a:latin typeface="Century Gothic" panose="020B0502020202020204" pitchFamily="34" charset="0"/>
              </a:rPr>
              <a:t>машина (неавтоматизированная) имеет, как правило, механизмы рабочих ходов и выполняет в основном главные рабочие движения. Вспомогательные операции, такие, как загрузка заготовок, зажим и др., выполняет человек. В этом случае весь производственный процесс строится на взаимодействии человека и машины. Последовательность , (программу) выполнения операций выбирает сам человек.</a:t>
            </a:r>
          </a:p>
        </p:txBody>
      </p:sp>
    </p:spTree>
    <p:extLst>
      <p:ext uri="{BB962C8B-B14F-4D97-AF65-F5344CB8AC3E}">
        <p14:creationId xmlns:p14="http://schemas.microsoft.com/office/powerpoint/2010/main" xmlns="" val="194126262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6111" y="452718"/>
            <a:ext cx="9404723" cy="991123"/>
          </a:xfrm>
        </p:spPr>
        <p:txBody>
          <a:bodyPr/>
          <a:lstStyle/>
          <a:p>
            <a:pPr algn="ctr"/>
            <a:r>
              <a:rPr lang="ru-RU" dirty="0"/>
              <a:t>Автоматизация</a:t>
            </a:r>
          </a:p>
        </p:txBody>
      </p:sp>
      <p:sp>
        <p:nvSpPr>
          <p:cNvPr id="3" name="Прямоугольник 2"/>
          <p:cNvSpPr/>
          <p:nvPr/>
        </p:nvSpPr>
        <p:spPr>
          <a:xfrm>
            <a:off x="1108364" y="1568532"/>
            <a:ext cx="9961418" cy="4524315"/>
          </a:xfrm>
          <a:prstGeom prst="rect">
            <a:avLst/>
          </a:prstGeom>
        </p:spPr>
        <p:txBody>
          <a:bodyPr wrap="square">
            <a:spAutoFit/>
          </a:bodyPr>
          <a:lstStyle/>
          <a:p>
            <a:r>
              <a:rPr lang="ru-RU" sz="2400" dirty="0" smtClean="0">
                <a:latin typeface="Century Gothic" panose="020B0502020202020204" pitchFamily="34" charset="0"/>
              </a:rPr>
              <a:t>	Автоматизация—это </a:t>
            </a:r>
            <a:r>
              <a:rPr lang="ru-RU" sz="2400" dirty="0">
                <a:latin typeface="Century Gothic" panose="020B0502020202020204" pitchFamily="34" charset="0"/>
              </a:rPr>
              <a:t>более высокая ступень развития машинного производства, при которой человек освобождается не только от физического труда, но и от обязанностей опера­тивного управления механизмами, осуществляющими производственный процесс. </a:t>
            </a:r>
            <a:endParaRPr lang="ru-RU" sz="2400" dirty="0" smtClean="0">
              <a:latin typeface="Century Gothic" panose="020B0502020202020204" pitchFamily="34" charset="0"/>
            </a:endParaRPr>
          </a:p>
          <a:p>
            <a:r>
              <a:rPr lang="ru-RU" sz="2400" dirty="0">
                <a:latin typeface="Century Gothic" panose="020B0502020202020204" pitchFamily="34" charset="0"/>
              </a:rPr>
              <a:t>	</a:t>
            </a:r>
            <a:r>
              <a:rPr lang="ru-RU" sz="2400" dirty="0" smtClean="0">
                <a:latin typeface="Century Gothic" panose="020B0502020202020204" pitchFamily="34" charset="0"/>
              </a:rPr>
              <a:t>Отпадает </a:t>
            </a:r>
            <a:r>
              <a:rPr lang="ru-RU" sz="2400" dirty="0">
                <a:latin typeface="Century Gothic" panose="020B0502020202020204" pitchFamily="34" charset="0"/>
              </a:rPr>
              <a:t>необходимость в непрерывном обслуживании автоматической машины, и человек может отойти от нее, так как она сама выполняет все основные и вспомогательные операции производственного процесса</a:t>
            </a:r>
            <a:r>
              <a:rPr lang="ru-RU" sz="2400" dirty="0" smtClean="0">
                <a:latin typeface="Century Gothic" panose="020B0502020202020204" pitchFamily="34" charset="0"/>
              </a:rPr>
              <a:t>.</a:t>
            </a:r>
          </a:p>
          <a:p>
            <a:r>
              <a:rPr lang="ru-RU" sz="2400" dirty="0">
                <a:latin typeface="Century Gothic" panose="020B0502020202020204" pitchFamily="34" charset="0"/>
              </a:rPr>
              <a:t>	</a:t>
            </a:r>
            <a:r>
              <a:rPr lang="ru-RU" sz="2400" dirty="0" smtClean="0">
                <a:latin typeface="Century Gothic" panose="020B0502020202020204" pitchFamily="34" charset="0"/>
              </a:rPr>
              <a:t> </a:t>
            </a:r>
            <a:r>
              <a:rPr lang="ru-RU" sz="2400" dirty="0">
                <a:latin typeface="Century Gothic" panose="020B0502020202020204" pitchFamily="34" charset="0"/>
              </a:rPr>
              <a:t>Производительность такой машины не связана с физическими возможностями человека, поэтому может достигать высокого уровня.</a:t>
            </a:r>
          </a:p>
        </p:txBody>
      </p:sp>
    </p:spTree>
    <p:extLst>
      <p:ext uri="{BB962C8B-B14F-4D97-AF65-F5344CB8AC3E}">
        <p14:creationId xmlns:p14="http://schemas.microsoft.com/office/powerpoint/2010/main" xmlns="" val="92300780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a:t>Автоматизация</a:t>
            </a:r>
          </a:p>
        </p:txBody>
      </p:sp>
      <p:sp>
        <p:nvSpPr>
          <p:cNvPr id="3" name="Прямоугольник 2"/>
          <p:cNvSpPr/>
          <p:nvPr/>
        </p:nvSpPr>
        <p:spPr>
          <a:xfrm>
            <a:off x="1011382" y="1693085"/>
            <a:ext cx="10072254" cy="3785652"/>
          </a:xfrm>
          <a:prstGeom prst="rect">
            <a:avLst/>
          </a:prstGeom>
        </p:spPr>
        <p:txBody>
          <a:bodyPr wrap="square">
            <a:spAutoFit/>
          </a:bodyPr>
          <a:lstStyle/>
          <a:p>
            <a:r>
              <a:rPr lang="ru-RU" sz="2400" dirty="0" smtClean="0">
                <a:latin typeface="Century Gothic" panose="020B0502020202020204" pitchFamily="34" charset="0"/>
              </a:rPr>
              <a:t>	Автоматическая </a:t>
            </a:r>
            <a:r>
              <a:rPr lang="ru-RU" sz="2400" dirty="0">
                <a:latin typeface="Century Gothic" panose="020B0502020202020204" pitchFamily="34" charset="0"/>
              </a:rPr>
              <a:t>машина (автомат) — это самоуправляемая рабочая машина, которая выполняет весь комплекс назначенных операций</a:t>
            </a:r>
            <a:r>
              <a:rPr lang="ru-RU" sz="2400" dirty="0" smtClean="0">
                <a:latin typeface="Century Gothic" panose="020B0502020202020204" pitchFamily="34" charset="0"/>
              </a:rPr>
              <a:t>.</a:t>
            </a:r>
          </a:p>
          <a:p>
            <a:r>
              <a:rPr lang="ru-RU" sz="2400" dirty="0">
                <a:latin typeface="Century Gothic" panose="020B0502020202020204" pitchFamily="34" charset="0"/>
              </a:rPr>
              <a:t>	</a:t>
            </a:r>
            <a:r>
              <a:rPr lang="ru-RU" sz="2400" dirty="0" smtClean="0">
                <a:latin typeface="Century Gothic" panose="020B0502020202020204" pitchFamily="34" charset="0"/>
              </a:rPr>
              <a:t> </a:t>
            </a:r>
            <a:r>
              <a:rPr lang="ru-RU" sz="2400" dirty="0">
                <a:latin typeface="Century Gothic" panose="020B0502020202020204" pitchFamily="34" charset="0"/>
              </a:rPr>
              <a:t>Все функции управления производствен­ным процессом, т. е. включение и выключение отдельных механизмов, изменение порядка работы рабочих органов, выполняются специальными устройствами. </a:t>
            </a:r>
            <a:endParaRPr lang="ru-RU" sz="2400" dirty="0" smtClean="0">
              <a:latin typeface="Century Gothic" panose="020B0502020202020204" pitchFamily="34" charset="0"/>
            </a:endParaRPr>
          </a:p>
          <a:p>
            <a:r>
              <a:rPr lang="ru-RU" sz="2400" dirty="0">
                <a:latin typeface="Century Gothic" panose="020B0502020202020204" pitchFamily="34" charset="0"/>
              </a:rPr>
              <a:t>	</a:t>
            </a:r>
            <a:r>
              <a:rPr lang="ru-RU" sz="2400" dirty="0" smtClean="0">
                <a:latin typeface="Century Gothic" panose="020B0502020202020204" pitchFamily="34" charset="0"/>
              </a:rPr>
              <a:t>Эти </a:t>
            </a:r>
            <a:r>
              <a:rPr lang="ru-RU" sz="2400" dirty="0">
                <a:latin typeface="Century Gothic" panose="020B0502020202020204" pitchFamily="34" charset="0"/>
              </a:rPr>
              <a:t>устройства без вмешательства человека могут поддерживать в заданных пределах технологические режимы обработки.</a:t>
            </a:r>
          </a:p>
        </p:txBody>
      </p:sp>
    </p:spTree>
    <p:extLst>
      <p:ext uri="{BB962C8B-B14F-4D97-AF65-F5344CB8AC3E}">
        <p14:creationId xmlns:p14="http://schemas.microsoft.com/office/powerpoint/2010/main" xmlns="" val="10056613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983673" y="1078214"/>
            <a:ext cx="10002981" cy="3970318"/>
          </a:xfrm>
          <a:prstGeom prst="rect">
            <a:avLst/>
          </a:prstGeom>
        </p:spPr>
        <p:txBody>
          <a:bodyPr wrap="square">
            <a:spAutoFit/>
          </a:bodyPr>
          <a:lstStyle/>
          <a:p>
            <a:r>
              <a:rPr lang="ru-RU" sz="2800" dirty="0" smtClean="0">
                <a:latin typeface="Century Gothic" panose="020B0502020202020204" pitchFamily="34" charset="0"/>
              </a:rPr>
              <a:t>	Комплексная </a:t>
            </a:r>
            <a:r>
              <a:rPr lang="ru-RU" sz="2800" dirty="0">
                <a:latin typeface="Century Gothic" panose="020B0502020202020204" pitchFamily="34" charset="0"/>
              </a:rPr>
              <a:t>механизация процессов лесопиления и деревообработки связана с созданием систем машин, объединяющих выполнение разнообразных операций обработки, сборки, транспортировки и иногда контроля изделий. </a:t>
            </a:r>
            <a:r>
              <a:rPr lang="ru-RU" sz="2800" dirty="0" smtClean="0">
                <a:latin typeface="Century Gothic" panose="020B0502020202020204" pitchFamily="34" charset="0"/>
              </a:rPr>
              <a:t>	Такие </a:t>
            </a:r>
            <a:r>
              <a:rPr lang="ru-RU" sz="2800" dirty="0">
                <a:latin typeface="Century Gothic" panose="020B0502020202020204" pitchFamily="34" charset="0"/>
              </a:rPr>
              <a:t>системы машин включают в себя оборудование, расположенное в порядке последовательности операций технологического процесса и называемое линиями.</a:t>
            </a:r>
          </a:p>
        </p:txBody>
      </p:sp>
    </p:spTree>
    <p:extLst>
      <p:ext uri="{BB962C8B-B14F-4D97-AF65-F5344CB8AC3E}">
        <p14:creationId xmlns:p14="http://schemas.microsoft.com/office/powerpoint/2010/main" xmlns="" val="85600112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sz="3200" dirty="0">
                <a:solidFill>
                  <a:schemeClr val="tx1"/>
                </a:solidFill>
              </a:rPr>
              <a:t>Линии лесопильно-деревообрабатывающих машин</a:t>
            </a:r>
          </a:p>
        </p:txBody>
      </p:sp>
      <p:sp>
        <p:nvSpPr>
          <p:cNvPr id="3" name="Прямоугольник 2"/>
          <p:cNvSpPr/>
          <p:nvPr/>
        </p:nvSpPr>
        <p:spPr>
          <a:xfrm>
            <a:off x="928255" y="2559830"/>
            <a:ext cx="10280073" cy="1384995"/>
          </a:xfrm>
          <a:prstGeom prst="rect">
            <a:avLst/>
          </a:prstGeom>
        </p:spPr>
        <p:txBody>
          <a:bodyPr wrap="square">
            <a:spAutoFit/>
          </a:bodyPr>
          <a:lstStyle/>
          <a:p>
            <a:r>
              <a:rPr lang="ru-RU" sz="2800" dirty="0" smtClean="0">
                <a:latin typeface="Century Gothic" panose="020B0502020202020204" pitchFamily="34" charset="0"/>
              </a:rPr>
              <a:t>	Линии </a:t>
            </a:r>
            <a:r>
              <a:rPr lang="ru-RU" sz="2800" dirty="0">
                <a:latin typeface="Century Gothic" panose="020B0502020202020204" pitchFamily="34" charset="0"/>
              </a:rPr>
              <a:t>лесопильно-деревообрабатывающих машин по степени автоматизации подразделяют на поточные, полуавтоматические и автоматические.</a:t>
            </a:r>
          </a:p>
        </p:txBody>
      </p:sp>
    </p:spTree>
    <p:extLst>
      <p:ext uri="{BB962C8B-B14F-4D97-AF65-F5344CB8AC3E}">
        <p14:creationId xmlns:p14="http://schemas.microsoft.com/office/powerpoint/2010/main" xmlns="" val="424283221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6111" y="452718"/>
            <a:ext cx="9404723" cy="1251391"/>
          </a:xfrm>
        </p:spPr>
        <p:txBody>
          <a:bodyPr/>
          <a:lstStyle/>
          <a:p>
            <a:pPr algn="ctr"/>
            <a:r>
              <a:rPr lang="ru-RU" dirty="0" smtClean="0"/>
              <a:t>Поточная линия</a:t>
            </a:r>
            <a:endParaRPr lang="ru-RU" dirty="0"/>
          </a:p>
        </p:txBody>
      </p:sp>
      <p:sp>
        <p:nvSpPr>
          <p:cNvPr id="3" name="Прямоугольник 2"/>
          <p:cNvSpPr/>
          <p:nvPr/>
        </p:nvSpPr>
        <p:spPr>
          <a:xfrm>
            <a:off x="646111" y="2413338"/>
            <a:ext cx="10603779" cy="1938992"/>
          </a:xfrm>
          <a:prstGeom prst="rect">
            <a:avLst/>
          </a:prstGeom>
        </p:spPr>
        <p:txBody>
          <a:bodyPr wrap="square">
            <a:spAutoFit/>
          </a:bodyPr>
          <a:lstStyle/>
          <a:p>
            <a:r>
              <a:rPr lang="ru-RU" sz="2400" dirty="0" smtClean="0">
                <a:latin typeface="Century Gothic" panose="020B0502020202020204" pitchFamily="34" charset="0"/>
              </a:rPr>
              <a:t>	Поточной </a:t>
            </a:r>
            <a:r>
              <a:rPr lang="ru-RU" sz="2400" dirty="0">
                <a:latin typeface="Century Gothic" panose="020B0502020202020204" pitchFamily="34" charset="0"/>
              </a:rPr>
              <a:t>называют линию рабочих машин, расположенных в порядке последовательности технологических операций и требующих индивидуального обслуживания. Машины, входящие в состав поточной линии, могут быть связаны и не связаны транспортными устройствами.</a:t>
            </a:r>
          </a:p>
        </p:txBody>
      </p:sp>
    </p:spTree>
    <p:extLst>
      <p:ext uri="{BB962C8B-B14F-4D97-AF65-F5344CB8AC3E}">
        <p14:creationId xmlns:p14="http://schemas.microsoft.com/office/powerpoint/2010/main" xmlns="" val="104438046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он">
  <a:themeElements>
    <a:clrScheme name="Ион">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Ион">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Ион">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41</TotalTime>
  <Words>63</Words>
  <Application>Microsoft Office PowerPoint</Application>
  <PresentationFormat>Произвольный</PresentationFormat>
  <Paragraphs>34</Paragraphs>
  <Slides>14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14</vt:i4>
      </vt:variant>
    </vt:vector>
  </HeadingPairs>
  <TitlesOfParts>
    <vt:vector size="15" baseType="lpstr">
      <vt:lpstr>Ион</vt:lpstr>
      <vt:lpstr>Механизация и автоматизация на деревообрабатывающем предприятии 9 класс</vt:lpstr>
      <vt:lpstr>Механизация и автоматизация производственных процессов, направленная на решение одной из важных задач — замены ручного труда работой механизмов и машин</vt:lpstr>
      <vt:lpstr>Механизация</vt:lpstr>
      <vt:lpstr>Механизация</vt:lpstr>
      <vt:lpstr>Автоматизация</vt:lpstr>
      <vt:lpstr>Автоматизация</vt:lpstr>
      <vt:lpstr>Слайд 7</vt:lpstr>
      <vt:lpstr>Линии лесопильно-деревообрабатывающих машин</vt:lpstr>
      <vt:lpstr>Поточная линия</vt:lpstr>
      <vt:lpstr>Автоматическая линия</vt:lpstr>
      <vt:lpstr>Полуавтоматическая линия</vt:lpstr>
      <vt:lpstr>Домашнее задание.</vt:lpstr>
      <vt:lpstr>Спасибо за внимание!</vt:lpstr>
      <vt:lpstr>Источники </vt:lpstr>
    </vt:vector>
  </TitlesOfParts>
  <Company>ReAl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Механизация и автоматизация на деревообрабатывающем предприятии</dc:title>
  <dc:creator>ReAl</dc:creator>
  <cp:lastModifiedBy>Наташа</cp:lastModifiedBy>
  <cp:revision>6</cp:revision>
  <dcterms:created xsi:type="dcterms:W3CDTF">2020-04-02T08:47:33Z</dcterms:created>
  <dcterms:modified xsi:type="dcterms:W3CDTF">2020-04-16T09:13:28Z</dcterms:modified>
</cp:coreProperties>
</file>