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1" r:id="rId4"/>
    <p:sldId id="258" r:id="rId5"/>
    <p:sldId id="259" r:id="rId6"/>
    <p:sldId id="280" r:id="rId7"/>
    <p:sldId id="260" r:id="rId8"/>
    <p:sldId id="274" r:id="rId9"/>
    <p:sldId id="275" r:id="rId10"/>
    <p:sldId id="276" r:id="rId11"/>
    <p:sldId id="277" r:id="rId12"/>
    <p:sldId id="261" r:id="rId13"/>
    <p:sldId id="268" r:id="rId14"/>
    <p:sldId id="262" r:id="rId15"/>
    <p:sldId id="263" r:id="rId16"/>
    <p:sldId id="272" r:id="rId17"/>
    <p:sldId id="264" r:id="rId18"/>
    <p:sldId id="269" r:id="rId19"/>
    <p:sldId id="270" r:id="rId20"/>
    <p:sldId id="271" r:id="rId21"/>
    <p:sldId id="265" r:id="rId22"/>
    <p:sldId id="266" r:id="rId23"/>
    <p:sldId id="267" r:id="rId24"/>
    <p:sldId id="273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8E1C-0D24-49F0-8ED9-BF5F6BC80CDB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8AE091-5691-4FA1-B238-A533CCD16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8E1C-0D24-49F0-8ED9-BF5F6BC80CDB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E091-5691-4FA1-B238-A533CCD16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8E1C-0D24-49F0-8ED9-BF5F6BC80CDB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E091-5691-4FA1-B238-A533CCD16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8E1C-0D24-49F0-8ED9-BF5F6BC80CDB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E091-5691-4FA1-B238-A533CCD16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8E1C-0D24-49F0-8ED9-BF5F6BC80CDB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8AE091-5691-4FA1-B238-A533CCD16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8E1C-0D24-49F0-8ED9-BF5F6BC80CDB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E091-5691-4FA1-B238-A533CCD16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8E1C-0D24-49F0-8ED9-BF5F6BC80CDB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E091-5691-4FA1-B238-A533CCD16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8E1C-0D24-49F0-8ED9-BF5F6BC80CDB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E091-5691-4FA1-B238-A533CCD16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8E1C-0D24-49F0-8ED9-BF5F6BC80CDB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E091-5691-4FA1-B238-A533CCD16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8E1C-0D24-49F0-8ED9-BF5F6BC80CDB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AE091-5691-4FA1-B238-A533CCD16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8E1C-0D24-49F0-8ED9-BF5F6BC80CDB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8AE091-5691-4FA1-B238-A533CCD16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768E1C-0D24-49F0-8ED9-BF5F6BC80CDB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8AE091-5691-4FA1-B238-A533CCD16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4%D0%B8%D0%B7%D0%B8%D1%87%D0%B5%D1%81%D0%BA%D0%BE%D0%B5_%D0%BB%D0%B8%D1%86%D0%BE" TargetMode="External"/><Relationship Id="rId2" Type="http://schemas.openxmlformats.org/officeDocument/2006/relationships/hyperlink" Target="https://ru.wikipedia.org/wiki/%D0%92%D0%B8%D0%BD%D0%BE%D0%B2%D0%BD%D0%BE%D1%81%D1%82%D1%8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0%D0%B4%D0%BC%D0%B8%D0%BD%D0%B8%D1%81%D1%82%D1%80%D0%B0%D1%82%D0%B8%D0%B2%D0%BD%D0%B0%D1%8F_%D0%BE%D1%82%D0%B2%D0%B5%D1%82%D1%81%D1%82%D0%B2%D0%B5%D0%BD%D0%BD%D0%BE%D1%81%D1%82%D1%8C" TargetMode="External"/><Relationship Id="rId5" Type="http://schemas.openxmlformats.org/officeDocument/2006/relationships/hyperlink" Target="https://ru.wikipedia.org/wiki/%D0%97%D0%B0%D0%BA%D0%BE%D0%BD_(%D0%BF%D1%80%D0%B0%D0%B2%D0%BE)" TargetMode="External"/><Relationship Id="rId4" Type="http://schemas.openxmlformats.org/officeDocument/2006/relationships/hyperlink" Target="https://ru.wikipedia.org/wiki/%D0%AE%D1%80%D0%B8%D0%B4%D0%B8%D1%87%D0%B5%D1%81%D0%BA%D0%BE%D0%B5_%D0%BB%D0%B8%D1%86%D0%BE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E%D1%80%D0%B8%D0%B4%D0%B8%D1%87%D0%B5%D1%81%D0%BA%D0%BE%D0%B5_%D0%BB%D0%B8%D1%86%D0%BE" TargetMode="External"/><Relationship Id="rId3" Type="http://schemas.openxmlformats.org/officeDocument/2006/relationships/hyperlink" Target="https://ru.wikipedia.org/wiki/%D0%9E%D0%B1%D1%89%D0%B5%D1%81%D1%82%D0%B2%D0%B5%D0%BD%D0%BD%D1%8B%D0%B5_%D0%BE%D1%82%D0%BD%D0%BE%D1%88%D0%B5%D0%BD%D0%B8%D1%8F" TargetMode="External"/><Relationship Id="rId7" Type="http://schemas.openxmlformats.org/officeDocument/2006/relationships/hyperlink" Target="https://ru.wikipedia.org/wiki/%D0%A0%D0%BE%D1%81%D1%81%D0%B8%D1%8F" TargetMode="External"/><Relationship Id="rId2" Type="http://schemas.openxmlformats.org/officeDocument/2006/relationships/hyperlink" Target="https://ru.wikipedia.org/wiki/%D0%A1%D0%BE%D1%81%D1%82%D0%B0%D0%B2_%D0%BF%D1%80%D0%B5%D1%81%D1%82%D1%83%D0%BF%D0%BB%D0%B5%D0%BD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2%D0%BC%D0%B5%D0%BD%D1%8F%D0%B5%D0%BC%D0%BE%D1%81%D1%82%D1%8C" TargetMode="External"/><Relationship Id="rId5" Type="http://schemas.openxmlformats.org/officeDocument/2006/relationships/hyperlink" Target="https://ru.wikipedia.org/wiki/%D0%94%D0%BE%D0%BB%D0%B6%D0%BD%D0%BE%D1%81%D1%82%D0%BD%D0%BE%D0%B5_%D0%BB%D0%B8%D1%86%D0%BE" TargetMode="External"/><Relationship Id="rId4" Type="http://schemas.openxmlformats.org/officeDocument/2006/relationships/hyperlink" Target="https://ru.wikipedia.org/wiki/%D0%9F%D1%80%D0%B8%D1%87%D0%B8%D0%BD%D0%BD%D0%B0%D1%8F_%D1%81%D0%B2%D1%8F%D0%B7%D1%8C" TargetMode="External"/><Relationship Id="rId9" Type="http://schemas.openxmlformats.org/officeDocument/2006/relationships/hyperlink" Target="https://ru.wikipedia.org/wiki/%D0%92%D0%B8%D0%BD%D0%B0_(%D0%BF%D1%80%D0%B0%D0%B2%D0%BE)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/>
              <a:t>Административные правоотношения</a:t>
            </a:r>
            <a:endParaRPr lang="ru-RU" sz="6000" b="1" dirty="0"/>
          </a:p>
        </p:txBody>
      </p:sp>
      <p:pic>
        <p:nvPicPr>
          <p:cNvPr id="7170" name="Picture 2" descr="C:\Users\Виктор\Desktop\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284984"/>
            <a:ext cx="5400600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Виктор\Desktop\9-1.g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Виктор\Desktop\srok-dejstvija-administrativnogo-pravonarushenija_1_1467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856984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3200" b="1" dirty="0" smtClean="0"/>
              <a:t>Административное правонарушение</a:t>
            </a:r>
            <a:r>
              <a:rPr lang="ru-RU" sz="3200" dirty="0" smtClean="0"/>
              <a:t> — противоправное, </a:t>
            </a:r>
            <a:r>
              <a:rPr lang="ru-RU" sz="3200" dirty="0" smtClean="0">
                <a:hlinkClick r:id="rId2" tooltip="Виновность"/>
              </a:rPr>
              <a:t>виновное</a:t>
            </a:r>
            <a:r>
              <a:rPr lang="ru-RU" sz="3200" dirty="0" smtClean="0"/>
              <a:t> действие или бездействие </a:t>
            </a:r>
            <a:r>
              <a:rPr lang="ru-RU" sz="3200" dirty="0" smtClean="0">
                <a:hlinkClick r:id="rId3" tooltip="Физическое лицо"/>
              </a:rPr>
              <a:t>физического</a:t>
            </a:r>
            <a:r>
              <a:rPr lang="ru-RU" sz="3200" dirty="0" smtClean="0"/>
              <a:t> или </a:t>
            </a:r>
            <a:r>
              <a:rPr lang="ru-RU" sz="3200" dirty="0" smtClean="0">
                <a:hlinkClick r:id="rId4" tooltip="Юридическое лицо"/>
              </a:rPr>
              <a:t>юридического</a:t>
            </a:r>
            <a:r>
              <a:rPr lang="ru-RU" sz="3200" dirty="0" smtClean="0"/>
              <a:t> лица, за которое </a:t>
            </a:r>
            <a:r>
              <a:rPr lang="ru-RU" sz="3200" dirty="0" smtClean="0">
                <a:hlinkClick r:id="rId5" tooltip="Закон (право)"/>
              </a:rPr>
              <a:t>законодательством</a:t>
            </a:r>
            <a:r>
              <a:rPr lang="ru-RU" sz="3200" dirty="0" smtClean="0"/>
              <a:t> об административных правонарушениях установлена </a:t>
            </a:r>
            <a:r>
              <a:rPr lang="ru-RU" sz="3200" dirty="0" smtClean="0">
                <a:hlinkClick r:id="rId6" tooltip="Административная ответственность"/>
              </a:rPr>
              <a:t>административная ответственность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такое административное правонарушение?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/>
              <a:t>- противоправное виновное </a:t>
            </a:r>
            <a:r>
              <a:rPr lang="ru-RU" sz="2800" b="1" dirty="0" smtClean="0"/>
              <a:t>действие</a:t>
            </a:r>
            <a:r>
              <a:rPr lang="ru-RU" sz="2800" dirty="0" smtClean="0"/>
              <a:t> (бездействие) физического или юридического лица, которое нарушило </a:t>
            </a:r>
            <a:r>
              <a:rPr lang="ru-RU" sz="2800" b="1" dirty="0" smtClean="0"/>
              <a:t>норму права</a:t>
            </a:r>
            <a:r>
              <a:rPr lang="ru-RU" sz="2800" dirty="0" smtClean="0"/>
              <a:t>, закреплённую в законе (</a:t>
            </a:r>
            <a:r>
              <a:rPr lang="ru-RU" sz="2800" dirty="0" err="1" smtClean="0"/>
              <a:t>КоАП</a:t>
            </a:r>
            <a:r>
              <a:rPr lang="ru-RU" sz="2800" dirty="0" smtClean="0"/>
              <a:t> РФ) и должно нести административную </a:t>
            </a:r>
            <a:r>
              <a:rPr lang="ru-RU" sz="2800" b="1" dirty="0" smtClean="0"/>
              <a:t>ответственность</a:t>
            </a:r>
            <a:r>
              <a:rPr lang="ru-RU" sz="2800" dirty="0" smtClean="0"/>
              <a:t>. </a:t>
            </a:r>
          </a:p>
          <a:p>
            <a:endParaRPr lang="ru-RU" dirty="0"/>
          </a:p>
        </p:txBody>
      </p:sp>
      <p:pic>
        <p:nvPicPr>
          <p:cNvPr id="10242" name="Picture 2" descr="C:\Users\Виктор\Desktop\img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149080"/>
            <a:ext cx="4392488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Признаки административного правонарушения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None/>
            </a:pPr>
            <a:r>
              <a:rPr lang="ru-RU" sz="2800" dirty="0" smtClean="0"/>
              <a:t>1)</a:t>
            </a:r>
            <a:r>
              <a:rPr lang="ru-RU" sz="2800" b="1" dirty="0" smtClean="0"/>
              <a:t> действие </a:t>
            </a:r>
            <a:r>
              <a:rPr lang="ru-RU" sz="2800" dirty="0" smtClean="0"/>
              <a:t>или </a:t>
            </a:r>
            <a:r>
              <a:rPr lang="ru-RU" sz="2800" b="1" dirty="0" smtClean="0"/>
              <a:t>бездействие</a:t>
            </a:r>
            <a:r>
              <a:rPr lang="ru-RU" sz="2800" dirty="0" smtClean="0"/>
              <a:t> физического или юридического лица, т.е. конкретное </a:t>
            </a:r>
            <a:r>
              <a:rPr lang="ru-RU" sz="2800" b="1" dirty="0" smtClean="0"/>
              <a:t>деяние</a:t>
            </a:r>
            <a:r>
              <a:rPr lang="ru-RU" sz="2800" dirty="0" smtClean="0"/>
              <a:t> субъекта</a:t>
            </a:r>
          </a:p>
          <a:p>
            <a:pPr>
              <a:lnSpc>
                <a:spcPct val="80000"/>
              </a:lnSpc>
              <a:buNone/>
            </a:pPr>
            <a:r>
              <a:rPr lang="ru-RU" sz="2800" dirty="0" smtClean="0"/>
              <a:t>2) </a:t>
            </a:r>
            <a:r>
              <a:rPr lang="ru-RU" sz="2800" b="1" dirty="0" smtClean="0"/>
              <a:t>противоправное</a:t>
            </a:r>
            <a:r>
              <a:rPr lang="ru-RU" sz="2800" dirty="0" smtClean="0"/>
              <a:t> действие, т.е. деяние нарушающее конкретную </a:t>
            </a:r>
            <a:r>
              <a:rPr lang="ru-RU" sz="2800" b="1" dirty="0" smtClean="0"/>
              <a:t>правовую норму</a:t>
            </a:r>
            <a:r>
              <a:rPr lang="ru-RU" sz="2800" dirty="0" smtClean="0"/>
              <a:t> закона</a:t>
            </a:r>
          </a:p>
          <a:p>
            <a:pPr>
              <a:lnSpc>
                <a:spcPct val="80000"/>
              </a:lnSpc>
              <a:buNone/>
            </a:pPr>
            <a:r>
              <a:rPr lang="ru-RU" sz="2800" dirty="0" smtClean="0"/>
              <a:t>3)</a:t>
            </a:r>
            <a:r>
              <a:rPr lang="ru-RU" sz="2800" b="1" dirty="0" smtClean="0"/>
              <a:t> виновное</a:t>
            </a:r>
            <a:r>
              <a:rPr lang="ru-RU" sz="2800" dirty="0" smtClean="0"/>
              <a:t> действие, т.е. содеянное лицом, которое понимало </a:t>
            </a:r>
            <a:r>
              <a:rPr lang="ru-RU" sz="2800" b="1" dirty="0" smtClean="0"/>
              <a:t>непозволительность</a:t>
            </a:r>
            <a:r>
              <a:rPr lang="ru-RU" sz="2800" dirty="0" smtClean="0"/>
              <a:t> своего поведения и </a:t>
            </a:r>
            <a:r>
              <a:rPr lang="ru-RU" sz="2800" b="1" dirty="0" smtClean="0"/>
              <a:t>последствия</a:t>
            </a:r>
            <a:r>
              <a:rPr lang="ru-RU" sz="2800" dirty="0" smtClean="0"/>
              <a:t> такого поведения</a:t>
            </a:r>
          </a:p>
          <a:p>
            <a:pPr>
              <a:lnSpc>
                <a:spcPct val="80000"/>
              </a:lnSpc>
              <a:buNone/>
            </a:pPr>
            <a:r>
              <a:rPr lang="ru-RU" sz="2800" dirty="0" smtClean="0"/>
              <a:t>4) административная </a:t>
            </a:r>
            <a:r>
              <a:rPr lang="ru-RU" sz="2800" b="1" dirty="0" smtClean="0"/>
              <a:t>ответственность </a:t>
            </a:r>
            <a:r>
              <a:rPr lang="ru-RU" sz="2800" dirty="0" smtClean="0"/>
              <a:t>за деяние, предусмотренное законодательством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000" dirty="0" smtClean="0"/>
              <a:t>Административные правонарушения отличаются от преступлений тем, что их совершение не наносит существенного вреда обществу, они не обладают признаком общественной опасности в том смысле, который вкладывается в это понятие уголовным законодательством. Некоторые деяния (например, хищение или нарушение авторских прав) могут признаваться как правонарушением, так и преступлением в зависимости от степени причинённого вреда или других обстоятельств.</a:t>
            </a:r>
            <a:endParaRPr lang="ru-RU" sz="3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иктор\Desktop\222634_html_m461d51ed.g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424936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64488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Состав административного правонарушения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980728"/>
            <a:ext cx="8640960" cy="50390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Как и </a:t>
            </a:r>
            <a:r>
              <a:rPr lang="ru-RU" dirty="0" smtClean="0">
                <a:hlinkClick r:id="rId2" tooltip="Состав преступления"/>
              </a:rPr>
              <a:t>состав преступления</a:t>
            </a:r>
            <a:r>
              <a:rPr lang="ru-RU" dirty="0" smtClean="0"/>
              <a:t>, состав административного правонарушения образуют четыре элемента:</a:t>
            </a:r>
          </a:p>
          <a:p>
            <a:pPr>
              <a:buNone/>
            </a:pPr>
            <a:r>
              <a:rPr lang="ru-RU" b="1" dirty="0" smtClean="0"/>
              <a:t>Объект правонарушения</a:t>
            </a:r>
            <a:r>
              <a:rPr lang="ru-RU" dirty="0" smtClean="0"/>
              <a:t> — те </a:t>
            </a:r>
            <a:r>
              <a:rPr lang="ru-RU" dirty="0" smtClean="0">
                <a:hlinkClick r:id="rId3" tooltip="Общественные отношения"/>
              </a:rPr>
              <a:t>общественные отношения</a:t>
            </a:r>
            <a:r>
              <a:rPr lang="ru-RU" dirty="0" smtClean="0"/>
              <a:t>, которые оно нарушает.</a:t>
            </a:r>
          </a:p>
          <a:p>
            <a:pPr>
              <a:buNone/>
            </a:pPr>
            <a:r>
              <a:rPr lang="ru-RU" b="1" dirty="0" smtClean="0"/>
              <a:t>Объективная сторона правонарушения</a:t>
            </a:r>
            <a:r>
              <a:rPr lang="ru-RU" dirty="0" smtClean="0"/>
              <a:t> — признаки конкретного деяния, его возможные последствия, </a:t>
            </a:r>
            <a:r>
              <a:rPr lang="ru-RU" dirty="0" smtClean="0">
                <a:hlinkClick r:id="rId4" tooltip="Причинная связь"/>
              </a:rPr>
              <a:t>причинная связь</a:t>
            </a:r>
            <a:r>
              <a:rPr lang="ru-RU" dirty="0" smtClean="0"/>
              <a:t> между деянием и последствиями.</a:t>
            </a:r>
          </a:p>
          <a:p>
            <a:pPr>
              <a:buNone/>
            </a:pPr>
            <a:r>
              <a:rPr lang="ru-RU" b="1" dirty="0" smtClean="0"/>
              <a:t>Субъект правонарушения</a:t>
            </a:r>
            <a:r>
              <a:rPr lang="ru-RU" dirty="0" smtClean="0"/>
              <a:t> — физическое (в том числе </a:t>
            </a:r>
            <a:r>
              <a:rPr lang="ru-RU" dirty="0" smtClean="0">
                <a:hlinkClick r:id="rId5" tooltip="Должностное лицо"/>
              </a:rPr>
              <a:t>должностное</a:t>
            </a:r>
            <a:r>
              <a:rPr lang="ru-RU" dirty="0" smtClean="0"/>
              <a:t>) лицо, обладающее признаком </a:t>
            </a:r>
            <a:r>
              <a:rPr lang="ru-RU" dirty="0" smtClean="0">
                <a:hlinkClick r:id="rId6" tooltip="Вменяемость"/>
              </a:rPr>
              <a:t>вменяемости</a:t>
            </a:r>
            <a:r>
              <a:rPr lang="ru-RU" dirty="0" smtClean="0"/>
              <a:t> и достигшее определённого (в </a:t>
            </a:r>
            <a:r>
              <a:rPr lang="ru-RU" dirty="0" smtClean="0">
                <a:hlinkClick r:id="rId7" tooltip="Россия"/>
              </a:rPr>
              <a:t>России</a:t>
            </a:r>
            <a:r>
              <a:rPr lang="ru-RU" dirty="0" smtClean="0"/>
              <a:t> — 16-летнего) возраста или </a:t>
            </a:r>
            <a:r>
              <a:rPr lang="ru-RU" dirty="0" smtClean="0">
                <a:hlinkClick r:id="rId8" tooltip="Юридическое лицо"/>
              </a:rPr>
              <a:t>юридическое лицо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Субъективная сторона правонарушения</a:t>
            </a:r>
            <a:r>
              <a:rPr lang="ru-RU" dirty="0" smtClean="0"/>
              <a:t> — </a:t>
            </a:r>
            <a:r>
              <a:rPr lang="ru-RU" dirty="0" smtClean="0">
                <a:hlinkClick r:id="rId9" tooltip="Вина (право)"/>
              </a:rPr>
              <a:t>вина</a:t>
            </a:r>
            <a:r>
              <a:rPr lang="ru-RU" dirty="0" smtClean="0"/>
              <a:t> в форме умысла или неосторожности, цель.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Виды административных правонарушений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None/>
            </a:pPr>
            <a:r>
              <a:rPr lang="ru-RU" sz="2800" dirty="0" smtClean="0"/>
              <a:t>1. </a:t>
            </a:r>
            <a:r>
              <a:rPr lang="ru-RU" sz="2800" b="1" dirty="0" smtClean="0"/>
              <a:t>Против личности</a:t>
            </a:r>
            <a:r>
              <a:rPr lang="ru-RU" sz="2800" dirty="0" smtClean="0"/>
              <a:t>, посягающие </a:t>
            </a:r>
            <a:r>
              <a:rPr lang="ru-RU" sz="2800" b="1" dirty="0" smtClean="0"/>
              <a:t>на права</a:t>
            </a:r>
            <a:r>
              <a:rPr lang="ru-RU" sz="2800" dirty="0" smtClean="0"/>
              <a:t> и </a:t>
            </a:r>
            <a:r>
              <a:rPr lang="ru-RU" sz="2800" b="1" dirty="0" smtClean="0"/>
              <a:t>здоровье</a:t>
            </a:r>
            <a:r>
              <a:rPr lang="ru-RU" sz="2800" dirty="0" smtClean="0"/>
              <a:t> граждан</a:t>
            </a:r>
          </a:p>
          <a:p>
            <a:pPr>
              <a:lnSpc>
                <a:spcPct val="80000"/>
              </a:lnSpc>
              <a:buNone/>
            </a:pPr>
            <a:r>
              <a:rPr lang="ru-RU" sz="2800" dirty="0" smtClean="0"/>
              <a:t>   - нарушение законодательства о труде и правил охраны труда, санитарно-гигиенических норм, проведение агитации в период её запрещения, распространение ложных сведений о кандидате и др.</a:t>
            </a:r>
          </a:p>
          <a:p>
            <a:pPr>
              <a:lnSpc>
                <a:spcPct val="80000"/>
              </a:lnSpc>
              <a:buNone/>
            </a:pPr>
            <a:r>
              <a:rPr lang="ru-RU" sz="2800" dirty="0" smtClean="0"/>
              <a:t>2. </a:t>
            </a:r>
            <a:r>
              <a:rPr lang="ru-RU" sz="2800" b="1" dirty="0" smtClean="0"/>
              <a:t>Посягающие на собственность</a:t>
            </a:r>
          </a:p>
          <a:p>
            <a:pPr>
              <a:lnSpc>
                <a:spcPct val="80000"/>
              </a:lnSpc>
              <a:buNone/>
            </a:pPr>
            <a:r>
              <a:rPr lang="ru-RU" sz="2800" dirty="0" smtClean="0"/>
              <a:t>    - нарушение прав государственной собственности на недра, воды, леса, животный мир, мелкие хищения государственной собственности и общественного имущества, уничтожение и повреждение чужого имущества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692696"/>
            <a:ext cx="7618040" cy="5327104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  <a:buNone/>
            </a:pPr>
            <a:r>
              <a:rPr lang="ru-RU" sz="2400" dirty="0" smtClean="0"/>
              <a:t>3. </a:t>
            </a:r>
            <a:r>
              <a:rPr lang="ru-RU" sz="2400" b="1" dirty="0" smtClean="0"/>
              <a:t>Посягающие на общественный порядок</a:t>
            </a:r>
          </a:p>
          <a:p>
            <a:pPr>
              <a:lnSpc>
                <a:spcPct val="80000"/>
              </a:lnSpc>
              <a:buNone/>
            </a:pPr>
            <a:r>
              <a:rPr lang="ru-RU" sz="2400" dirty="0" smtClean="0"/>
              <a:t>     - </a:t>
            </a:r>
            <a:r>
              <a:rPr lang="ru-RU" sz="2800" dirty="0" smtClean="0"/>
              <a:t>незаконное приобретение и хранение наркотических средств в небольших размерах, мелкое хулиганство, азартные игры, распитие спиртных напитков в общественных местах, не предназначенных для этих целей, появление в общественных местах в пьяном виде, оскорбляющем человеческое достоинство и общественную нравственность, доведение несовершеннолетнего до состояния опьянения, безбилетный проезд на транспорте, действия, угрожающие безопасности движения на транспорте, превышение установленной скорости движения, незаконная продажа товаров, обман потребителей, нарушение таможенных правил.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Административное право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447800"/>
            <a:ext cx="6336704" cy="4572000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- отрасль права, которая регулирует общественные отношения с сфере </a:t>
            </a:r>
            <a:r>
              <a:rPr lang="ru-RU" sz="2800" b="1" dirty="0" smtClean="0"/>
              <a:t>государственного управления</a:t>
            </a:r>
            <a:r>
              <a:rPr lang="ru-RU" sz="2800" dirty="0" smtClean="0"/>
              <a:t>, те общественные отношения, которые складываются в процессе </a:t>
            </a:r>
            <a:r>
              <a:rPr lang="ru-RU" sz="2800" i="1" dirty="0" smtClean="0"/>
              <a:t>осуществления </a:t>
            </a:r>
            <a:r>
              <a:rPr lang="ru-RU" sz="2800" b="1" i="1" dirty="0" smtClean="0"/>
              <a:t>исполнительной власти,</a:t>
            </a:r>
            <a:r>
              <a:rPr lang="ru-RU" sz="2800" i="1" dirty="0" smtClean="0"/>
              <a:t> т.к. государственное управление страной осуществляет исполнительная ветвь власти.</a:t>
            </a:r>
          </a:p>
          <a:p>
            <a:pPr>
              <a:lnSpc>
                <a:spcPct val="90000"/>
              </a:lnSpc>
              <a:buNone/>
            </a:pPr>
            <a:r>
              <a:rPr lang="ru-RU" sz="2800" i="1" dirty="0" smtClean="0"/>
              <a:t>- деятельность исполнительной власти регулируется соответствующими юридическими нормами</a:t>
            </a:r>
          </a:p>
          <a:p>
            <a:endParaRPr lang="ru-RU" dirty="0"/>
          </a:p>
        </p:txBody>
      </p:sp>
      <p:pic>
        <p:nvPicPr>
          <p:cNvPr id="8194" name="Picture 2" descr="C:\Users\Виктор\Desktop\75675-1-326x2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492896"/>
            <a:ext cx="3105150" cy="2238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4.</a:t>
            </a:r>
            <a:r>
              <a:rPr lang="ru-RU" b="1" dirty="0" smtClean="0"/>
              <a:t>В области охраны окружающей среды и памятников культуры</a:t>
            </a:r>
          </a:p>
          <a:p>
            <a:pPr>
              <a:buNone/>
            </a:pPr>
            <a:r>
              <a:rPr lang="ru-RU" dirty="0" smtClean="0"/>
              <a:t>   -незаконная порубка и повреждение деревьев, самовольный сбор дикорастущих плодов, орехов, грибов, ягод в запрещённых местах; засорение лесов бытовыми отходами и отбросами; нарушение правил охоты, рыбной ловли, пожарной безопасности в лесах и др.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Меры административной ответственности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5221560"/>
          </a:xfrm>
        </p:spPr>
        <p:txBody>
          <a:bodyPr>
            <a:normAutofit fontScale="92500" lnSpcReduction="20000"/>
          </a:bodyPr>
          <a:lstStyle/>
          <a:p>
            <a:pPr indent="355600">
              <a:spcBef>
                <a:spcPct val="20000"/>
              </a:spcBef>
              <a:buClr>
                <a:srgbClr val="CC0000"/>
              </a:buClr>
              <a:buFont typeface="Wingdings 2" pitchFamily="18" charset="2"/>
              <a:buChar char="¿"/>
            </a:pPr>
            <a:r>
              <a:rPr lang="ru-RU" b="1" i="1" dirty="0" smtClean="0">
                <a:solidFill>
                  <a:srgbClr val="FF0000"/>
                </a:solidFill>
                <a:sym typeface="Wingdings" pitchFamily="2" charset="2"/>
              </a:rPr>
              <a:t>Предупреждение </a:t>
            </a:r>
            <a:r>
              <a:rPr lang="ru-RU" b="1" i="1" dirty="0" smtClean="0">
                <a:sym typeface="Wingdings" pitchFamily="2" charset="2"/>
              </a:rPr>
              <a:t>(письменное постановление, в котором выносится официальное порицание должностным лицом или государственным органом).</a:t>
            </a:r>
          </a:p>
          <a:p>
            <a:pPr indent="355600">
              <a:spcBef>
                <a:spcPct val="20000"/>
              </a:spcBef>
              <a:buClr>
                <a:srgbClr val="CC0000"/>
              </a:buClr>
              <a:buFont typeface="Wingdings 2" pitchFamily="18" charset="2"/>
              <a:buChar char="¿"/>
            </a:pPr>
            <a:r>
              <a:rPr lang="ru-RU" b="1" dirty="0" smtClean="0">
                <a:solidFill>
                  <a:srgbClr val="FF0000"/>
                </a:solidFill>
                <a:sym typeface="Wingdings" pitchFamily="2" charset="2"/>
              </a:rPr>
              <a:t>Административный </a:t>
            </a:r>
            <a:r>
              <a:rPr lang="ru-RU" b="1" i="1" dirty="0" smtClean="0">
                <a:solidFill>
                  <a:srgbClr val="FF0000"/>
                </a:solidFill>
                <a:sym typeface="Wingdings" pitchFamily="2" charset="2"/>
              </a:rPr>
              <a:t>штраф </a:t>
            </a:r>
            <a:r>
              <a:rPr lang="ru-RU" b="1" i="1" dirty="0" smtClean="0">
                <a:sym typeface="Wingdings" pitchFamily="2" charset="2"/>
              </a:rPr>
              <a:t>(денежное взыскание, назначаемое чаще всего в размере, кратном МРОТ). Штраф и предупреждение являются наиболее часто применяемыми видами наказаний за административные правонарушения.</a:t>
            </a:r>
          </a:p>
          <a:p>
            <a:pPr indent="355600">
              <a:spcBef>
                <a:spcPct val="20000"/>
              </a:spcBef>
              <a:buClr>
                <a:srgbClr val="CC0000"/>
              </a:buClr>
              <a:buFont typeface="Wingdings 2" pitchFamily="18" charset="2"/>
              <a:buChar char="¿"/>
            </a:pPr>
            <a:r>
              <a:rPr lang="ru-RU" b="1" dirty="0" smtClean="0">
                <a:solidFill>
                  <a:srgbClr val="FF0000"/>
                </a:solidFill>
                <a:sym typeface="Wingdings" pitchFamily="2" charset="2"/>
              </a:rPr>
              <a:t>Лишение </a:t>
            </a:r>
            <a:r>
              <a:rPr lang="ru-RU" b="1" i="1" dirty="0" smtClean="0">
                <a:solidFill>
                  <a:srgbClr val="FF0000"/>
                </a:solidFill>
                <a:sym typeface="Wingdings" pitchFamily="2" charset="2"/>
              </a:rPr>
              <a:t>специального права </a:t>
            </a:r>
            <a:r>
              <a:rPr lang="ru-RU" b="1" i="1" dirty="0" smtClean="0">
                <a:sym typeface="Wingdings" pitchFamily="2" charset="2"/>
              </a:rPr>
              <a:t>(напр., права управления транспортным средством, права охоты и т.д. на срок от 1 месяца до 2 лет).</a:t>
            </a:r>
          </a:p>
          <a:p>
            <a:pPr indent="355600">
              <a:spcBef>
                <a:spcPct val="20000"/>
              </a:spcBef>
              <a:buClr>
                <a:srgbClr val="CC0000"/>
              </a:buClr>
              <a:buFont typeface="Wingdings 2" pitchFamily="18" charset="2"/>
              <a:buChar char="¿"/>
            </a:pPr>
            <a:r>
              <a:rPr lang="ru-RU" b="1" i="1" dirty="0" smtClean="0">
                <a:solidFill>
                  <a:srgbClr val="FF0000"/>
                </a:solidFill>
                <a:sym typeface="Wingdings" pitchFamily="2" charset="2"/>
              </a:rPr>
              <a:t>Конфискация орудия</a:t>
            </a:r>
            <a:r>
              <a:rPr lang="ru-RU" b="1" dirty="0" smtClean="0">
                <a:solidFill>
                  <a:srgbClr val="FF0000"/>
                </a:solidFill>
                <a:sym typeface="Wingdings" pitchFamily="2" charset="2"/>
              </a:rPr>
              <a:t> совершения административного правонарушения</a:t>
            </a:r>
            <a:r>
              <a:rPr lang="ru-RU" b="1" i="1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ru-RU" b="1" i="1" dirty="0" smtClean="0">
                <a:sym typeface="Wingdings" pitchFamily="2" charset="2"/>
              </a:rPr>
              <a:t>(без возврата его стоимости).</a:t>
            </a:r>
            <a:endParaRPr lang="ru-RU" b="1" dirty="0" smtClean="0">
              <a:sym typeface="Wingdings" pitchFamily="2" charset="2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548680"/>
            <a:ext cx="7772400" cy="5976664"/>
          </a:xfrm>
        </p:spPr>
        <p:txBody>
          <a:bodyPr>
            <a:normAutofit fontScale="85000" lnSpcReduction="10000"/>
          </a:bodyPr>
          <a:lstStyle/>
          <a:p>
            <a:pPr indent="357188">
              <a:spcBef>
                <a:spcPct val="20000"/>
              </a:spcBef>
              <a:buClr>
                <a:srgbClr val="CC0000"/>
              </a:buClr>
              <a:buFont typeface="Wingdings 2" pitchFamily="18" charset="2"/>
              <a:buChar char="¿"/>
            </a:pPr>
            <a:r>
              <a:rPr lang="ru-RU" b="1" i="1" dirty="0" smtClean="0">
                <a:solidFill>
                  <a:srgbClr val="FF0000"/>
                </a:solidFill>
                <a:sym typeface="Wingdings" pitchFamily="2" charset="2"/>
              </a:rPr>
              <a:t>Возмездное изъятие </a:t>
            </a:r>
            <a:r>
              <a:rPr lang="ru-RU" b="1" i="1" dirty="0" smtClean="0">
                <a:sym typeface="Wingdings" pitchFamily="2" charset="2"/>
              </a:rPr>
              <a:t>орудия</a:t>
            </a:r>
            <a:r>
              <a:rPr lang="ru-RU" b="1" dirty="0" smtClean="0">
                <a:sym typeface="Wingdings" pitchFamily="2" charset="2"/>
              </a:rPr>
              <a:t> совершения административного правонарушения</a:t>
            </a:r>
            <a:r>
              <a:rPr lang="ru-RU" sz="2800" b="1" i="1" dirty="0" smtClean="0">
                <a:sym typeface="Wingdings" pitchFamily="2" charset="2"/>
              </a:rPr>
              <a:t> (напр., нарушение правил приобретения или хранения охотничьего ружья влечет его изъятие, продажу и возвращение части его стоимости бывшему владельцу).</a:t>
            </a:r>
          </a:p>
          <a:p>
            <a:pPr indent="357188">
              <a:spcBef>
                <a:spcPct val="20000"/>
              </a:spcBef>
              <a:buClr>
                <a:srgbClr val="CC0000"/>
              </a:buClr>
              <a:buFont typeface="Wingdings 2" pitchFamily="18" charset="2"/>
              <a:buChar char="¿"/>
            </a:pPr>
            <a:r>
              <a:rPr lang="ru-RU" b="1" dirty="0" smtClean="0">
                <a:solidFill>
                  <a:srgbClr val="FF0000"/>
                </a:solidFill>
                <a:sym typeface="Wingdings" pitchFamily="2" charset="2"/>
              </a:rPr>
              <a:t>Административный </a:t>
            </a:r>
            <a:r>
              <a:rPr lang="ru-RU" b="1" i="1" dirty="0" smtClean="0">
                <a:solidFill>
                  <a:srgbClr val="FF0000"/>
                </a:solidFill>
                <a:sym typeface="Wingdings" pitchFamily="2" charset="2"/>
              </a:rPr>
              <a:t>арест</a:t>
            </a:r>
            <a:r>
              <a:rPr lang="ru-RU" sz="2800" b="1" i="1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ru-RU" sz="2800" b="1" i="1" dirty="0" smtClean="0">
                <a:sym typeface="Wingdings" pitchFamily="2" charset="2"/>
              </a:rPr>
              <a:t>(лишение свободы на срок до 15 суток). Может быть применен за мелкое хулиганство, неповиновение сотруднику полиции и другие правонарушения.</a:t>
            </a:r>
            <a:endParaRPr lang="ru-RU" b="1" dirty="0" smtClean="0">
              <a:sym typeface="Wingdings" pitchFamily="2" charset="2"/>
            </a:endParaRPr>
          </a:p>
          <a:p>
            <a:pPr indent="357188">
              <a:spcBef>
                <a:spcPct val="20000"/>
              </a:spcBef>
              <a:buClr>
                <a:srgbClr val="CC0000"/>
              </a:buClr>
              <a:buFont typeface="Wingdings 2" pitchFamily="18" charset="2"/>
              <a:buChar char="¿"/>
            </a:pPr>
            <a:r>
              <a:rPr lang="ru-RU" b="1" dirty="0" smtClean="0">
                <a:solidFill>
                  <a:srgbClr val="FF0000"/>
                </a:solidFill>
                <a:sym typeface="Wingdings" pitchFamily="2" charset="2"/>
              </a:rPr>
              <a:t>Административное </a:t>
            </a:r>
            <a:r>
              <a:rPr lang="ru-RU" b="1" i="1" dirty="0" smtClean="0">
                <a:solidFill>
                  <a:srgbClr val="FF0000"/>
                </a:solidFill>
                <a:sym typeface="Wingdings" pitchFamily="2" charset="2"/>
              </a:rPr>
              <a:t>выдворение</a:t>
            </a:r>
            <a:r>
              <a:rPr lang="ru-RU" b="1" dirty="0" smtClean="0">
                <a:solidFill>
                  <a:srgbClr val="FF0000"/>
                </a:solidFill>
                <a:sym typeface="Wingdings" pitchFamily="2" charset="2"/>
              </a:rPr>
              <a:t> за пределы РФ иностранного гражданина</a:t>
            </a:r>
            <a:r>
              <a:rPr lang="ru-RU" sz="2800" b="1" i="1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ru-RU" sz="2800" b="1" i="1" dirty="0" smtClean="0">
                <a:sym typeface="Wingdings" pitchFamily="2" charset="2"/>
              </a:rPr>
              <a:t>(принудительное перемещение иностранцев за пределы России).</a:t>
            </a:r>
            <a:endParaRPr lang="ru-RU" b="1" dirty="0" smtClean="0">
              <a:sym typeface="Wingdings" pitchFamily="2" charset="2"/>
            </a:endParaRPr>
          </a:p>
          <a:p>
            <a:pPr indent="357188">
              <a:spcBef>
                <a:spcPct val="20000"/>
              </a:spcBef>
              <a:buClr>
                <a:srgbClr val="CC0000"/>
              </a:buClr>
              <a:buFont typeface="Wingdings 2" pitchFamily="18" charset="2"/>
              <a:buChar char="¿"/>
            </a:pPr>
            <a:r>
              <a:rPr lang="ru-RU" b="1" i="1" dirty="0" smtClean="0">
                <a:solidFill>
                  <a:srgbClr val="FF0000"/>
                </a:solidFill>
                <a:sym typeface="Wingdings" pitchFamily="2" charset="2"/>
              </a:rPr>
              <a:t>Дисквалификация</a:t>
            </a:r>
            <a:r>
              <a:rPr lang="ru-RU" b="1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ru-RU" sz="2800" b="1" i="1" dirty="0" smtClean="0">
                <a:sym typeface="Wingdings" pitchFamily="2" charset="2"/>
              </a:rPr>
              <a:t>(лишение физического лица права занимать руководящие должности в управлении юридического лица).</a:t>
            </a:r>
            <a:endParaRPr lang="ru-RU" b="1" dirty="0" smtClean="0">
              <a:sym typeface="Wingdings" pitchFamily="2" charset="2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Органы, которые вправе наложить административное взыскание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447800"/>
            <a:ext cx="8147248" cy="5293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1. Административные комиссии, комиссии по делам несовершеннолетних</a:t>
            </a:r>
          </a:p>
          <a:p>
            <a:pPr>
              <a:buNone/>
            </a:pPr>
            <a:r>
              <a:rPr lang="ru-RU" sz="2800" dirty="0" smtClean="0"/>
              <a:t>2. Органы внутренних дел (полиция)</a:t>
            </a:r>
          </a:p>
          <a:p>
            <a:pPr>
              <a:buNone/>
            </a:pPr>
            <a:r>
              <a:rPr lang="ru-RU" sz="2800" dirty="0" smtClean="0"/>
              <a:t>3. Суд</a:t>
            </a:r>
          </a:p>
          <a:p>
            <a:pPr>
              <a:buNone/>
            </a:pPr>
            <a:r>
              <a:rPr lang="ru-RU" sz="2800" dirty="0" smtClean="0"/>
              <a:t>4. Главы районных, городских, областных, краевых администраций</a:t>
            </a:r>
          </a:p>
          <a:p>
            <a:pPr>
              <a:buNone/>
            </a:pPr>
            <a:r>
              <a:rPr lang="ru-RU" sz="2800" dirty="0" smtClean="0"/>
              <a:t>5. Органы надзора, инспекции, ревизоры</a:t>
            </a:r>
          </a:p>
          <a:p>
            <a:pPr>
              <a:buNone/>
            </a:pPr>
            <a:r>
              <a:rPr lang="ru-RU" sz="2800" dirty="0" smtClean="0"/>
              <a:t>6. Некоторые специальные органы государственного управления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иктор\Desktop\0010-010-Subekty-primenjajuschie-administrativnuju-otvetstvennost-s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Виктор\Desktop\0043-043-Administrativnaja-otvetstvennos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Источники административного права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052736"/>
            <a:ext cx="8507288" cy="561662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- Общепризнанные принципы и нормы международного права, международные договоры РФ</a:t>
            </a:r>
          </a:p>
          <a:p>
            <a:pPr>
              <a:buNone/>
            </a:pPr>
            <a:r>
              <a:rPr lang="ru-RU" dirty="0" smtClean="0"/>
              <a:t>- Конституция РФ</a:t>
            </a:r>
          </a:p>
          <a:p>
            <a:pPr>
              <a:buNone/>
            </a:pPr>
            <a:r>
              <a:rPr lang="ru-RU" dirty="0" smtClean="0"/>
              <a:t>- Постановления Конституционного Суда РФ</a:t>
            </a:r>
          </a:p>
          <a:p>
            <a:pPr>
              <a:buNone/>
            </a:pPr>
            <a:r>
              <a:rPr lang="ru-RU" dirty="0" smtClean="0"/>
              <a:t>- Федеральные конституционные законы</a:t>
            </a:r>
          </a:p>
          <a:p>
            <a:pPr>
              <a:buNone/>
            </a:pPr>
            <a:r>
              <a:rPr lang="ru-RU" dirty="0" smtClean="0"/>
              <a:t>- Федеральные законы, включая законы РФ и РСФСР, кодексы РФ и основы законодательства РФ</a:t>
            </a:r>
          </a:p>
          <a:p>
            <a:pPr>
              <a:buNone/>
            </a:pPr>
            <a:r>
              <a:rPr lang="ru-RU" dirty="0" smtClean="0"/>
              <a:t>- Нормативные указы Президента РФ</a:t>
            </a:r>
          </a:p>
          <a:p>
            <a:pPr>
              <a:buNone/>
            </a:pPr>
            <a:r>
              <a:rPr lang="ru-RU" dirty="0" smtClean="0"/>
              <a:t>- Нормативные акты палат Федерального Собрания РФ</a:t>
            </a:r>
          </a:p>
          <a:p>
            <a:pPr>
              <a:buNone/>
            </a:pPr>
            <a:r>
              <a:rPr lang="ru-RU" dirty="0" smtClean="0"/>
              <a:t>- Нормативные постановления Правительства РФ</a:t>
            </a:r>
          </a:p>
          <a:p>
            <a:pPr>
              <a:buNone/>
            </a:pPr>
            <a:r>
              <a:rPr lang="ru-RU" dirty="0" smtClean="0"/>
              <a:t>- Нормативные акты федеральных органов исполнительной власти (постановления, приказы, распоряжения, правила, инструкции и положения)</a:t>
            </a:r>
          </a:p>
          <a:p>
            <a:pPr>
              <a:buNone/>
            </a:pPr>
            <a:r>
              <a:rPr lang="ru-RU" dirty="0" smtClean="0"/>
              <a:t>- Нормативные акты некоторых федеральных государственных органов с особым статусом (например, Центральный банк РФ)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административного права в сравнении с другими отраслями права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447800"/>
            <a:ext cx="8219256" cy="5149552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dirty="0" smtClean="0"/>
              <a:t>1.Распространяются </a:t>
            </a:r>
            <a:r>
              <a:rPr lang="ru-RU" b="1" dirty="0" smtClean="0"/>
              <a:t>на все сферы жизни людей, так как во всех сферах</a:t>
            </a:r>
            <a:r>
              <a:rPr lang="ru-RU" dirty="0" smtClean="0"/>
              <a:t> осуществляется функция управления</a:t>
            </a:r>
          </a:p>
          <a:p>
            <a:pPr>
              <a:lnSpc>
                <a:spcPct val="90000"/>
              </a:lnSpc>
              <a:buNone/>
            </a:pPr>
            <a:r>
              <a:rPr lang="ru-RU" dirty="0" smtClean="0"/>
              <a:t>2. Поэтому нормы административного права связаны с другими отраслями права</a:t>
            </a:r>
          </a:p>
          <a:p>
            <a:pPr>
              <a:lnSpc>
                <a:spcPct val="90000"/>
              </a:lnSpc>
              <a:buNone/>
            </a:pPr>
            <a:r>
              <a:rPr lang="ru-RU" dirty="0" smtClean="0"/>
              <a:t>3. Предписания (</a:t>
            </a:r>
            <a:r>
              <a:rPr lang="ru-RU" b="1" dirty="0" smtClean="0"/>
              <a:t>главные юридические обязанности)</a:t>
            </a:r>
            <a:r>
              <a:rPr lang="ru-RU" dirty="0" smtClean="0"/>
              <a:t>, которые содержат нормы административного права всегда носят </a:t>
            </a:r>
            <a:r>
              <a:rPr lang="ru-RU" b="1" dirty="0" smtClean="0"/>
              <a:t>властный, императивный характер(строго </a:t>
            </a:r>
            <a:r>
              <a:rPr lang="ru-RU" dirty="0" smtClean="0"/>
              <a:t>обязательный характер), т.к. исходят от представителей власти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Субъекты административных правоотношений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1) </a:t>
            </a:r>
            <a:r>
              <a:rPr lang="ru-RU" sz="2800" b="1" dirty="0" smtClean="0"/>
              <a:t>государственные органы</a:t>
            </a:r>
            <a:r>
              <a:rPr lang="ru-RU" sz="2800" dirty="0" smtClean="0"/>
              <a:t> </a:t>
            </a:r>
            <a:r>
              <a:rPr lang="ru-RU" sz="2800" b="1" dirty="0" smtClean="0"/>
              <a:t>исполнительной власти</a:t>
            </a:r>
            <a:r>
              <a:rPr lang="ru-RU" sz="2800" dirty="0" smtClean="0"/>
              <a:t> (правительство, правоохранительные органы, министерства)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2) </a:t>
            </a:r>
            <a:r>
              <a:rPr lang="ru-RU" sz="2800" b="1" dirty="0" smtClean="0"/>
              <a:t>органы местного самоуправления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3) </a:t>
            </a:r>
            <a:r>
              <a:rPr lang="ru-RU" sz="2800" b="1" dirty="0" smtClean="0"/>
              <a:t>коммерческие и некоммерческие организации</a:t>
            </a:r>
            <a:r>
              <a:rPr lang="ru-RU" sz="2800" dirty="0" smtClean="0"/>
              <a:t>, в том числе общественные объединения, религиозные организации (имеют регистрацию и  лицензию и вступают в административные правоотношения с </a:t>
            </a:r>
            <a:r>
              <a:rPr lang="ru-RU" sz="2800" b="1" dirty="0" smtClean="0"/>
              <a:t>исполнительной властью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4) </a:t>
            </a:r>
            <a:r>
              <a:rPr lang="ru-RU" sz="2800" b="1" dirty="0" smtClean="0"/>
              <a:t>должностные лица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5) </a:t>
            </a:r>
            <a:r>
              <a:rPr lang="ru-RU" sz="2800" b="1" dirty="0" smtClean="0"/>
              <a:t>отдельные граждане(вступают</a:t>
            </a:r>
            <a:r>
              <a:rPr lang="ru-RU" sz="2800" dirty="0" smtClean="0"/>
              <a:t> в правоотношения, осуществляя свои административные права (медицинской помощи)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836712"/>
            <a:ext cx="7772400" cy="518308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Предмет административного права</a:t>
            </a:r>
            <a:r>
              <a:rPr lang="ru-RU" dirty="0" smtClean="0"/>
              <a:t>– общественные отношения, возникающие в связи и по поводу практической реализации исполнительной власти.</a:t>
            </a:r>
            <a:endParaRPr lang="ru-RU" dirty="0"/>
          </a:p>
        </p:txBody>
      </p:sp>
      <p:pic>
        <p:nvPicPr>
          <p:cNvPr id="6146" name="Picture 2" descr="C:\Users\Виктор\Desktop\adminuslug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672916"/>
            <a:ext cx="4818112" cy="3613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1152128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Нормы административного права регулируют общественные отношения и поведение людей в форме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700808"/>
            <a:ext cx="8568952" cy="496855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1.</a:t>
            </a:r>
            <a:r>
              <a:rPr lang="ru-RU" sz="2800" i="1" dirty="0" smtClean="0"/>
              <a:t> </a:t>
            </a:r>
            <a:r>
              <a:rPr lang="ru-RU" sz="2800" b="1" i="1" dirty="0" smtClean="0"/>
              <a:t>Запрета</a:t>
            </a:r>
            <a:r>
              <a:rPr lang="ru-RU" sz="2800" dirty="0" smtClean="0"/>
              <a:t> – установление требования </a:t>
            </a:r>
            <a:r>
              <a:rPr lang="ru-RU" sz="2800" b="1" dirty="0" smtClean="0"/>
              <a:t>не совершать (воздержаться) от</a:t>
            </a:r>
            <a:r>
              <a:rPr lang="ru-RU" sz="2800" dirty="0" smtClean="0"/>
              <a:t> определённых действий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2. </a:t>
            </a:r>
            <a:r>
              <a:rPr lang="ru-RU" sz="2800" b="1" i="1" dirty="0" smtClean="0"/>
              <a:t>Предписания</a:t>
            </a:r>
            <a:r>
              <a:rPr lang="ru-RU" sz="2800" dirty="0" smtClean="0"/>
              <a:t> (главные юридические </a:t>
            </a:r>
            <a:r>
              <a:rPr lang="ru-RU" sz="2800" b="1" dirty="0" smtClean="0"/>
              <a:t>обязанности</a:t>
            </a:r>
            <a:r>
              <a:rPr lang="ru-RU" sz="2800" dirty="0" smtClean="0"/>
              <a:t>) – установление </a:t>
            </a:r>
            <a:r>
              <a:rPr lang="ru-RU" sz="2800" b="1" dirty="0" smtClean="0"/>
              <a:t>обязанности </a:t>
            </a:r>
            <a:r>
              <a:rPr lang="ru-RU" sz="2800" dirty="0" smtClean="0"/>
              <a:t>совершать определённые </a:t>
            </a:r>
            <a:r>
              <a:rPr lang="ru-RU" sz="2800" b="1" dirty="0" smtClean="0"/>
              <a:t>действия,</a:t>
            </a:r>
            <a:r>
              <a:rPr lang="ru-RU" sz="2800" dirty="0" smtClean="0"/>
              <a:t> которые устанавливаются для всех без исключения субъектов административного права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3. </a:t>
            </a:r>
            <a:r>
              <a:rPr lang="ru-RU" sz="2800" b="1" i="1" dirty="0" smtClean="0"/>
              <a:t>Дозволения</a:t>
            </a:r>
            <a:r>
              <a:rPr lang="ru-RU" sz="2800" dirty="0" smtClean="0"/>
              <a:t> – предоставление </a:t>
            </a:r>
            <a:r>
              <a:rPr lang="ru-RU" sz="2800" b="1" dirty="0" smtClean="0"/>
              <a:t>права на совершение определённых положительных действий по своему усмотрению </a:t>
            </a:r>
            <a:r>
              <a:rPr lang="ru-RU" sz="2800" dirty="0" smtClean="0"/>
              <a:t>(право на имя, защиту, на разные виды помощи</a:t>
            </a:r>
            <a:r>
              <a:rPr lang="ru-RU" sz="2800" b="1" dirty="0" smtClean="0"/>
              <a:t>). Составляют основную часть административного права.</a:t>
            </a:r>
            <a:endParaRPr lang="ru-RU" sz="2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Понятие и </a:t>
            </a:r>
            <a:r>
              <a:rPr lang="ru-RU" b="1" dirty="0" smtClean="0"/>
              <a:t>черты</a:t>
            </a:r>
            <a:r>
              <a:rPr lang="ru-RU" dirty="0" smtClean="0"/>
              <a:t> административного правоотношения.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1. </a:t>
            </a:r>
            <a:r>
              <a:rPr lang="ru-RU" sz="2800" b="1" i="1" dirty="0" smtClean="0"/>
              <a:t>Избирательный характер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   - складываются только в той сфере общественных отношений, которые регулируются </a:t>
            </a:r>
            <a:r>
              <a:rPr lang="ru-RU" sz="2800" b="1" dirty="0" smtClean="0"/>
              <a:t>нормами административного права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2. </a:t>
            </a:r>
            <a:r>
              <a:rPr lang="ru-RU" sz="2800" b="1" i="1" dirty="0" smtClean="0"/>
              <a:t>Одна из сторон – субъект административной власти</a:t>
            </a:r>
            <a:r>
              <a:rPr lang="ru-RU" sz="2800" dirty="0" smtClean="0"/>
              <a:t> (орган или должностным лицом)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    - субъект наделён </a:t>
            </a:r>
            <a:r>
              <a:rPr lang="ru-RU" sz="2800" b="1" dirty="0" smtClean="0"/>
              <a:t>государственно-властными полномочиями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3. </a:t>
            </a:r>
            <a:r>
              <a:rPr lang="ru-RU" sz="2800" b="1" dirty="0" smtClean="0"/>
              <a:t>Власть – подчинение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    - «властная сторона» управляет, распоряжается, действует от имени государства, другая обязана подчиниться. Между рядовыми гражданами административные правоотношения невозможны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260648"/>
            <a:ext cx="7931224" cy="5616624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4. </a:t>
            </a:r>
            <a:r>
              <a:rPr lang="ru-RU" sz="2800" b="1" dirty="0" smtClean="0"/>
              <a:t>Возникновение административного правоотношения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/>
              <a:t>   -</a:t>
            </a:r>
            <a:r>
              <a:rPr lang="ru-RU" sz="2800" dirty="0" smtClean="0"/>
              <a:t> в связи с конкретным </a:t>
            </a:r>
            <a:r>
              <a:rPr lang="ru-RU" sz="2800" b="1" dirty="0" smtClean="0"/>
              <a:t>событием, действием</a:t>
            </a:r>
            <a:r>
              <a:rPr lang="ru-RU" sz="2800" dirty="0" smtClean="0"/>
              <a:t>, которое  предусмотрено </a:t>
            </a:r>
            <a:r>
              <a:rPr lang="ru-RU" sz="2800" i="1" dirty="0" smtClean="0"/>
              <a:t>нормами административного права</a:t>
            </a:r>
          </a:p>
          <a:p>
            <a:pPr>
              <a:lnSpc>
                <a:spcPct val="90000"/>
              </a:lnSpc>
              <a:buNone/>
            </a:pPr>
            <a:r>
              <a:rPr lang="ru-RU" sz="2800" i="1" dirty="0" smtClean="0"/>
              <a:t>5. </a:t>
            </a:r>
            <a:r>
              <a:rPr lang="ru-RU" sz="2800" b="1" i="1" dirty="0" smtClean="0"/>
              <a:t>Споры между участниками правоотношений</a:t>
            </a:r>
            <a:r>
              <a:rPr lang="ru-RU" sz="2800" i="1" dirty="0" smtClean="0"/>
              <a:t> рассматриваются -   (административном, т.е. </a:t>
            </a:r>
            <a:r>
              <a:rPr lang="ru-RU" sz="2800" b="1" i="1" dirty="0" smtClean="0"/>
              <a:t>внесудебном порядке), незначительные правонарушения</a:t>
            </a:r>
          </a:p>
          <a:p>
            <a:endParaRPr lang="ru-RU" dirty="0"/>
          </a:p>
        </p:txBody>
      </p:sp>
      <p:pic>
        <p:nvPicPr>
          <p:cNvPr id="9218" name="Picture 2" descr="C:\Users\Виктор\Desktop\image169409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221088"/>
            <a:ext cx="4896544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79</TotalTime>
  <Words>1031</Words>
  <Application>Microsoft Office PowerPoint</Application>
  <PresentationFormat>Экран (4:3)</PresentationFormat>
  <Paragraphs>80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Справедливость</vt:lpstr>
      <vt:lpstr>Административные правоотношения</vt:lpstr>
      <vt:lpstr>Административное право.</vt:lpstr>
      <vt:lpstr>Источники административного права</vt:lpstr>
      <vt:lpstr>Особенности административного права в сравнении с другими отраслями права</vt:lpstr>
      <vt:lpstr>Субъекты административных правоотношений</vt:lpstr>
      <vt:lpstr>Слайд 6</vt:lpstr>
      <vt:lpstr>Нормы административного права регулируют общественные отношения и поведение людей в форме</vt:lpstr>
      <vt:lpstr>Понятие и черты административного правоотношения.</vt:lpstr>
      <vt:lpstr>Слайд 9</vt:lpstr>
      <vt:lpstr>Слайд 10</vt:lpstr>
      <vt:lpstr>Слайд 11</vt:lpstr>
      <vt:lpstr>Слайд 12</vt:lpstr>
      <vt:lpstr>Что такое административное правонарушение?</vt:lpstr>
      <vt:lpstr>Признаки административного правонарушения</vt:lpstr>
      <vt:lpstr>Слайд 15</vt:lpstr>
      <vt:lpstr>Слайд 16</vt:lpstr>
      <vt:lpstr>Состав административного правонарушения </vt:lpstr>
      <vt:lpstr>Виды административных правонарушений</vt:lpstr>
      <vt:lpstr>Слайд 19</vt:lpstr>
      <vt:lpstr>Слайд 20</vt:lpstr>
      <vt:lpstr>Меры административной ответственности </vt:lpstr>
      <vt:lpstr>Слайд 22</vt:lpstr>
      <vt:lpstr>Органы, которые вправе наложить административное взыскание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Административные правоотношения</dc:title>
  <dc:creator>Виктор</dc:creator>
  <cp:lastModifiedBy>Елена</cp:lastModifiedBy>
  <cp:revision>29</cp:revision>
  <dcterms:created xsi:type="dcterms:W3CDTF">2018-02-27T08:27:04Z</dcterms:created>
  <dcterms:modified xsi:type="dcterms:W3CDTF">2020-04-11T11:54:26Z</dcterms:modified>
</cp:coreProperties>
</file>