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7" r:id="rId4"/>
    <p:sldId id="258" r:id="rId5"/>
    <p:sldId id="265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96" d="100"/>
          <a:sy n="96" d="100"/>
        </p:scale>
        <p:origin x="-1668" y="-108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504000" y="4113720"/>
            <a:ext cx="907164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515268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50400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5" name="Рисунок 34"/>
          <p:cNvPicPr/>
          <p:nvPr/>
        </p:nvPicPr>
        <p:blipFill>
          <a:blip r:embed="rId2" cstate="print"/>
          <a:stretch/>
        </p:blipFill>
        <p:spPr>
          <a:xfrm>
            <a:off x="2292120" y="182376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36" name="Рисунок 35"/>
          <p:cNvPicPr/>
          <p:nvPr/>
        </p:nvPicPr>
        <p:blipFill>
          <a:blip r:embed="rId2" cstate="print"/>
          <a:stretch/>
        </p:blipFill>
        <p:spPr>
          <a:xfrm>
            <a:off x="2292120" y="1823760"/>
            <a:ext cx="5494680" cy="4384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221040"/>
            <a:ext cx="8099640" cy="5738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0400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4113720"/>
            <a:ext cx="907164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4113720"/>
            <a:ext cx="907164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15268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0400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2" name="Рисунок 71"/>
          <p:cNvPicPr/>
          <p:nvPr/>
        </p:nvPicPr>
        <p:blipFill>
          <a:blip r:embed="rId2" cstate="print"/>
          <a:stretch/>
        </p:blipFill>
        <p:spPr>
          <a:xfrm>
            <a:off x="2292120" y="182376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73" name="Рисунок 72"/>
          <p:cNvPicPr/>
          <p:nvPr/>
        </p:nvPicPr>
        <p:blipFill>
          <a:blip r:embed="rId2" cstate="print"/>
          <a:stretch/>
        </p:blipFill>
        <p:spPr>
          <a:xfrm>
            <a:off x="2292120" y="1823760"/>
            <a:ext cx="5494680" cy="4384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504000" y="221040"/>
            <a:ext cx="8099640" cy="5738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50400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515268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504000" y="4113720"/>
            <a:ext cx="907164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504000" y="4113720"/>
            <a:ext cx="907164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515268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50400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10" name="Рисунок 109"/>
          <p:cNvPicPr/>
          <p:nvPr/>
        </p:nvPicPr>
        <p:blipFill>
          <a:blip r:embed="rId2" cstate="print"/>
          <a:stretch/>
        </p:blipFill>
        <p:spPr>
          <a:xfrm>
            <a:off x="2292120" y="182376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111" name="Рисунок 110"/>
          <p:cNvPicPr/>
          <p:nvPr/>
        </p:nvPicPr>
        <p:blipFill>
          <a:blip r:embed="rId2" cstate="print"/>
          <a:stretch/>
        </p:blipFill>
        <p:spPr>
          <a:xfrm>
            <a:off x="2292120" y="1823760"/>
            <a:ext cx="5494680" cy="4384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504000" y="221040"/>
            <a:ext cx="8099640" cy="5738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50400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0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5152680" y="411372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04000" y="214920"/>
            <a:ext cx="80996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504000" y="4113720"/>
            <a:ext cx="9071640" cy="20908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14" cstate="print"/>
          <a:stretch/>
        </p:blipFill>
        <p:spPr>
          <a:xfrm>
            <a:off x="0" y="0"/>
            <a:ext cx="10079280" cy="7555320"/>
          </a:xfrm>
          <a:prstGeom prst="rect">
            <a:avLst/>
          </a:prstGeom>
          <a:ln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/>
          <p:nvPr/>
        </p:nvPicPr>
        <p:blipFill>
          <a:blip r:embed="rId14" cstate="print"/>
          <a:stretch/>
        </p:blipFill>
        <p:spPr>
          <a:xfrm>
            <a:off x="0" y="0"/>
            <a:ext cx="10079280" cy="7555320"/>
          </a:xfrm>
          <a:prstGeom prst="rect">
            <a:avLst/>
          </a:prstGeom>
          <a:ln>
            <a:noFill/>
          </a:ln>
        </p:spPr>
      </p:pic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1040"/>
            <a:ext cx="8099640" cy="123768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1640" cy="43840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Рисунок 73"/>
          <p:cNvPicPr/>
          <p:nvPr/>
        </p:nvPicPr>
        <p:blipFill>
          <a:blip r:embed="rId14" cstate="print"/>
          <a:stretch/>
        </p:blipFill>
        <p:spPr>
          <a:xfrm>
            <a:off x="0" y="0"/>
            <a:ext cx="10079280" cy="7555320"/>
          </a:xfrm>
          <a:prstGeom prst="rect">
            <a:avLst/>
          </a:prstGeom>
          <a:ln>
            <a:noFill/>
          </a:ln>
        </p:spPr>
      </p:pic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04000" y="221040"/>
            <a:ext cx="8099640" cy="123768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560" cy="43840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560" cy="43840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Рисунок 112"/>
          <p:cNvPicPr/>
          <p:nvPr/>
        </p:nvPicPr>
        <p:blipFill>
          <a:blip r:embed="rId2" cstate="print"/>
          <a:stretch/>
        </p:blipFill>
        <p:spPr>
          <a:xfrm>
            <a:off x="0" y="0"/>
            <a:ext cx="10080720" cy="7559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1"/>
          <p:cNvSpPr/>
          <p:nvPr/>
        </p:nvSpPr>
        <p:spPr>
          <a:xfrm>
            <a:off x="504000" y="228600"/>
            <a:ext cx="8099640" cy="122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r>
              <a:rPr lang="ru-RU" sz="4400" b="1" strike="noStrike">
                <a:latin typeface="Monotype Corsiva"/>
              </a:rPr>
              <a:t>Каховский Пётр Григорьевич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400" b="1" strike="noStrike">
                <a:latin typeface="Monotype Corsiva"/>
              </a:rPr>
              <a:t>(1797— 1826)</a:t>
            </a:r>
            <a:endParaRPr/>
          </a:p>
        </p:txBody>
      </p:sp>
      <p:sp>
        <p:nvSpPr>
          <p:cNvPr id="144" name="CustomShape 2"/>
          <p:cNvSpPr/>
          <p:nvPr/>
        </p:nvSpPr>
        <p:spPr>
          <a:xfrm>
            <a:off x="504000" y="1823760"/>
            <a:ext cx="4536312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100000"/>
              </a:lnSpc>
              <a:buSzPct val="45000"/>
            </a:pPr>
            <a:r>
              <a:rPr lang="ru-RU" sz="2200" strike="noStrike" dirty="0">
                <a:latin typeface="Times New Roman"/>
              </a:rPr>
              <a:t>Декабрист. В день восстания поднял Гвардейский флотский экипаж и одним из первых прибыл на Сенатскую площадь, где смертельно ранил петербургского генерал-губернатора М. А. Милорадовича и командира лейб-гвардии гренадерского полка полковника Н. К. </a:t>
            </a:r>
            <a:r>
              <a:rPr lang="ru-RU" sz="2200" strike="noStrike" dirty="0" err="1">
                <a:latin typeface="Times New Roman"/>
              </a:rPr>
              <a:t>Стюрлера</a:t>
            </a:r>
            <a:r>
              <a:rPr lang="ru-RU" sz="2200" strike="noStrike" dirty="0">
                <a:latin typeface="Times New Roman"/>
              </a:rPr>
              <a:t>. Был приговорен к четвертованию, которое заменили на повешение. Казнь состоялась 25 июля 1826 г. в Петропавловской крепости.</a:t>
            </a:r>
            <a:endParaRPr dirty="0"/>
          </a:p>
        </p:txBody>
      </p:sp>
      <p:pic>
        <p:nvPicPr>
          <p:cNvPr id="145" name="Рисунок 144"/>
          <p:cNvPicPr/>
          <p:nvPr/>
        </p:nvPicPr>
        <p:blipFill>
          <a:blip r:embed="rId2" cstate="print"/>
          <a:stretch/>
        </p:blipFill>
        <p:spPr>
          <a:xfrm>
            <a:off x="5391360" y="1823760"/>
            <a:ext cx="3752280" cy="5111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CustomShape 1"/>
          <p:cNvSpPr/>
          <p:nvPr/>
        </p:nvSpPr>
        <p:spPr>
          <a:xfrm>
            <a:off x="504000" y="228600"/>
            <a:ext cx="8099640" cy="122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r>
              <a:rPr lang="ru-RU" sz="4400" b="1" strike="noStrike">
                <a:latin typeface="Monotype Corsiva"/>
              </a:rPr>
              <a:t>Пестель Павел Иванович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400" b="1" strike="noStrike">
                <a:latin typeface="Monotype Corsiva"/>
              </a:rPr>
              <a:t>(1793—1826)</a:t>
            </a:r>
            <a:endParaRPr/>
          </a:p>
        </p:txBody>
      </p:sp>
      <p:sp>
        <p:nvSpPr>
          <p:cNvPr id="147" name="CustomShape 2"/>
          <p:cNvSpPr/>
          <p:nvPr/>
        </p:nvSpPr>
        <p:spPr>
          <a:xfrm>
            <a:off x="504000" y="1823760"/>
            <a:ext cx="4680328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100000"/>
              </a:lnSpc>
              <a:buSzPct val="45000"/>
            </a:pPr>
            <a:r>
              <a:rPr lang="ru-RU" sz="2400" strike="noStrike" dirty="0">
                <a:latin typeface="Times New Roman"/>
              </a:rPr>
              <a:t>Декабрист. Создал и возглавил Южное общество декабристов (1821 г.) и пытался объединить его с Северным обществом на основе своей программы «Русская правда».</a:t>
            </a:r>
            <a:endParaRPr sz="2400" dirty="0"/>
          </a:p>
          <a:p>
            <a:pPr>
              <a:lnSpc>
                <a:spcPct val="100000"/>
              </a:lnSpc>
              <a:buSzPct val="45000"/>
            </a:pPr>
            <a:r>
              <a:rPr lang="ru-RU" sz="2400" strike="noStrike" dirty="0">
                <a:latin typeface="Times New Roman"/>
              </a:rPr>
              <a:t>13 декабря 1825 г. по доносу был арестован и не смог принять участие в восстании на Сенатской площади.</a:t>
            </a:r>
            <a:endParaRPr sz="2400" dirty="0"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2400" strike="noStrike" dirty="0">
                <a:latin typeface="Times New Roman"/>
              </a:rPr>
              <a:t>Вместе с другими приговорёнными к смерти декабристами был казнён 25 июля 1826 г. в Петропавловской крепости.</a:t>
            </a:r>
            <a:endParaRPr sz="2400" dirty="0"/>
          </a:p>
        </p:txBody>
      </p:sp>
      <p:pic>
        <p:nvPicPr>
          <p:cNvPr id="148" name="Рисунок 147"/>
          <p:cNvPicPr/>
          <p:nvPr/>
        </p:nvPicPr>
        <p:blipFill>
          <a:blip r:embed="rId2" cstate="print"/>
          <a:stretch/>
        </p:blipFill>
        <p:spPr>
          <a:xfrm>
            <a:off x="5544000" y="1800000"/>
            <a:ext cx="4031640" cy="496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504000" y="228600"/>
            <a:ext cx="8099640" cy="122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>
                <a:latin typeface="Monotype Corsiva"/>
              </a:rPr>
              <a:t>Муравьев – Апостол Сергей Иванович (1796—1826)</a:t>
            </a:r>
            <a:endParaRPr/>
          </a:p>
        </p:txBody>
      </p:sp>
      <p:sp>
        <p:nvSpPr>
          <p:cNvPr id="150" name="CustomShape 2"/>
          <p:cNvSpPr/>
          <p:nvPr/>
        </p:nvSpPr>
        <p:spPr>
          <a:xfrm>
            <a:off x="504000" y="1823760"/>
            <a:ext cx="4536312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100000"/>
              </a:lnSpc>
              <a:buSzPct val="45000"/>
            </a:pPr>
            <a:r>
              <a:rPr lang="ru-RU" sz="2400" strike="noStrike" dirty="0">
                <a:latin typeface="Times New Roman"/>
              </a:rPr>
              <a:t>Декабрист. Возглавлял Васильковую управу, установил связь с польским Патриотическим обществом и Обществом соединённых славян. Соглашался с необходимостью цареубийства; вёл пропаганду среди солдат. С осени 1825 г. был введён в Директорию Южного общества. Был приговорен к смертной казни и повешен 25 июля 1826 г. на кронверке</a:t>
            </a:r>
            <a:r>
              <a:rPr lang="ru-RU" sz="3200" strike="noStrike" dirty="0">
                <a:latin typeface="Times New Roman"/>
              </a:rPr>
              <a:t>: </a:t>
            </a:r>
            <a:r>
              <a:rPr lang="ru-RU" sz="2400" strike="noStrike" dirty="0">
                <a:latin typeface="Times New Roman"/>
              </a:rPr>
              <a:t>Петропавловской крепости.</a:t>
            </a:r>
            <a:endParaRPr dirty="0"/>
          </a:p>
        </p:txBody>
      </p:sp>
      <p:pic>
        <p:nvPicPr>
          <p:cNvPr id="151" name="Рисунок 150"/>
          <p:cNvPicPr/>
          <p:nvPr/>
        </p:nvPicPr>
        <p:blipFill>
          <a:blip r:embed="rId2" cstate="print"/>
          <a:stretch/>
        </p:blipFill>
        <p:spPr>
          <a:xfrm>
            <a:off x="5397840" y="1728000"/>
            <a:ext cx="3961800" cy="5142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504000" y="228600"/>
            <a:ext cx="8099640" cy="122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>
                <a:latin typeface="Monotype Corsiva"/>
              </a:rPr>
              <a:t>ЗНАЧЕНИЕ ВОССТАНИЯ</a:t>
            </a:r>
            <a:endParaRPr/>
          </a:p>
        </p:txBody>
      </p:sp>
      <p:sp>
        <p:nvSpPr>
          <p:cNvPr id="153" name="CustomShape 2"/>
          <p:cNvSpPr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457200" indent="-457200">
              <a:lnSpc>
                <a:spcPct val="100000"/>
              </a:lnSpc>
              <a:buSzPct val="45000"/>
              <a:buFont typeface="Wingdings" pitchFamily="2" charset="2"/>
              <a:buChar char="§"/>
            </a:pPr>
            <a:r>
              <a:rPr lang="ru-RU" sz="3200" strike="noStrike" dirty="0">
                <a:latin typeface="Times New Roman"/>
              </a:rPr>
              <a:t>Выступление декабристов и следствие по их делу показало наличие глубоких противоречий в обществе, порождённых отжившей феодально-крепостнической системой. </a:t>
            </a:r>
            <a:endParaRPr dirty="0"/>
          </a:p>
          <a:p>
            <a:pPr marL="457200" indent="-457200">
              <a:lnSpc>
                <a:spcPct val="100000"/>
              </a:lnSpc>
              <a:buSzPct val="45000"/>
              <a:buFont typeface="Wingdings" pitchFamily="2" charset="2"/>
              <a:buChar char="§"/>
            </a:pPr>
            <a:r>
              <a:rPr lang="ru-RU" sz="3200" strike="noStrike" dirty="0">
                <a:latin typeface="Times New Roman"/>
              </a:rPr>
              <a:t>Стране необходимы были новые реформы. </a:t>
            </a:r>
            <a:endParaRPr dirty="0"/>
          </a:p>
          <a:p>
            <a:pPr marL="457200" indent="-457200">
              <a:lnSpc>
                <a:spcPct val="100000"/>
              </a:lnSpc>
              <a:buSzPct val="45000"/>
              <a:buFont typeface="Wingdings" pitchFamily="2" charset="2"/>
              <a:buChar char="§"/>
            </a:pPr>
            <a:r>
              <a:rPr lang="ru-RU" sz="3200" strike="noStrike" dirty="0">
                <a:latin typeface="Times New Roman"/>
              </a:rPr>
              <a:t>Декабристы всколыхнули передовую часть российского общества. </a:t>
            </a:r>
            <a:endParaRPr dirty="0"/>
          </a:p>
          <a:p>
            <a:pPr marL="457200" indent="-457200">
              <a:lnSpc>
                <a:spcPct val="100000"/>
              </a:lnSpc>
              <a:buSzPct val="45000"/>
              <a:buFont typeface="Wingdings" pitchFamily="2" charset="2"/>
              <a:buChar char="§"/>
            </a:pPr>
            <a:r>
              <a:rPr lang="ru-RU" sz="3200" strike="noStrike" dirty="0">
                <a:latin typeface="Times New Roman"/>
              </a:rPr>
              <a:t>Усилия и таланты русской интеллигенции были направлены на борьбу с крепостничеством и самодержавием.</a:t>
            </a:r>
            <a:endParaRPr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504000" y="221040"/>
            <a:ext cx="8099640" cy="123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5" name="CustomShape 2"/>
          <p:cNvSpPr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6" name="TextShape 3"/>
          <p:cNvSpPr txBox="1"/>
          <p:nvPr/>
        </p:nvSpPr>
        <p:spPr>
          <a:xfrm>
            <a:off x="504000" y="221040"/>
            <a:ext cx="8099640" cy="1237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400" b="1">
                <a:latin typeface="Monotype Corsiva"/>
              </a:rPr>
              <a:t>ИТОГИ ВОССТАНИЯ</a:t>
            </a:r>
            <a:endParaRPr/>
          </a:p>
        </p:txBody>
      </p:sp>
      <p:sp>
        <p:nvSpPr>
          <p:cNvPr id="157" name="TextShape 4"/>
          <p:cNvSpPr txBox="1"/>
          <p:nvPr/>
        </p:nvSpPr>
        <p:spPr>
          <a:xfrm>
            <a:off x="504000" y="1823760"/>
            <a:ext cx="4426920" cy="4384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>
                <a:latin typeface="Arial"/>
              </a:rPr>
              <a:t>К суду было привлечено 579 человек (80%военных). </a:t>
            </a:r>
            <a:endParaRPr sz="20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>
                <a:latin typeface="Arial"/>
              </a:rPr>
              <a:t>13 июля 1826 года состоялась казнь декабристов: Пестель, Рылеев, Муравьев-Апостол, Бестужев-Рюмин, Каховский вначале были приговорены к четвертованию, затем к повешению (слева направо). Они были лишены всех званий и наград. </a:t>
            </a:r>
            <a:endParaRPr sz="20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>
                <a:latin typeface="Arial"/>
              </a:rPr>
              <a:t>Свыше ста тридцати человек были отправлены в ссылку на каторгу и поселение в Сибирь, 15 человек – на Кавказ.</a:t>
            </a:r>
            <a:endParaRPr sz="2000" dirty="0"/>
          </a:p>
        </p:txBody>
      </p:sp>
      <p:pic>
        <p:nvPicPr>
          <p:cNvPr id="158" name="Рисунок 157"/>
          <p:cNvPicPr/>
          <p:nvPr/>
        </p:nvPicPr>
        <p:blipFill>
          <a:blip r:embed="rId2" cstate="print"/>
          <a:stretch/>
        </p:blipFill>
        <p:spPr>
          <a:xfrm>
            <a:off x="5184000" y="2018519"/>
            <a:ext cx="4608840" cy="348950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504000" y="221040"/>
            <a:ext cx="8099640" cy="123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CustomShape 2"/>
          <p:cNvSpPr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61" name="Рисунок 160"/>
          <p:cNvPicPr/>
          <p:nvPr/>
        </p:nvPicPr>
        <p:blipFill>
          <a:blip r:embed="rId2" cstate="print"/>
          <a:stretch/>
        </p:blipFill>
        <p:spPr>
          <a:xfrm>
            <a:off x="1800" y="0"/>
            <a:ext cx="10078920" cy="7559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504000" y="221040"/>
            <a:ext cx="8099640" cy="123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CustomShape 2"/>
          <p:cNvSpPr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" name="TextShape 3"/>
          <p:cNvSpPr txBox="1"/>
          <p:nvPr/>
        </p:nvSpPr>
        <p:spPr>
          <a:xfrm>
            <a:off x="504000" y="221040"/>
            <a:ext cx="8099640" cy="1237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>
                <a:latin typeface="Monotype Corsiva"/>
              </a:rPr>
              <a:t>ВОССТАНИЕ ДЕКАБРИСТОВ</a:t>
            </a:r>
            <a:endParaRPr/>
          </a:p>
        </p:txBody>
      </p:sp>
      <p:sp>
        <p:nvSpPr>
          <p:cNvPr id="117" name="TextShape 4"/>
          <p:cNvSpPr txBox="1"/>
          <p:nvPr/>
        </p:nvSpPr>
        <p:spPr>
          <a:xfrm>
            <a:off x="504000" y="1823760"/>
            <a:ext cx="4426920" cy="4384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>
              <a:buSzPct val="45000"/>
            </a:pPr>
            <a:r>
              <a:rPr lang="ru-RU" sz="2400" dirty="0">
                <a:latin typeface="Arial"/>
              </a:rPr>
              <a:t>Восстание декабристов — силовая попытка молодых представителей высшей аристократии Российской империи, в основном действующими и отставными офицерами гвардии и флота, изменить политический строй. Восстание произошло 14 декабря (потому декабристы) 1825 года в Петербурге, на Сенатской площади и было подавлено </a:t>
            </a:r>
            <a:r>
              <a:rPr lang="ru-RU" sz="2400" dirty="0" smtClean="0">
                <a:latin typeface="Arial"/>
              </a:rPr>
              <a:t>войсками. </a:t>
            </a:r>
            <a:endParaRPr sz="2400" dirty="0"/>
          </a:p>
          <a:p>
            <a:pPr>
              <a:buSzPct val="45000"/>
              <a:buFont typeface="StarSymbol"/>
              <a:buChar char=""/>
            </a:pPr>
            <a:endParaRPr sz="2400" dirty="0"/>
          </a:p>
        </p:txBody>
      </p:sp>
      <p:pic>
        <p:nvPicPr>
          <p:cNvPr id="118" name="Рисунок 117"/>
          <p:cNvPicPr/>
          <p:nvPr/>
        </p:nvPicPr>
        <p:blipFill>
          <a:blip r:embed="rId2" cstate="print"/>
          <a:stretch/>
        </p:blipFill>
        <p:spPr>
          <a:xfrm>
            <a:off x="5184000" y="2016000"/>
            <a:ext cx="4426920" cy="3096000"/>
          </a:xfrm>
          <a:prstGeom prst="rect">
            <a:avLst/>
          </a:prstGeom>
          <a:ln>
            <a:noFill/>
          </a:ln>
        </p:spPr>
      </p:pic>
      <p:sp>
        <p:nvSpPr>
          <p:cNvPr id="119" name="TextShape 5"/>
          <p:cNvSpPr txBox="1"/>
          <p:nvPr/>
        </p:nvSpPr>
        <p:spPr>
          <a:xfrm>
            <a:off x="5351760" y="5256000"/>
            <a:ext cx="400824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ru-RU">
                <a:latin typeface="Arial"/>
              </a:rPr>
              <a:t> Восстание декабристов 1825 года</a:t>
            </a:r>
            <a:endParaRPr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504000" y="221040"/>
            <a:ext cx="8099640" cy="123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6" name="CustomShape 2"/>
          <p:cNvSpPr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7" name="TextShape 3"/>
          <p:cNvSpPr txBox="1"/>
          <p:nvPr/>
        </p:nvSpPr>
        <p:spPr>
          <a:xfrm>
            <a:off x="504000" y="221040"/>
            <a:ext cx="8099640" cy="1237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400" b="1">
                <a:latin typeface="Monotype Corsiva"/>
              </a:rPr>
              <a:t>ТАЙНЫЕ ОБЩЕСТВА</a:t>
            </a:r>
            <a:endParaRPr/>
          </a:p>
        </p:txBody>
      </p:sp>
      <p:sp>
        <p:nvSpPr>
          <p:cNvPr id="138" name="TextShape 4"/>
          <p:cNvSpPr txBox="1"/>
          <p:nvPr/>
        </p:nvSpPr>
        <p:spPr>
          <a:xfrm>
            <a:off x="504000" y="1823760"/>
            <a:ext cx="4426920" cy="4384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57200" indent="-457200">
              <a:buSzPct val="45000"/>
              <a:buFont typeface="Wingdings" pitchFamily="2" charset="2"/>
              <a:buChar char="§"/>
            </a:pPr>
            <a:r>
              <a:rPr lang="ru-RU" sz="2800" dirty="0">
                <a:latin typeface="Arial"/>
              </a:rPr>
              <a:t>«Союз спасения» (1816-1817 гг.)</a:t>
            </a:r>
            <a:endParaRPr sz="2800" dirty="0"/>
          </a:p>
          <a:p>
            <a:pPr marL="457200" indent="-457200">
              <a:buSzPct val="45000"/>
              <a:buFont typeface="Wingdings" pitchFamily="2" charset="2"/>
              <a:buChar char="§"/>
            </a:pPr>
            <a:r>
              <a:rPr lang="ru-RU" sz="2800" dirty="0">
                <a:latin typeface="Arial"/>
              </a:rPr>
              <a:t> «Союз благоденствия» (1818-1821 гг.)</a:t>
            </a:r>
            <a:endParaRPr sz="2800" dirty="0"/>
          </a:p>
          <a:p>
            <a:pPr marL="457200" indent="-457200">
              <a:buSzPct val="45000"/>
              <a:buFont typeface="Wingdings" pitchFamily="2" charset="2"/>
              <a:buChar char="§"/>
            </a:pPr>
            <a:r>
              <a:rPr lang="ru-RU" sz="2800" dirty="0">
                <a:latin typeface="Arial"/>
              </a:rPr>
              <a:t>«Южное общество» </a:t>
            </a:r>
            <a:endParaRPr sz="2800" dirty="0"/>
          </a:p>
          <a:p>
            <a:pPr marL="457200" indent="-457200">
              <a:buSzPct val="45000"/>
              <a:buFont typeface="Wingdings" pitchFamily="2" charset="2"/>
              <a:buChar char="§"/>
            </a:pPr>
            <a:r>
              <a:rPr lang="ru-RU" sz="2800" dirty="0">
                <a:latin typeface="Arial"/>
              </a:rPr>
              <a:t>«Северное общество» (1821-1825 гг.)</a:t>
            </a:r>
            <a:endParaRPr sz="2800" dirty="0"/>
          </a:p>
          <a:p>
            <a:pPr marL="457200" indent="-457200">
              <a:buSzPct val="45000"/>
              <a:buFont typeface="Wingdings" pitchFamily="2" charset="2"/>
              <a:buChar char="§"/>
            </a:pPr>
            <a:r>
              <a:rPr lang="ru-RU" sz="2800" dirty="0">
                <a:latin typeface="Arial"/>
              </a:rPr>
              <a:t>«Общество соединенных славян», в 1825 влившееся в Южное.</a:t>
            </a:r>
            <a:endParaRPr sz="2800" dirty="0"/>
          </a:p>
        </p:txBody>
      </p:sp>
      <p:pic>
        <p:nvPicPr>
          <p:cNvPr id="139" name="Рисунок 138"/>
          <p:cNvPicPr/>
          <p:nvPr/>
        </p:nvPicPr>
        <p:blipFill>
          <a:blip r:embed="rId2" cstate="print"/>
          <a:stretch/>
        </p:blipFill>
        <p:spPr>
          <a:xfrm>
            <a:off x="5309280" y="2124360"/>
            <a:ext cx="4122720" cy="3131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504000" y="221040"/>
            <a:ext cx="8099640" cy="1237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>
                <a:latin typeface="Monotype Corsiva"/>
              </a:rPr>
              <a:t>ПРИЧИНЫ ВОССТАНИЯ</a:t>
            </a:r>
            <a:endParaRPr/>
          </a:p>
        </p:txBody>
      </p:sp>
      <p:sp>
        <p:nvSpPr>
          <p:cNvPr id="125" name="TextShape 2"/>
          <p:cNvSpPr txBox="1"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400" dirty="0">
                <a:latin typeface="Arial"/>
              </a:rPr>
              <a:t>Причины движения декабристов.</a:t>
            </a:r>
            <a:endParaRPr sz="24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400" dirty="0">
                <a:latin typeface="Arial"/>
              </a:rPr>
              <a:t>Война 1812 года и связанный с нею мощный патриотический подъем, охвативший все русское общество.</a:t>
            </a:r>
            <a:endParaRPr sz="24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400" dirty="0">
                <a:latin typeface="Arial"/>
              </a:rPr>
              <a:t>Заграничные походы русской армии 1813-1815 гг. и знакомство будущих декабристов с политическим устройством европейских государств.</a:t>
            </a:r>
            <a:endParaRPr sz="24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400" dirty="0">
                <a:latin typeface="Arial"/>
              </a:rPr>
              <a:t>Чтение сочинений европейских мыслителей эпохи Просвещения.</a:t>
            </a:r>
            <a:endParaRPr sz="24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400" dirty="0">
                <a:latin typeface="Arial"/>
              </a:rPr>
              <a:t>Российская действительность (крепостное право, военные поселения, сословия).</a:t>
            </a:r>
            <a:endParaRPr sz="24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400" dirty="0">
                <a:latin typeface="Arial"/>
              </a:rPr>
              <a:t>Революционные события в Западной Европе.</a:t>
            </a:r>
            <a:endParaRPr sz="2400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576000" y="288000"/>
            <a:ext cx="8099640" cy="1103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 dirty="0">
                <a:latin typeface="Monotype Corsiva"/>
              </a:rPr>
              <a:t>ЦЕЛИ </a:t>
            </a:r>
            <a:r>
              <a:rPr lang="ru-RU" sz="4400" b="1" strike="noStrike" dirty="0" smtClean="0">
                <a:latin typeface="Monotype Corsiva"/>
              </a:rPr>
              <a:t>ВОССТАВШИХ</a:t>
            </a:r>
            <a:endParaRPr dirty="0"/>
          </a:p>
        </p:txBody>
      </p:sp>
      <p:sp>
        <p:nvSpPr>
          <p:cNvPr id="127" name="CustomShape 2"/>
          <p:cNvSpPr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8" name="TextShape 3"/>
          <p:cNvSpPr txBox="1"/>
          <p:nvPr/>
        </p:nvSpPr>
        <p:spPr>
          <a:xfrm>
            <a:off x="504000" y="1804997"/>
            <a:ext cx="9071640" cy="4384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57200" indent="-457200">
              <a:buSzPct val="45000"/>
              <a:buFont typeface="Wingdings" pitchFamily="2" charset="2"/>
              <a:buChar char="§"/>
            </a:pPr>
            <a:r>
              <a:rPr lang="ru-RU" sz="3200" dirty="0">
                <a:latin typeface="Arial"/>
              </a:rPr>
              <a:t>Установление в России конституционного парламентского режима.</a:t>
            </a:r>
            <a:endParaRPr dirty="0"/>
          </a:p>
          <a:p>
            <a:pPr marL="457200" indent="-457200">
              <a:buSzPct val="45000"/>
              <a:buFont typeface="Wingdings" pitchFamily="2" charset="2"/>
              <a:buChar char="§"/>
            </a:pPr>
            <a:r>
              <a:rPr lang="ru-RU" sz="3200" dirty="0">
                <a:latin typeface="Arial"/>
              </a:rPr>
              <a:t>Ограничение самодержавия.</a:t>
            </a:r>
            <a:endParaRPr dirty="0"/>
          </a:p>
          <a:p>
            <a:pPr marL="457200" indent="-457200">
              <a:buSzPct val="45000"/>
              <a:buFont typeface="Wingdings" pitchFamily="2" charset="2"/>
              <a:buChar char="§"/>
            </a:pPr>
            <a:r>
              <a:rPr lang="ru-RU" sz="3200" dirty="0">
                <a:latin typeface="Arial"/>
              </a:rPr>
              <a:t>Формы правления — республика или конституционная монархия.</a:t>
            </a:r>
            <a:endParaRPr dirty="0"/>
          </a:p>
          <a:p>
            <a:pPr marL="457200" indent="-457200">
              <a:buSzPct val="45000"/>
              <a:buFont typeface="Wingdings" pitchFamily="2" charset="2"/>
              <a:buChar char="§"/>
            </a:pPr>
            <a:r>
              <a:rPr lang="ru-RU" sz="3200" dirty="0">
                <a:latin typeface="Arial"/>
              </a:rPr>
              <a:t>Отмена крепостного права.</a:t>
            </a:r>
            <a:endParaRPr dirty="0"/>
          </a:p>
          <a:p>
            <a:pPr marL="457200" indent="-457200">
              <a:buSzPct val="45000"/>
              <a:buFont typeface="Wingdings" pitchFamily="2" charset="2"/>
              <a:buChar char="§"/>
            </a:pPr>
            <a:r>
              <a:rPr lang="ru-RU" sz="3200" dirty="0">
                <a:latin typeface="Arial"/>
              </a:rPr>
              <a:t>Демократические преобразования.</a:t>
            </a:r>
            <a:endParaRPr dirty="0"/>
          </a:p>
          <a:p>
            <a:pPr marL="457200" indent="-457200">
              <a:buSzPct val="45000"/>
              <a:buFont typeface="Wingdings" pitchFamily="2" charset="2"/>
              <a:buChar char="§"/>
            </a:pPr>
            <a:r>
              <a:rPr lang="ru-RU" sz="3200" dirty="0">
                <a:latin typeface="Arial"/>
              </a:rPr>
              <a:t>Введение гражданских прав и свобод.</a:t>
            </a:r>
            <a:endParaRPr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504000" y="221040"/>
            <a:ext cx="8099640" cy="1237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buSzPct val="45000"/>
              <a:buFont typeface="StarSymbol"/>
              <a:buChar char=""/>
            </a:pPr>
            <a:r>
              <a:rPr lang="ru-RU" sz="4400" b="1">
                <a:latin typeface="Monotype Corsiva"/>
              </a:rPr>
              <a:t>ПЛАНЫ ВОССТАВШИХ</a:t>
            </a:r>
            <a:endParaRPr/>
          </a:p>
        </p:txBody>
      </p:sp>
      <p:sp>
        <p:nvSpPr>
          <p:cNvPr id="130" name="TextShape 2"/>
          <p:cNvSpPr txBox="1"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400" dirty="0">
                <a:latin typeface="Arial"/>
              </a:rPr>
              <a:t>Не допустить присяги новому царю. </a:t>
            </a:r>
            <a:endParaRPr sz="24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400" dirty="0">
                <a:latin typeface="Arial"/>
              </a:rPr>
              <a:t>Вывести полки, которыми они командовали или на которых имели влияние, на Сенатскую площадь.</a:t>
            </a:r>
            <a:endParaRPr sz="24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400" dirty="0">
                <a:latin typeface="Arial"/>
              </a:rPr>
              <a:t>С помощью оружия принудить Сенат обнародовать «Манифест к русскому народу» об отмене крепостного права и изменении системы управления страной.</a:t>
            </a:r>
            <a:endParaRPr sz="24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400" dirty="0">
                <a:latin typeface="Arial"/>
              </a:rPr>
              <a:t>Арестовать и заключить в Петропавловскую крепость членов царской семьи (не исключалось убийство Николая-1). </a:t>
            </a:r>
            <a:endParaRPr sz="24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400" dirty="0">
                <a:latin typeface="Arial"/>
              </a:rPr>
              <a:t>Во временное правительство включить известных реформаторов: </a:t>
            </a:r>
            <a:r>
              <a:rPr lang="ru-RU" sz="2400" dirty="0" err="1">
                <a:latin typeface="Arial"/>
              </a:rPr>
              <a:t>М.М.Сперанского</a:t>
            </a:r>
            <a:r>
              <a:rPr lang="ru-RU" sz="2400" dirty="0">
                <a:latin typeface="Arial"/>
              </a:rPr>
              <a:t>, </a:t>
            </a:r>
            <a:r>
              <a:rPr lang="ru-RU" sz="2400" dirty="0" err="1">
                <a:latin typeface="Arial"/>
              </a:rPr>
              <a:t>Н.С.Мордвинова</a:t>
            </a:r>
            <a:r>
              <a:rPr lang="ru-RU" sz="2400" dirty="0">
                <a:latin typeface="Arial"/>
              </a:rPr>
              <a:t>. Николай - 1. Александр - 1.</a:t>
            </a:r>
            <a:endParaRPr sz="2400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504000" y="221040"/>
            <a:ext cx="8280728" cy="1237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400" b="1" dirty="0">
                <a:latin typeface="Monotype Corsiva"/>
              </a:rPr>
              <a:t>ЧТО </a:t>
            </a:r>
            <a:r>
              <a:rPr lang="ru-RU" sz="4400" b="1" dirty="0" smtClean="0">
                <a:latin typeface="Monotype Corsiva"/>
              </a:rPr>
              <a:t>ПРОИЗОШЛО </a:t>
            </a:r>
            <a:r>
              <a:rPr lang="ru-RU" sz="4400" b="1" dirty="0">
                <a:latin typeface="Monotype Corsiva"/>
              </a:rPr>
              <a:t>НА САМОМ ДЕЛЕ</a:t>
            </a:r>
            <a:endParaRPr dirty="0"/>
          </a:p>
        </p:txBody>
      </p:sp>
      <p:sp>
        <p:nvSpPr>
          <p:cNvPr id="132" name="TextShape 2"/>
          <p:cNvSpPr txBox="1"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>
                <a:latin typeface="Arial"/>
              </a:rPr>
              <a:t>Предупреждённый о готовящемся выступлении, Николай ночью провёл присягу Сената, Синода и Госсовета. </a:t>
            </a:r>
            <a:endParaRPr sz="20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 err="1">
                <a:latin typeface="Arial"/>
              </a:rPr>
              <a:t>П.Г.Каховский</a:t>
            </a:r>
            <a:r>
              <a:rPr lang="ru-RU" sz="2000" dirty="0">
                <a:latin typeface="Arial"/>
              </a:rPr>
              <a:t> отказался в случае необходимости убить царя. </a:t>
            </a:r>
            <a:endParaRPr sz="20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>
                <a:latin typeface="Arial"/>
              </a:rPr>
              <a:t>Глава восстания </a:t>
            </a:r>
            <a:r>
              <a:rPr lang="ru-RU" sz="2000" dirty="0" err="1">
                <a:latin typeface="Arial"/>
              </a:rPr>
              <a:t>С.П.Трубецкой</a:t>
            </a:r>
            <a:r>
              <a:rPr lang="ru-RU" sz="2000" dirty="0">
                <a:latin typeface="Arial"/>
              </a:rPr>
              <a:t> не прибыл к войскам, и они оказались без руководства. </a:t>
            </a:r>
            <a:endParaRPr sz="20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>
                <a:latin typeface="Arial"/>
              </a:rPr>
              <a:t>На Сенатскую площадь утром 14 декабря был выведен один Московский полк и </a:t>
            </a:r>
            <a:r>
              <a:rPr lang="ru-RU" sz="2000" dirty="0" err="1">
                <a:latin typeface="Arial"/>
              </a:rPr>
              <a:t>и</a:t>
            </a:r>
            <a:r>
              <a:rPr lang="ru-RU" sz="2000" dirty="0">
                <a:latin typeface="Arial"/>
              </a:rPr>
              <a:t> около 1100 моряков Гвардейского морского экипажа и 6 рот лейб-гренадёрского полка, не знавшие об истинных целях выступления. </a:t>
            </a:r>
            <a:endParaRPr sz="20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>
                <a:latin typeface="Arial"/>
              </a:rPr>
              <a:t>Царь предпринял попытку мирным путём ликвидировать выступление. </a:t>
            </a:r>
            <a:endParaRPr sz="20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 err="1">
                <a:latin typeface="Arial"/>
              </a:rPr>
              <a:t>М.А.Милорадович</a:t>
            </a:r>
            <a:r>
              <a:rPr lang="ru-RU" sz="2000" dirty="0">
                <a:latin typeface="Arial"/>
              </a:rPr>
              <a:t> пытался убедить рядовых участников разойтись, но был смертельно ранен Каховским. </a:t>
            </a:r>
            <a:endParaRPr sz="20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>
                <a:latin typeface="Arial"/>
              </a:rPr>
              <a:t>После того как переговоры не удались, царь отдал приказ о расстреле мятежников. </a:t>
            </a:r>
            <a:endParaRPr sz="20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>
                <a:latin typeface="Arial"/>
              </a:rPr>
              <a:t>После второго выстрела восставшие дрогнули и побежали. </a:t>
            </a:r>
            <a:endParaRPr sz="2000" dirty="0"/>
          </a:p>
          <a:p>
            <a:pPr marL="342900" indent="-342900">
              <a:buSzPct val="45000"/>
              <a:buFont typeface="Wingdings" pitchFamily="2" charset="2"/>
              <a:buChar char="§"/>
            </a:pPr>
            <a:r>
              <a:rPr lang="ru-RU" sz="2000" dirty="0">
                <a:latin typeface="Arial"/>
              </a:rPr>
              <a:t>В срочно побитые проруби в Неве сбрасывали не только убитых, но и раненых участников восстания.</a:t>
            </a:r>
            <a:endParaRPr sz="2000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504000" y="228600"/>
            <a:ext cx="8099640" cy="122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trike="noStrike">
                <a:latin typeface="Monotype Corsiva"/>
              </a:rPr>
              <a:t>ПОЧЕМУ ВОССТАНИЕ ПРОХОДИЛО 14 ДЕКАБРЯ 1825 г.</a:t>
            </a:r>
            <a:endParaRPr/>
          </a:p>
        </p:txBody>
      </p:sp>
      <p:sp>
        <p:nvSpPr>
          <p:cNvPr id="134" name="CustomShape 2"/>
          <p:cNvSpPr/>
          <p:nvPr/>
        </p:nvSpPr>
        <p:spPr>
          <a:xfrm>
            <a:off x="504000" y="1823760"/>
            <a:ext cx="907164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100000"/>
              </a:lnSpc>
              <a:buSzPct val="45000"/>
            </a:pPr>
            <a:r>
              <a:rPr lang="ru-RU" sz="2800" strike="noStrike" dirty="0">
                <a:latin typeface="Times New Roman"/>
              </a:rPr>
              <a:t>Первоначально, восстание декабристы планировали провести летом 1826 года. Однако смерть Императора Александра I (или его таинственное исчезновение) значительно ускорили планируемое восстание.</a:t>
            </a:r>
            <a:endParaRPr sz="2800" dirty="0"/>
          </a:p>
          <a:p>
            <a:pPr>
              <a:lnSpc>
                <a:spcPct val="100000"/>
              </a:lnSpc>
              <a:buSzPct val="45000"/>
            </a:pPr>
            <a:r>
              <a:rPr lang="ru-RU" sz="2800" strike="noStrike" dirty="0">
                <a:latin typeface="Times New Roman"/>
              </a:rPr>
              <a:t>Сразу после смерти Императора страна была в кратковременной стадии замешательства и неразберихи: долго не решалось, какую дату выбрать для присяги на верность новому Императору России Николаю I. В конечном итоге датой для присяги было выбрано 14 декабря.</a:t>
            </a:r>
            <a:endParaRPr sz="2800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CustomShape 1"/>
          <p:cNvSpPr/>
          <p:nvPr/>
        </p:nvSpPr>
        <p:spPr>
          <a:xfrm>
            <a:off x="504000" y="228600"/>
            <a:ext cx="8099640" cy="122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r>
              <a:rPr lang="ru-RU" sz="4400" b="1" strike="noStrike">
                <a:latin typeface="Monotype Corsiva"/>
              </a:rPr>
              <a:t>Бестужев-Рюмин Михаил Павлович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4400" b="1" strike="noStrike">
                <a:latin typeface="Monotype Corsiva"/>
              </a:rPr>
              <a:t>(1801-1826)</a:t>
            </a:r>
            <a:endParaRPr/>
          </a:p>
        </p:txBody>
      </p:sp>
      <p:sp>
        <p:nvSpPr>
          <p:cNvPr id="141" name="CustomShape 2"/>
          <p:cNvSpPr/>
          <p:nvPr/>
        </p:nvSpPr>
        <p:spPr>
          <a:xfrm>
            <a:off x="504000" y="1823760"/>
            <a:ext cx="4426560" cy="438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100000"/>
              </a:lnSpc>
              <a:buSzPct val="45000"/>
            </a:pPr>
            <a:r>
              <a:rPr lang="ru-RU" sz="2600" strike="noStrike" dirty="0" smtClean="0">
                <a:latin typeface="Times New Roman"/>
              </a:rPr>
              <a:t>Декабрист</a:t>
            </a:r>
            <a:r>
              <a:rPr lang="ru-RU" sz="2600" strike="noStrike" dirty="0">
                <a:latin typeface="Times New Roman"/>
              </a:rPr>
              <a:t>, участник Южного общества, один из руководителей Васильковской управы и восстания Черниговского полка. По приговору суда повешен вместе с другими руководителями декабристского движения 25 июля 1826 года в Петропавловской крепости.</a:t>
            </a:r>
            <a:endParaRPr dirty="0"/>
          </a:p>
        </p:txBody>
      </p:sp>
      <p:pic>
        <p:nvPicPr>
          <p:cNvPr id="142" name="Рисунок 141"/>
          <p:cNvPicPr/>
          <p:nvPr/>
        </p:nvPicPr>
        <p:blipFill>
          <a:blip r:embed="rId2" cstate="print"/>
          <a:stretch/>
        </p:blipFill>
        <p:spPr>
          <a:xfrm>
            <a:off x="5400000" y="1902240"/>
            <a:ext cx="4015440" cy="4865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844</Words>
  <Application>Microsoft Office PowerPoint</Application>
  <PresentationFormat>Произвольный</PresentationFormat>
  <Paragraphs>64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Office Theme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2</cp:revision>
  <dcterms:modified xsi:type="dcterms:W3CDTF">2020-04-10T14:05:26Z</dcterms:modified>
</cp:coreProperties>
</file>