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62" r:id="rId4"/>
    <p:sldId id="259" r:id="rId5"/>
    <p:sldId id="275" r:id="rId6"/>
    <p:sldId id="271" r:id="rId7"/>
    <p:sldId id="267" r:id="rId8"/>
    <p:sldId id="270" r:id="rId9"/>
    <p:sldId id="261" r:id="rId10"/>
    <p:sldId id="272" r:id="rId11"/>
    <p:sldId id="265" r:id="rId12"/>
    <p:sldId id="27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06CA"/>
    <a:srgbClr val="9810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6" autoAdjust="0"/>
    <p:restoredTop sz="94660"/>
  </p:normalViewPr>
  <p:slideViewPr>
    <p:cSldViewPr>
      <p:cViewPr>
        <p:scale>
          <a:sx n="76" d="100"/>
          <a:sy n="76" d="100"/>
        </p:scale>
        <p:origin x="-2598" y="-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BC1837-0816-4E41-9EE6-D0548C3A432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44487E-C380-4D59-8593-E7CFBDAE3C4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24936" cy="338437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Тема урока:</a:t>
            </a:r>
            <a:r>
              <a:rPr lang="ru-RU" sz="4800" dirty="0"/>
              <a:t> </a:t>
            </a:r>
            <a:endParaRPr lang="ru-RU" sz="4800" dirty="0" smtClean="0"/>
          </a:p>
          <a:p>
            <a:pPr algn="ctr"/>
            <a:r>
              <a:rPr lang="ru-RU" sz="6000" dirty="0" smtClean="0">
                <a:solidFill>
                  <a:srgbClr val="0070C0"/>
                </a:solidFill>
              </a:rPr>
              <a:t>«Монголо-татары»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293" y="404664"/>
            <a:ext cx="8928992" cy="94102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Осадные орудия монголо-татар</a:t>
            </a:r>
            <a:endParaRPr lang="ru-RU" sz="4800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5122" name="Picture 2" descr="http://www.boris-nuernberg-reisen.de/osadnaja_katapul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448" y="1988840"/>
            <a:ext cx="4039512" cy="370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0244" y="1382931"/>
            <a:ext cx="2883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1D06CA"/>
                </a:solidFill>
              </a:rPr>
              <a:t> Камнемёт</a:t>
            </a:r>
            <a:endParaRPr lang="ru-RU" sz="3600" dirty="0">
              <a:solidFill>
                <a:srgbClr val="1D06CA"/>
              </a:solidFill>
            </a:endParaRPr>
          </a:p>
        </p:txBody>
      </p:sp>
      <p:pic>
        <p:nvPicPr>
          <p:cNvPr id="5124" name="Picture 4" descr="http://www.gamer.ru/system/attached_images/images/000/435/955/original/rammbock_roemer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843" t="1419" r="6843" b="11127"/>
          <a:stretch/>
        </p:blipFill>
        <p:spPr bwMode="auto">
          <a:xfrm>
            <a:off x="3419872" y="3202899"/>
            <a:ext cx="5425967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36096" y="257035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1D06CA"/>
                </a:solidFill>
              </a:rPr>
              <a:t>    Таран</a:t>
            </a:r>
            <a:endParaRPr lang="ru-RU" sz="3600" dirty="0">
              <a:solidFill>
                <a:srgbClr val="1D06CA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Mail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5950" y="718031"/>
            <a:ext cx="6120680" cy="559381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834" y="536502"/>
            <a:ext cx="8682704" cy="5763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52736"/>
            <a:ext cx="6321696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480444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908720"/>
            <a:ext cx="8358592" cy="5596645"/>
          </a:xfrm>
        </p:spPr>
      </p:pic>
      <p:sp>
        <p:nvSpPr>
          <p:cNvPr id="5" name="TextBox 4"/>
          <p:cNvSpPr txBox="1"/>
          <p:nvPr/>
        </p:nvSpPr>
        <p:spPr>
          <a:xfrm>
            <a:off x="2627584" y="116632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Кочевники</a:t>
            </a:r>
            <a:endParaRPr lang="ru-RU" sz="5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136904" cy="13222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  <a:cs typeface="Times New Roman" pitchFamily="18" charset="0"/>
              </a:rPr>
              <a:t>Основное занятие монголо-татар:</a:t>
            </a:r>
            <a:br>
              <a:rPr lang="ru-RU" sz="3600" b="1" dirty="0" smtClean="0"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latin typeface="+mn-lt"/>
                <a:cs typeface="Times New Roman" pitchFamily="18" charset="0"/>
              </a:rPr>
              <a:t>скотоводство</a:t>
            </a:r>
            <a:endParaRPr lang="ru-RU" sz="3600" b="1" dirty="0">
              <a:latin typeface="+mn-lt"/>
              <a:cs typeface="Times New Roman" pitchFamily="18" charset="0"/>
            </a:endParaRPr>
          </a:p>
        </p:txBody>
      </p:sp>
      <p:pic>
        <p:nvPicPr>
          <p:cNvPr id="8" name="Picture 2" descr="http://www.ka2.ru/under/graphic/atlantida_next/way/mongol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015" y="1556792"/>
            <a:ext cx="7872819" cy="4896544"/>
          </a:xfrm>
          <a:prstGeom prst="rect">
            <a:avLst/>
          </a:prstGeom>
          <a:noFill/>
        </p:spPr>
      </p:pic>
      <p:pic>
        <p:nvPicPr>
          <p:cNvPr id="9" name="Picture 4" descr="IMG_000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629" t="8368" r="49519" b="67825"/>
          <a:stretch>
            <a:fillRect/>
          </a:stretch>
        </p:blipFill>
        <p:spPr bwMode="auto">
          <a:xfrm>
            <a:off x="5350088" y="2847474"/>
            <a:ext cx="2909654" cy="37725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119" y="314583"/>
            <a:ext cx="948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98102D"/>
                </a:solidFill>
              </a:rPr>
              <a:t>Орды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800" dirty="0" smtClean="0"/>
              <a:t>– </a:t>
            </a:r>
            <a:r>
              <a:rPr lang="ru-RU" sz="4000" dirty="0" smtClean="0"/>
              <a:t>монголо-татарские племена </a:t>
            </a:r>
            <a:r>
              <a:rPr lang="ru-RU" sz="4000" u="sng" dirty="0" smtClean="0"/>
              <a:t> </a:t>
            </a:r>
            <a:endParaRPr lang="ru-RU" sz="4000" u="sng" dirty="0"/>
          </a:p>
        </p:txBody>
      </p:sp>
      <p:pic>
        <p:nvPicPr>
          <p:cNvPr id="2050" name="Picture 2" descr="http://st-im.kinopoisk.ru/im/kadr/8/5/3/kinopoisk.ru-Mongol-85397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312"/>
          <a:stretch/>
        </p:blipFill>
        <p:spPr bwMode="auto">
          <a:xfrm>
            <a:off x="179512" y="1568038"/>
            <a:ext cx="8738253" cy="481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orage0.dms.mpinteractiv.ro/media/1/381/17506/9790908/1/ginghis-han.jpg?width=5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819" y="1525336"/>
            <a:ext cx="8652361" cy="484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0466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Глава государства - хан</a:t>
            </a:r>
            <a:endParaRPr lang="ru-RU" sz="6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691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+mn-lt"/>
                <a:cs typeface="Times New Roman" pitchFamily="18" charset="0"/>
              </a:rPr>
              <a:t>Войско монголо-татар делилось на отряды:</a:t>
            </a:r>
            <a:endParaRPr lang="ru-RU" sz="5400" b="1" dirty="0"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79" y="1933509"/>
            <a:ext cx="7339186" cy="10042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1D06CA"/>
                </a:solidFill>
                <a:cs typeface="Times New Roman" pitchFamily="18" charset="0"/>
              </a:rPr>
              <a:t>Д</a:t>
            </a:r>
            <a:r>
              <a:rPr lang="ru-RU" sz="4400" dirty="0" smtClean="0">
                <a:solidFill>
                  <a:srgbClr val="1D06CA"/>
                </a:solidFill>
                <a:cs typeface="Times New Roman" pitchFamily="18" charset="0"/>
              </a:rPr>
              <a:t>есятки</a:t>
            </a:r>
            <a:r>
              <a:rPr lang="ru-RU" sz="4400" dirty="0" smtClean="0">
                <a:cs typeface="Times New Roman" pitchFamily="18" charset="0"/>
              </a:rPr>
              <a:t> -10 человек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79" y="2924944"/>
            <a:ext cx="525658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1D06CA"/>
                </a:solidFill>
                <a:cs typeface="Times New Roman" pitchFamily="18" charset="0"/>
              </a:rPr>
              <a:t>Сотни</a:t>
            </a:r>
            <a:r>
              <a:rPr lang="ru-RU" sz="4400" dirty="0">
                <a:cs typeface="Times New Roman" pitchFamily="18" charset="0"/>
              </a:rPr>
              <a:t> -100 человек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79" y="3855177"/>
            <a:ext cx="76337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1D06CA"/>
                </a:solidFill>
                <a:cs typeface="Times New Roman" pitchFamily="18" charset="0"/>
              </a:rPr>
              <a:t>Тысячи</a:t>
            </a:r>
            <a:r>
              <a:rPr lang="ru-RU" sz="4400" dirty="0">
                <a:cs typeface="Times New Roman" pitchFamily="18" charset="0"/>
              </a:rPr>
              <a:t> – 1000 человек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4654" y="4714677"/>
            <a:ext cx="9057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1D06CA"/>
                </a:solidFill>
                <a:cs typeface="Times New Roman" pitchFamily="18" charset="0"/>
              </a:rPr>
              <a:t>Тьма</a:t>
            </a:r>
            <a:r>
              <a:rPr lang="ru-RU" sz="4400" dirty="0">
                <a:cs typeface="Times New Roman" pitchFamily="18" charset="0"/>
              </a:rPr>
              <a:t> – 10 отрядов по 1000 человек</a:t>
            </a:r>
            <a:endParaRPr lang="ru-RU" sz="44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endParaRPr lang="ru-RU" sz="4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0639" y="1709192"/>
            <a:ext cx="4186808" cy="936104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Храбрый</a:t>
            </a:r>
            <a:endParaRPr lang="ru-RU" dirty="0">
              <a:latin typeface="+mn-lt"/>
            </a:endParaRPr>
          </a:p>
        </p:txBody>
      </p:sp>
      <p:pic>
        <p:nvPicPr>
          <p:cNvPr id="4098" name="Picture 2" descr="http://www.fotki.ykt.ru/albums/userpics/2013/12-06/0010_008_voiny_chingiskha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1799"/>
            <a:ext cx="3600400" cy="63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547936" y="773088"/>
            <a:ext cx="4186808" cy="9361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+mn-lt"/>
              </a:rPr>
              <a:t>Выносливый</a:t>
            </a:r>
            <a:endParaRPr lang="ru-RU" dirty="0">
              <a:latin typeface="+mn-lt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44921" y="2616195"/>
            <a:ext cx="4186808" cy="9361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+mn-lt"/>
              </a:rPr>
              <a:t>Отчаянный</a:t>
            </a:r>
            <a:endParaRPr lang="ru-RU" dirty="0">
              <a:latin typeface="+mn-lt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32928" y="3552299"/>
            <a:ext cx="4186808" cy="9361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+mn-lt"/>
              </a:rPr>
              <a:t>Стойкий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92" y="1412776"/>
            <a:ext cx="9073008" cy="423708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</a:rPr>
              <a:t/>
            </a:r>
            <a:br>
              <a:rPr lang="ru-RU" sz="4000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</a:rPr>
              <a:t/>
            </a:r>
            <a:br>
              <a:rPr lang="ru-RU" sz="4000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  <a:latin typeface="+mn-lt"/>
              </a:rPr>
              <a:t>«Они имели мужество львиное, терпенье собачье, хитрость лисицы, дальнозоркость ворона, хищность волка, чуткость кошки и буйство вепря (дикого кабана)»</a:t>
            </a:r>
            <a:br>
              <a:rPr lang="ru-RU" sz="4000" i="1" dirty="0" smtClean="0">
                <a:solidFill>
                  <a:schemeClr val="tx1"/>
                </a:solidFill>
                <a:latin typeface="+mn-lt"/>
              </a:rPr>
            </a:br>
            <a:r>
              <a:rPr lang="ru-RU" sz="40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+mn-lt"/>
              </a:rPr>
            </a:br>
            <a:r>
              <a:rPr lang="ru-RU" sz="4000" dirty="0" smtClean="0">
                <a:solidFill>
                  <a:schemeClr val="tx1"/>
                </a:solidFill>
                <a:latin typeface="+mn-lt"/>
              </a:rPr>
              <a:t>                                 Древний летописец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21796" cy="106680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Оружие монголо-татар</a:t>
            </a:r>
            <a:endParaRPr lang="ru-RU" sz="6000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88"/>
          <a:stretch>
            <a:fillRect/>
          </a:stretch>
        </p:blipFill>
        <p:spPr bwMode="auto">
          <a:xfrm>
            <a:off x="467544" y="1484784"/>
            <a:ext cx="3744416" cy="5040560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91738" y="1700808"/>
            <a:ext cx="38904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Лук и стрелы</a:t>
            </a:r>
          </a:p>
          <a:p>
            <a:r>
              <a:rPr lang="ru-RU" sz="4800" dirty="0" smtClean="0"/>
              <a:t>Верёвка</a:t>
            </a:r>
          </a:p>
          <a:p>
            <a:r>
              <a:rPr lang="ru-RU" sz="4800" dirty="0" smtClean="0"/>
              <a:t>Топор</a:t>
            </a:r>
          </a:p>
          <a:p>
            <a:r>
              <a:rPr lang="ru-RU" sz="4800" dirty="0" smtClean="0"/>
              <a:t>Сабля</a:t>
            </a:r>
          </a:p>
          <a:p>
            <a:r>
              <a:rPr lang="ru-RU" sz="4800" dirty="0" smtClean="0"/>
              <a:t>Копье</a:t>
            </a:r>
          </a:p>
          <a:p>
            <a:endParaRPr lang="ru-RU" sz="3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435</TotalTime>
  <Words>68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Основное занятие монголо-татар: скотоводство</vt:lpstr>
      <vt:lpstr>Слайд 4</vt:lpstr>
      <vt:lpstr>Слайд 5</vt:lpstr>
      <vt:lpstr>Войско монголо-татар делилось на отряды:</vt:lpstr>
      <vt:lpstr>Храбрый</vt:lpstr>
      <vt:lpstr>  «Они имели мужество львиное, терпенье собачье, хитрость лисицы, дальнозоркость ворона, хищность волка, чуткость кошки и буйство вепря (дикого кабана)»                                   Древний летописец</vt:lpstr>
      <vt:lpstr>Оружие монголо-татар</vt:lpstr>
      <vt:lpstr>Осадные орудия монголо-татар</vt:lpstr>
      <vt:lpstr>Слайд 11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истории в 7 классе</dc:title>
  <dc:creator>А</dc:creator>
  <cp:lastModifiedBy>Елена</cp:lastModifiedBy>
  <cp:revision>50</cp:revision>
  <dcterms:created xsi:type="dcterms:W3CDTF">2014-04-15T16:06:04Z</dcterms:created>
  <dcterms:modified xsi:type="dcterms:W3CDTF">2020-04-10T10:31:57Z</dcterms:modified>
</cp:coreProperties>
</file>