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1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9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Bookman Old Style" panose="02050604050505020204" pitchFamily="18" charset="0"/>
      <p:regular r:id="rId42"/>
      <p:bold r:id="rId43"/>
      <p:italic r:id="rId44"/>
      <p:boldItalic r:id="rId45"/>
    </p:embeddedFont>
    <p:embeddedFont>
      <p:font typeface="Georgia" panose="02040502050405020303" pitchFamily="18" charset="0"/>
      <p:regular r:id="rId46"/>
      <p:bold r:id="rId47"/>
      <p:italic r:id="rId48"/>
      <p:boldItalic r:id="rId49"/>
    </p:embeddedFont>
    <p:embeddedFont>
      <p:font typeface="Palatino Linotype" panose="02040502050505030304" pitchFamily="18" charset="0"/>
      <p:regular r:id="rId50"/>
      <p:bold r:id="rId51"/>
      <p:italic r:id="rId52"/>
      <p:boldItalic r:id="rId53"/>
    </p:embeddedFont>
    <p:embeddedFont>
      <p:font typeface="Verdana" panose="020B0604030504040204" pitchFamily="34" charset="0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207105F-5DC3-4B45-96F6-1D988CCBF201}">
  <a:tblStyle styleId="{0207105F-5DC3-4B45-96F6-1D988CCBF20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8" d="100"/>
          <a:sy n="48" d="100"/>
        </p:scale>
        <p:origin x="-504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2.fntdata"/><Relationship Id="rId57" Type="http://schemas.openxmlformats.org/officeDocument/2006/relationships/font" Target="fonts/font20.fntdata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font" Target="fonts/font19.fntdata"/><Relationship Id="rId8" Type="http://schemas.openxmlformats.org/officeDocument/2006/relationships/slide" Target="slides/slide6.xml"/><Relationship Id="rId51" Type="http://schemas.openxmlformats.org/officeDocument/2006/relationships/font" Target="fonts/font1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346547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схема или организационная диаграмма" type="dgm">
  <p:cSld name="DIAGRAM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>
            <a:spLocks noGrp="1"/>
          </p:cNvSpPr>
          <p:nvPr>
            <p:ph type="dgm" idx="2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 descr="C:\Users\HP\Desktop\8e118493b89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14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>
            <a:spLocks noGrp="1"/>
          </p:cNvSpPr>
          <p:nvPr>
            <p:ph type="ctrTitle"/>
          </p:nvPr>
        </p:nvSpPr>
        <p:spPr>
          <a:xfrm>
            <a:off x="0" y="4643437"/>
            <a:ext cx="9144000" cy="928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Times New Roman"/>
              <a:buNone/>
            </a:pPr>
            <a:r>
              <a:rPr lang="en-US" sz="6000" b="1" i="1" u="none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ТЕХНОЛОГИЯ</a:t>
            </a:r>
            <a:r>
              <a:rPr lang="en-US" sz="40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40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600" b="1" i="1" u="none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sz="3600" b="1" i="1" u="none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1" i="1" u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класс</a:t>
            </a:r>
            <a:r>
              <a:rPr lang="en-US" sz="3600" b="1" i="1" u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1"/>
          </p:nvPr>
        </p:nvSpPr>
        <p:spPr>
          <a:xfrm>
            <a:off x="0" y="6429375"/>
            <a:ext cx="9144000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96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Дай экологическое обоснование проекта</a:t>
            </a:r>
            <a:endParaRPr/>
          </a:p>
        </p:txBody>
      </p:sp>
      <p:sp>
        <p:nvSpPr>
          <p:cNvPr id="194" name="Google Shape;194;p24"/>
          <p:cNvSpPr txBox="1">
            <a:spLocks noGrp="1"/>
          </p:cNvSpPr>
          <p:nvPr>
            <p:ph type="body" idx="1"/>
          </p:nvPr>
        </p:nvSpPr>
        <p:spPr>
          <a:xfrm>
            <a:off x="0" y="857250"/>
            <a:ext cx="4786312" cy="3776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None/>
            </a:pPr>
            <a:r>
              <a:rPr lang="en-US" sz="2400" b="0" i="0" u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Обоснование того, что изготовление и эксплуатация изделия не нанесут вреда окружающей среде и жизнедеятельности человека </a:t>
            </a:r>
            <a:endParaRPr/>
          </a:p>
        </p:txBody>
      </p:sp>
      <p:sp>
        <p:nvSpPr>
          <p:cNvPr id="195" name="Google Shape;195;p24"/>
          <p:cNvSpPr txBox="1"/>
          <p:nvPr/>
        </p:nvSpPr>
        <p:spPr>
          <a:xfrm>
            <a:off x="4572000" y="785812"/>
            <a:ext cx="4572000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Экологическая оценка проекта включает в себя:</a:t>
            </a:r>
            <a:endParaRPr/>
          </a:p>
          <a:p>
            <a:pPr marL="0" marR="0" lvl="0" indent="-1524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экологическую оценку конструкции и технологии изготовления, </a:t>
            </a:r>
            <a:endParaRPr/>
          </a:p>
          <a:p>
            <a:pPr marL="0" marR="0" lvl="0" indent="-1524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оценку возможностей изготовления изделия из материалов - отходов производства, </a:t>
            </a:r>
            <a:endParaRPr/>
          </a:p>
          <a:p>
            <a:pPr marL="0" marR="0" lvl="0" indent="-1524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оценку возможности использования отходов, возникающих при выполнении проекта.</a:t>
            </a:r>
            <a:endParaRPr/>
          </a:p>
        </p:txBody>
      </p:sp>
      <p:pic>
        <p:nvPicPr>
          <p:cNvPr id="196" name="Google Shape;196;p24" descr="Картинки по запросу экология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812" y="2947987"/>
            <a:ext cx="4071937" cy="3910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5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62" y="2166937"/>
            <a:ext cx="7924800" cy="4691062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5"/>
          <p:cNvSpPr txBox="1"/>
          <p:nvPr/>
        </p:nvSpPr>
        <p:spPr>
          <a:xfrm>
            <a:off x="428625" y="857250"/>
            <a:ext cx="8715375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экономической части представляется полный расчет затрат на изготовление проектируемого изделия. Результатом экономического расчета должно быть обоснование экономичности проектируемого изделия и наличия рынка сбыта.</a:t>
            </a:r>
            <a:endParaRPr/>
          </a:p>
        </p:txBody>
      </p:sp>
      <p:sp>
        <p:nvSpPr>
          <p:cNvPr id="203" name="Google Shape;203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96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Дай экономическое обоснование проекта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Calibri"/>
              <a:buNone/>
            </a:pPr>
            <a:r>
              <a:rPr lang="en-US" sz="3200" b="1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Пример. </a:t>
            </a:r>
            <a:r>
              <a:rPr lang="en-US" sz="3200" b="0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Расчет себестоимости</a:t>
            </a:r>
            <a:br>
              <a:rPr lang="en-US" sz="3200" b="0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платья- сарафана</a:t>
            </a:r>
            <a:endParaRPr/>
          </a:p>
        </p:txBody>
      </p:sp>
      <p:graphicFrame>
        <p:nvGraphicFramePr>
          <p:cNvPr id="209" name="Google Shape;209;p26"/>
          <p:cNvGraphicFramePr/>
          <p:nvPr/>
        </p:nvGraphicFramePr>
        <p:xfrm>
          <a:off x="428625" y="1143000"/>
          <a:ext cx="8215275" cy="4405300"/>
        </p:xfrm>
        <a:graphic>
          <a:graphicData uri="http://schemas.openxmlformats.org/drawingml/2006/table">
            <a:tbl>
              <a:tblPr>
                <a:noFill/>
                <a:tableStyleId>{0207105F-5DC3-4B45-96F6-1D988CCBF201}</a:tableStyleId>
              </a:tblPr>
              <a:tblGrid>
                <a:gridCol w="714375"/>
                <a:gridCol w="2571750"/>
                <a:gridCol w="1643050"/>
                <a:gridCol w="1643050"/>
                <a:gridCol w="1643050"/>
              </a:tblGrid>
              <a:tr h="1071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№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п/п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Наименование используемых материалов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Цена за  единицу,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руб.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Расход материалов на изделие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Затраты на материалы,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руб.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Ткань основная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6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1,10 м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Флизелин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 м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Замок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12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1 шт.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12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Нитки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1 шт.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  </a:t>
                      </a:r>
                      <a:r>
                        <a:rPr lang="en-U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Calibri"/>
                        <a:buNone/>
                      </a:pPr>
                      <a:r>
                        <a:rPr lang="en-US" sz="2800" b="1" i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Итого: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i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      </a:t>
                      </a:r>
                      <a:r>
                        <a:rPr lang="en-US" sz="2800" b="1" i="0" u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86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10" name="Google Shape;210;p26"/>
          <p:cNvSpPr txBox="1"/>
          <p:nvPr/>
        </p:nvSpPr>
        <p:spPr>
          <a:xfrm>
            <a:off x="0" y="5572125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Цена = С + П + НДС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Выполнение технологических операций</a:t>
            </a:r>
            <a:b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216" name="Google Shape;216;p27"/>
          <p:cNvSpPr txBox="1">
            <a:spLocks noGrp="1"/>
          </p:cNvSpPr>
          <p:nvPr>
            <p:ph type="body" idx="1"/>
          </p:nvPr>
        </p:nvSpPr>
        <p:spPr>
          <a:xfrm>
            <a:off x="0" y="1285875"/>
            <a:ext cx="91440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Приступай к практическому воплощению выбранной темы</a:t>
            </a:r>
            <a:endParaRPr/>
          </a:p>
        </p:txBody>
      </p:sp>
      <p:pic>
        <p:nvPicPr>
          <p:cNvPr id="217" name="Google Shape;217;p27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 r="13507"/>
          <a:stretch/>
        </p:blipFill>
        <p:spPr>
          <a:xfrm>
            <a:off x="500062" y="1714500"/>
            <a:ext cx="2449512" cy="376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7" descr="Картинки по запросу швея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4937" y="1785937"/>
            <a:ext cx="3786187" cy="344487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7"/>
          <p:cNvSpPr txBox="1"/>
          <p:nvPr/>
        </p:nvSpPr>
        <p:spPr>
          <a:xfrm>
            <a:off x="0" y="5380037"/>
            <a:ext cx="9144000" cy="1201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Проведи то, что запланировал: интервью, опрос, наблюдения, эксперименты, саму работу по изготовлению изделия, выполнению технологических операций, созданию рисунка, танца, песни и т.п.;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28" descr="Картинки по запросу контроль качеств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0312" y="1571625"/>
            <a:ext cx="4103687" cy="528637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Контроль качества</a:t>
            </a:r>
            <a:br>
              <a:rPr lang="en-US" sz="4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226" name="Google Shape;226;p28"/>
          <p:cNvSpPr txBox="1"/>
          <p:nvPr/>
        </p:nvSpPr>
        <p:spPr>
          <a:xfrm>
            <a:off x="285750" y="1000125"/>
            <a:ext cx="8643937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Verdana"/>
              <a:buNone/>
            </a:pPr>
            <a:r>
              <a:rPr lang="en-US" sz="2400" b="0" i="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Проведи контроль и испытание изделия</a:t>
            </a:r>
            <a:endParaRPr/>
          </a:p>
        </p:txBody>
      </p:sp>
      <p:pic>
        <p:nvPicPr>
          <p:cNvPr id="227" name="Google Shape;227;p28" descr="Картинки по запросу контроль качеств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5750" y="2000250"/>
            <a:ext cx="4933950" cy="4386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9"/>
          <p:cNvSpPr txBox="1"/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/>
          </a:p>
        </p:txBody>
      </p:sp>
      <p:sp>
        <p:nvSpPr>
          <p:cNvPr id="233" name="Google Shape;233;p29"/>
          <p:cNvSpPr txBox="1">
            <a:spLocks noGrp="1"/>
          </p:cNvSpPr>
          <p:nvPr>
            <p:ph type="title"/>
          </p:nvPr>
        </p:nvSpPr>
        <p:spPr>
          <a:xfrm>
            <a:off x="500062" y="0"/>
            <a:ext cx="8229600" cy="868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III.</a:t>
            </a:r>
            <a:r>
              <a:rPr lang="en-US" sz="4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ЭТАП ВЫПОЛНЕНИЯ ПРОЕКТА</a:t>
            </a:r>
            <a:endParaRPr/>
          </a:p>
        </p:txBody>
      </p:sp>
      <p:grpSp>
        <p:nvGrpSpPr>
          <p:cNvPr id="234" name="Google Shape;234;p29"/>
          <p:cNvGrpSpPr/>
          <p:nvPr/>
        </p:nvGrpSpPr>
        <p:grpSpPr>
          <a:xfrm>
            <a:off x="571500" y="1357312"/>
            <a:ext cx="8229600" cy="4535487"/>
            <a:chOff x="1134" y="1272"/>
            <a:chExt cx="1440" cy="1152"/>
          </a:xfrm>
        </p:grpSpPr>
        <p:cxnSp>
          <p:nvCxnSpPr>
            <p:cNvPr id="235" name="Google Shape;235;p29"/>
            <p:cNvCxnSpPr/>
            <p:nvPr/>
          </p:nvCxnSpPr>
          <p:spPr>
            <a:xfrm rot="10800000">
              <a:off x="1566" y="1472"/>
              <a:ext cx="144" cy="884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36" name="Google Shape;236;p29"/>
            <p:cNvCxnSpPr/>
            <p:nvPr/>
          </p:nvCxnSpPr>
          <p:spPr>
            <a:xfrm rot="10800000">
              <a:off x="1566" y="1472"/>
              <a:ext cx="144" cy="424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237" name="Google Shape;237;p29"/>
            <p:cNvSpPr/>
            <p:nvPr/>
          </p:nvSpPr>
          <p:spPr>
            <a:xfrm>
              <a:off x="1134" y="1272"/>
              <a:ext cx="864" cy="2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endParaRPr sz="2800" b="1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Times New Roman"/>
                <a:buNone/>
              </a:pPr>
              <a:r>
                <a:rPr lang="en-US" sz="2800" b="1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Заключительный этап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800" b="1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8" name="Google Shape;238;p29"/>
            <p:cNvSpPr/>
            <p:nvPr/>
          </p:nvSpPr>
          <p:spPr>
            <a:xfrm>
              <a:off x="1710" y="1798"/>
              <a:ext cx="864" cy="19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</a:pPr>
              <a:endParaRPr sz="2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Arial"/>
                <a:buNone/>
              </a:pPr>
              <a:r>
                <a:rPr lang="en-US" sz="2800" b="0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12.Список литературы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29"/>
            <p:cNvSpPr/>
            <p:nvPr/>
          </p:nvSpPr>
          <p:spPr>
            <a:xfrm>
              <a:off x="1710" y="2288"/>
              <a:ext cx="864" cy="13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endParaRPr sz="2000" b="1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r>
                <a:rPr lang="en-US" sz="2000" b="1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15. Защита проекта</a:t>
              </a:r>
              <a:endParaRPr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40" name="Google Shape;240;p29"/>
          <p:cNvSpPr/>
          <p:nvPr/>
        </p:nvSpPr>
        <p:spPr>
          <a:xfrm>
            <a:off x="3857625" y="2857500"/>
            <a:ext cx="4643437" cy="4905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11.Выводы</a:t>
            </a:r>
            <a:endParaRPr/>
          </a:p>
        </p:txBody>
      </p:sp>
      <p:sp>
        <p:nvSpPr>
          <p:cNvPr id="241" name="Google Shape;241;p29"/>
          <p:cNvSpPr/>
          <p:nvPr/>
        </p:nvSpPr>
        <p:spPr>
          <a:xfrm>
            <a:off x="3929062" y="4286250"/>
            <a:ext cx="4786312" cy="4905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en-US" sz="21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13.Приложения</a:t>
            </a:r>
            <a:endParaRPr/>
          </a:p>
        </p:txBody>
      </p:sp>
      <p:sp>
        <p:nvSpPr>
          <p:cNvPr id="242" name="Google Shape;242;p29"/>
          <p:cNvSpPr/>
          <p:nvPr/>
        </p:nvSpPr>
        <p:spPr>
          <a:xfrm>
            <a:off x="3929062" y="4857750"/>
            <a:ext cx="4786312" cy="3571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</a:pPr>
            <a:r>
              <a:rPr lang="en-US" sz="21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14. Оформление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Выводы</a:t>
            </a:r>
            <a:endParaRPr/>
          </a:p>
        </p:txBody>
      </p:sp>
      <p:sp>
        <p:nvSpPr>
          <p:cNvPr id="248" name="Google Shape;248;p30"/>
          <p:cNvSpPr txBox="1"/>
          <p:nvPr/>
        </p:nvSpPr>
        <p:spPr>
          <a:xfrm>
            <a:off x="0" y="642937"/>
            <a:ext cx="9144000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Сделай выводы по результатам выполненного проекта, оценку полноты решения поставленных задач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249" name="Google Shape;249;p30"/>
          <p:cNvSpPr txBox="1"/>
          <p:nvPr/>
        </p:nvSpPr>
        <p:spPr>
          <a:xfrm>
            <a:off x="0" y="1595437"/>
            <a:ext cx="5072062" cy="526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нем последовательно излагаются: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-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последовательно изложить полученные результаты;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-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определить их соотношение с общей целью и задачами;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-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самооценка проделанной работы;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-"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указать пути продолжения исследования темы;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задачи, которые предстоит решить.</a:t>
            </a:r>
            <a:endParaRPr/>
          </a:p>
        </p:txBody>
      </p:sp>
      <p:pic>
        <p:nvPicPr>
          <p:cNvPr id="250" name="Google Shape;250;p30" descr="Картинки по запросу вывод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4400" y="1428750"/>
            <a:ext cx="4419600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1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64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Список литературы</a:t>
            </a:r>
            <a:endParaRPr/>
          </a:p>
        </p:txBody>
      </p:sp>
      <p:sp>
        <p:nvSpPr>
          <p:cNvPr id="256" name="Google Shape;256;p31"/>
          <p:cNvSpPr txBox="1"/>
          <p:nvPr/>
        </p:nvSpPr>
        <p:spPr>
          <a:xfrm>
            <a:off x="0" y="714375"/>
            <a:ext cx="5572125" cy="563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После заключения принято помещать список литературы, использованной при выполнении проекта.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Каждый включенный в него источник должен иметь отражение в пояснительной записке.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 заимствования должны обязательно иметь подстрочные ссылки, откуда взяты приведенные материалы.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следует включать в данный список работы, которые фактически не были использованы.</a:t>
            </a:r>
            <a:endParaRPr/>
          </a:p>
        </p:txBody>
      </p:sp>
      <p:pic>
        <p:nvPicPr>
          <p:cNvPr id="257" name="Google Shape;257;p31" descr="Картинки по запросу литератур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14937" y="906462"/>
            <a:ext cx="3929062" cy="5951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2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i="0" u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rPr>
              <a:t>Приложения</a:t>
            </a:r>
            <a:endParaRPr sz="3600" b="1" i="0" u="none">
              <a:solidFill>
                <a:schemeClr val="dk1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2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Вспомогательные или дополнительные материалы, которые загромождают основную часть работы, помещают в приложениях</a:t>
            </a:r>
            <a:endParaRPr/>
          </a:p>
          <a:p>
            <a:pPr marL="0" marR="0" lvl="0" indent="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Они могут представлять собой:</a:t>
            </a:r>
            <a:endParaRPr/>
          </a:p>
          <a:p>
            <a:pPr marL="0" marR="0" lvl="0" indent="-13970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текст, </a:t>
            </a:r>
            <a:endParaRPr/>
          </a:p>
          <a:p>
            <a:pPr marL="0" marR="0" lvl="0" indent="-13970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таблицы, </a:t>
            </a:r>
            <a:endParaRPr/>
          </a:p>
          <a:p>
            <a:pPr marL="0" marR="0" lvl="0" indent="-13970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карты, </a:t>
            </a:r>
            <a:endParaRPr/>
          </a:p>
          <a:p>
            <a:pPr marL="0" marR="0" lvl="0" indent="-13970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графики, </a:t>
            </a:r>
            <a:endParaRPr/>
          </a:p>
          <a:p>
            <a:pPr marL="0" marR="0" lvl="0" indent="-13970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рисунки. </a:t>
            </a: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Каждое приложение должно начинаться с нового листа (страницы) с указанием в правом верхнем углу слова «Приложение» и иметь тематический заголовок. </a:t>
            </a: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2032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3" name="Google Shape;263;p32" descr="Картинки по запросу документ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59400" y="1643062"/>
            <a:ext cx="3784600" cy="3983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2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43062" y="2571750"/>
            <a:ext cx="4071937" cy="305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3"/>
          <p:cNvSpPr txBox="1">
            <a:spLocks noGrp="1"/>
          </p:cNvSpPr>
          <p:nvPr>
            <p:ph type="body" idx="1"/>
          </p:nvPr>
        </p:nvSpPr>
        <p:spPr>
          <a:xfrm>
            <a:off x="0" y="5595937"/>
            <a:ext cx="9144000" cy="1262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Выбери и оформи возможные формы представления результатов: устный отчет, устный отчет с демонстрацией, письменный отчет, письменный отчет с краткой устной защитой проекта;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270" name="Google Shape;270;p33"/>
          <p:cNvSpPr txBox="1"/>
          <p:nvPr/>
        </p:nvSpPr>
        <p:spPr>
          <a:xfrm>
            <a:off x="0" y="857250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r>
              <a:rPr lang="en-US" sz="2400" b="0" i="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Оформи пояснительную записку и презентацию, соблюдая установленные требования</a:t>
            </a:r>
            <a:endParaRPr/>
          </a:p>
        </p:txBody>
      </p:sp>
      <p:sp>
        <p:nvSpPr>
          <p:cNvPr id="271" name="Google Shape;271;p33"/>
          <p:cNvSpPr txBox="1"/>
          <p:nvPr/>
        </p:nvSpPr>
        <p:spPr>
          <a:xfrm>
            <a:off x="714375" y="0"/>
            <a:ext cx="7502525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Times New Roman"/>
              <a:buNone/>
            </a:pPr>
            <a:r>
              <a:rPr lang="en-US" sz="40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Оформление готового проекта</a:t>
            </a:r>
            <a:endParaRPr/>
          </a:p>
        </p:txBody>
      </p:sp>
      <p:pic>
        <p:nvPicPr>
          <p:cNvPr id="272" name="Google Shape;272;p33" descr="Картинки по запросу документ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8812" y="1643062"/>
            <a:ext cx="5334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6" descr="http://artsoart.ru/wp-content/uploads/2014/06/tvorchestvo-art-of-smile-buddha-680x50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4375" y="904875"/>
            <a:ext cx="8001000" cy="595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Исследовательская</a:t>
            </a:r>
            <a:r>
              <a:rPr lang="en-US" sz="44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44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созидательная</a:t>
            </a:r>
            <a:r>
              <a:rPr lang="en-US" sz="4400" b="1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1" i="0" u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деятельность</a:t>
            </a:r>
            <a:r>
              <a:rPr lang="en-US" sz="44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44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4"/>
          <p:cNvSpPr txBox="1">
            <a:spLocks noGrp="1"/>
          </p:cNvSpPr>
          <p:nvPr>
            <p:ph type="title"/>
          </p:nvPr>
        </p:nvSpPr>
        <p:spPr>
          <a:xfrm>
            <a:off x="500062" y="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Защита</a:t>
            </a:r>
            <a:endParaRPr/>
          </a:p>
        </p:txBody>
      </p:sp>
      <p:pic>
        <p:nvPicPr>
          <p:cNvPr id="278" name="Google Shape;278;p34" descr="Картинки по запросу презентация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4437" y="1143000"/>
            <a:ext cx="6824662" cy="511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4"/>
          <p:cNvSpPr txBox="1"/>
          <p:nvPr/>
        </p:nvSpPr>
        <p:spPr>
          <a:xfrm>
            <a:off x="0" y="642937"/>
            <a:ext cx="9144000" cy="6370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Проведи защиту своего творческого проекта, прими участие в обсуждении;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Дай самооценку своей работе и полученному результату. Поучаствуй в оценке творческого проекта путем коллективного обсуждения.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5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СТРУКТУРА ПРОЕКТА</a:t>
            </a:r>
            <a:endParaRPr/>
          </a:p>
        </p:txBody>
      </p:sp>
      <p:sp>
        <p:nvSpPr>
          <p:cNvPr id="285" name="Google Shape;285;p35"/>
          <p:cNvSpPr txBox="1">
            <a:spLocks noGrp="1"/>
          </p:cNvSpPr>
          <p:nvPr>
            <p:ph type="body" idx="1"/>
          </p:nvPr>
        </p:nvSpPr>
        <p:spPr>
          <a:xfrm>
            <a:off x="0" y="857250"/>
            <a:ext cx="5072062" cy="600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lvl="0" indent="-609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Noto Sans Symbols"/>
              <a:buAutoNum type="arabicPeriod"/>
            </a:pP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Титульный лист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Noto Sans Symbols"/>
              <a:buAutoNum type="arabicPeriod"/>
            </a:pP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Оглавление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Noto Sans Symbols"/>
              <a:buAutoNum type="arabicPeriod"/>
            </a:pP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Введение (</a:t>
            </a:r>
            <a:r>
              <a:rPr lang="en-US" sz="1800" b="0" i="1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проблема, тема, цели и задачи</a:t>
            </a: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Noto Sans Symbols"/>
              <a:buAutoNum type="arabicPeriod"/>
            </a:pPr>
            <a:r>
              <a:rPr lang="en-US" sz="1800" b="1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Глава 1. Подготовительный этап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B050"/>
              </a:buClr>
              <a:buSzPts val="1800"/>
              <a:buNone/>
            </a:pP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4.1. Исследование проблемы (</a:t>
            </a:r>
            <a:r>
              <a:rPr lang="en-US" sz="1800" b="0" i="1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история, литература и т.п</a:t>
            </a: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.)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B050"/>
              </a:buClr>
              <a:buSzPts val="1800"/>
              <a:buNone/>
            </a:pP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4.2. Анализ вариантов и выбор лучшей идеи (</a:t>
            </a:r>
            <a:r>
              <a:rPr lang="en-US" sz="1800" b="0" i="1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 идей и предложений</a:t>
            </a:r>
            <a:r>
              <a:rPr lang="en-US" sz="1800" b="0" i="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sz="1800" b="0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</a:t>
            </a:r>
            <a:r>
              <a:rPr lang="en-US" sz="1800" b="1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Глава 2. Технологический этап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sz="1800" b="0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5.1Выбор материалов, инструментов, оборудования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sz="1800" b="0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5.2Организация рабочего места и правила безопасности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sz="1800" b="0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5.3Разработка  технологической документации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sz="1800" b="0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5.4Экономическое и экологическое обоснование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r>
              <a:rPr lang="en-US" sz="1800" b="0" i="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5.5. Контроль качества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</a:pPr>
            <a:r>
              <a:rPr lang="en-US" sz="1800" b="1" i="0" u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6.Глава 3. Заключительный этап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</a:pPr>
            <a:r>
              <a:rPr lang="en-US" sz="1800" b="0" i="0" u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 Выводы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</a:pPr>
            <a:r>
              <a:rPr lang="en-US" sz="1800" b="0" i="0" u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 Список литературы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rgbClr val="0070C0"/>
              </a:buClr>
              <a:buSzPts val="1800"/>
              <a:buNone/>
            </a:pPr>
            <a:r>
              <a:rPr lang="en-US" sz="1800" b="0" i="0" u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9. Приложения</a:t>
            </a:r>
            <a:endParaRPr/>
          </a:p>
          <a:p>
            <a:pPr marL="609600" lvl="0" indent="-6096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0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609600" lvl="0" indent="-609600" algn="l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6" name="Google Shape;286;p35" descr="C:\Users\HP\Desktop\image001_30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43500" y="714375"/>
            <a:ext cx="3744912" cy="5214937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5"/>
          <p:cNvSpPr txBox="1"/>
          <p:nvPr/>
        </p:nvSpPr>
        <p:spPr>
          <a:xfrm>
            <a:off x="6572250" y="5357812"/>
            <a:ext cx="857250" cy="21431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35"/>
          <p:cNvSpPr txBox="1"/>
          <p:nvPr/>
        </p:nvSpPr>
        <p:spPr>
          <a:xfrm>
            <a:off x="7215187" y="3571875"/>
            <a:ext cx="1214437" cy="121443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5"/>
          <p:cNvSpPr txBox="1"/>
          <p:nvPr/>
        </p:nvSpPr>
        <p:spPr>
          <a:xfrm>
            <a:off x="5715000" y="2000250"/>
            <a:ext cx="2643187" cy="12858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35"/>
          <p:cNvSpPr txBox="1"/>
          <p:nvPr/>
        </p:nvSpPr>
        <p:spPr>
          <a:xfrm>
            <a:off x="5500687" y="928687"/>
            <a:ext cx="3071812" cy="500062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4000" b="1" kern="1200" dirty="0">
                <a:solidFill>
                  <a:srgbClr val="0070C0"/>
                </a:solidFill>
                <a:latin typeface="Bookman Old Style" panose="02050604050505020204" pitchFamily="18" charset="0"/>
                <a:ea typeface="+mn-ea"/>
                <a:cs typeface="+mn-cs"/>
              </a:rPr>
              <a:t>Примерные темы </a:t>
            </a:r>
            <a:r>
              <a:rPr lang="ru-RU" sz="4000" b="1" kern="1200" dirty="0" smtClean="0">
                <a:solidFill>
                  <a:srgbClr val="0070C0"/>
                </a:solidFill>
                <a:latin typeface="Bookman Old Style" panose="02050604050505020204" pitchFamily="18" charset="0"/>
                <a:ea typeface="+mn-ea"/>
                <a:cs typeface="+mn-cs"/>
              </a:rPr>
              <a:t>проектов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24303"/>
            <a:ext cx="8229600" cy="4801859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endParaRPr lang="ru-RU" sz="2000" b="1" kern="1200" dirty="0">
              <a:solidFill>
                <a:srgbClr val="0070C0"/>
              </a:solidFill>
              <a:latin typeface="Bookman Old Style" panose="02050604050505020204" pitchFamily="18" charset="0"/>
              <a:ea typeface="+mn-ea"/>
              <a:cs typeface="+mn-cs"/>
            </a:endParaRP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Видеоролик «Я и мое творчество!»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Подушка-думка в подарок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Проект моей комнаты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Создание клумбы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Современные источники энергии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Шоколад: вред или польза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Новогодняя игрушка своими руками</a:t>
            </a:r>
          </a:p>
          <a:p>
            <a:pPr marL="342900"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defRPr/>
            </a:pPr>
            <a:r>
              <a:rPr lang="ru-RU" sz="2400" kern="1200" dirty="0">
                <a:solidFill>
                  <a:srgbClr val="00B050"/>
                </a:solidFill>
                <a:latin typeface="Bookman Old Style" panose="02050604050505020204" pitchFamily="18" charset="0"/>
                <a:ea typeface="+mn-ea"/>
                <a:cs typeface="+mn-cs"/>
              </a:rPr>
              <a:t>Изделия из нетрадиционных материалов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174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071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Домашнее задание</a:t>
            </a:r>
            <a:br>
              <a:rPr lang="en-US" sz="4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296" name="Google Shape;296;p36"/>
          <p:cNvSpPr txBox="1"/>
          <p:nvPr/>
        </p:nvSpPr>
        <p:spPr>
          <a:xfrm>
            <a:off x="0" y="1643062"/>
            <a:ext cx="4429125" cy="354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en-US" sz="2800" b="0" i="1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Составить</a:t>
            </a:r>
            <a:r>
              <a:rPr lang="en-US" sz="2800" b="0" i="1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0" i="1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технологическую</a:t>
            </a:r>
            <a:r>
              <a:rPr lang="en-US" sz="2800" b="0" i="1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0" i="1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карту</a:t>
            </a:r>
            <a:r>
              <a:rPr lang="en-US" sz="2800" b="0" i="1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0" i="1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изготовления</a:t>
            </a:r>
            <a:r>
              <a:rPr lang="en-US" sz="2800" b="0" i="1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 b="0" i="1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изделия</a:t>
            </a:r>
            <a:endParaRPr dirty="0"/>
          </a:p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1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1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7" name="Google Shape;297;p36" descr="Картинки по запросу задач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0262" y="1357312"/>
            <a:ext cx="4503737" cy="520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37" descr="https://pp.userapi.com/c824500/v824500330/be539/Gaja38ehB_s.jpg"/>
          <p:cNvPicPr preferRelativeResize="0"/>
          <p:nvPr/>
        </p:nvPicPr>
        <p:blipFill rotWithShape="1">
          <a:blip r:embed="rId3">
            <a:alphaModFix/>
          </a:blip>
          <a:srcRect t="14843" b="28905"/>
          <a:stretch/>
        </p:blipFill>
        <p:spPr>
          <a:xfrm>
            <a:off x="0" y="142875"/>
            <a:ext cx="513397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7" descr="https://pp.userapi.com/c840139/v840139330/7c733/i614XiVYnwo.jpg"/>
          <p:cNvPicPr preferRelativeResize="0"/>
          <p:nvPr/>
        </p:nvPicPr>
        <p:blipFill rotWithShape="1">
          <a:blip r:embed="rId4">
            <a:alphaModFix/>
          </a:blip>
          <a:srcRect t="9375" b="17186"/>
          <a:stretch/>
        </p:blipFill>
        <p:spPr>
          <a:xfrm>
            <a:off x="5214937" y="1719262"/>
            <a:ext cx="3929062" cy="5138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38" descr="https://pp.userapi.com/c824409/v824409330/b6bd2/zmxfLVDA-LM.jpg"/>
          <p:cNvPicPr preferRelativeResize="0"/>
          <p:nvPr/>
        </p:nvPicPr>
        <p:blipFill rotWithShape="1">
          <a:blip r:embed="rId3">
            <a:alphaModFix/>
          </a:blip>
          <a:srcRect t="15625" b="28905"/>
          <a:stretch/>
        </p:blipFill>
        <p:spPr>
          <a:xfrm>
            <a:off x="0" y="0"/>
            <a:ext cx="5133975" cy="5072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8" descr="https://pp.userapi.com/c824409/v824409330/b6bdb/C1HwoLjBoiY.jpg"/>
          <p:cNvPicPr preferRelativeResize="0"/>
          <p:nvPr/>
        </p:nvPicPr>
        <p:blipFill rotWithShape="1">
          <a:blip r:embed="rId4">
            <a:alphaModFix/>
          </a:blip>
          <a:srcRect t="10156" b="15624"/>
          <a:stretch/>
        </p:blipFill>
        <p:spPr>
          <a:xfrm>
            <a:off x="5214937" y="1663700"/>
            <a:ext cx="3929062" cy="519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39" descr="https://pp.userapi.com/c834103/v834103330/bf672/WQC4CbFAVeI.jpg"/>
          <p:cNvPicPr preferRelativeResize="0"/>
          <p:nvPr/>
        </p:nvPicPr>
        <p:blipFill rotWithShape="1">
          <a:blip r:embed="rId3">
            <a:alphaModFix/>
          </a:blip>
          <a:srcRect t="10156" b="27342"/>
          <a:stretch/>
        </p:blipFill>
        <p:spPr>
          <a:xfrm>
            <a:off x="0" y="142875"/>
            <a:ext cx="4492625" cy="500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9" descr="https://pp.userapi.com/c840635/v840635330/5672d/BI0vj2WD1LI.jpg"/>
          <p:cNvPicPr preferRelativeResize="0"/>
          <p:nvPr/>
        </p:nvPicPr>
        <p:blipFill rotWithShape="1">
          <a:blip r:embed="rId4">
            <a:alphaModFix/>
          </a:blip>
          <a:srcRect t="10156" b="28123"/>
          <a:stretch/>
        </p:blipFill>
        <p:spPr>
          <a:xfrm>
            <a:off x="4529137" y="1785937"/>
            <a:ext cx="4614862" cy="5072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40" descr="https://pp.userapi.com/c841639/v841639330/5d6d5/7EZZsWdgBfc.jpg"/>
          <p:cNvPicPr preferRelativeResize="0"/>
          <p:nvPr/>
        </p:nvPicPr>
        <p:blipFill rotWithShape="1">
          <a:blip r:embed="rId3">
            <a:alphaModFix/>
          </a:blip>
          <a:srcRect t="23437" b="16405"/>
          <a:stretch/>
        </p:blipFill>
        <p:spPr>
          <a:xfrm>
            <a:off x="0" y="0"/>
            <a:ext cx="5133975" cy="5500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0" descr="https://pp.userapi.com/c841639/v841639330/5d6de/RGIFk-QkkUM.jpg"/>
          <p:cNvPicPr preferRelativeResize="0"/>
          <p:nvPr/>
        </p:nvPicPr>
        <p:blipFill rotWithShape="1">
          <a:blip r:embed="rId4">
            <a:alphaModFix/>
          </a:blip>
          <a:srcRect t="10156" b="7031"/>
          <a:stretch/>
        </p:blipFill>
        <p:spPr>
          <a:xfrm>
            <a:off x="5172075" y="1000125"/>
            <a:ext cx="3971925" cy="585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41" descr="https://pp.userapi.com/c841639/v841639330/5d6e7/qsdhzDT28yA.jpg"/>
          <p:cNvPicPr preferRelativeResize="0"/>
          <p:nvPr/>
        </p:nvPicPr>
        <p:blipFill rotWithShape="1">
          <a:blip r:embed="rId3">
            <a:alphaModFix/>
          </a:blip>
          <a:srcRect t="11718" b="31249"/>
          <a:stretch/>
        </p:blipFill>
        <p:spPr>
          <a:xfrm>
            <a:off x="0" y="0"/>
            <a:ext cx="4781550" cy="485775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41" descr="https://pp.userapi.com/c841025/v841025330/6fc4c/OSDLI64zABU.jpg"/>
          <p:cNvSpPr txBox="1"/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41" descr="https://pp.userapi.com/c841025/v841025330/6fc4c/OSDLI64zABU.jpg"/>
          <p:cNvSpPr txBox="1"/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9" name="Google Shape;329;p41" descr="https://pp.userapi.com/c841025/v841025330/6fc4c/OSDLI64zABU.jpg"/>
          <p:cNvPicPr preferRelativeResize="0"/>
          <p:nvPr/>
        </p:nvPicPr>
        <p:blipFill rotWithShape="1">
          <a:blip r:embed="rId4">
            <a:alphaModFix/>
          </a:blip>
          <a:srcRect t="12500" b="26562"/>
          <a:stretch/>
        </p:blipFill>
        <p:spPr>
          <a:xfrm>
            <a:off x="4800600" y="2143125"/>
            <a:ext cx="4343400" cy="471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Коллекции кукол-оберегов</a:t>
            </a:r>
            <a:endParaRPr/>
          </a:p>
        </p:txBody>
      </p:sp>
      <p:sp>
        <p:nvSpPr>
          <p:cNvPr id="335" name="Google Shape;335;p42"/>
          <p:cNvSpPr txBox="1"/>
          <p:nvPr/>
        </p:nvSpPr>
        <p:spPr>
          <a:xfrm>
            <a:off x="0" y="428625"/>
            <a:ext cx="91440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Рукотворная кукла является живым средством общения и приобщения к народному культурному опыту, происходит возрождение народных традиций, молодое поколение приобщается к истокам народной культуры и изучает историю своего края. </a:t>
            </a:r>
            <a:endParaRPr/>
          </a:p>
        </p:txBody>
      </p:sp>
      <p:pic>
        <p:nvPicPr>
          <p:cNvPr id="336" name="Google Shape;336;p42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071942"/>
            <a:ext cx="5564052" cy="2786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2" descr="Картинки по запросу коллекции народных кукол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500174"/>
            <a:ext cx="3857620" cy="2576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42" descr="Картинки по запросу коллекции кукол оберегов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8434" y="1500174"/>
            <a:ext cx="3485566" cy="2786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42" descr="Картинки по запросу коллекции кукол оберегов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26190" y="4500570"/>
            <a:ext cx="3517809" cy="2357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42" descr="Похожее изображение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643306" y="1857364"/>
            <a:ext cx="2214558" cy="22145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7" descr="Картинки по запросу проект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8687" y="1214437"/>
            <a:ext cx="7570787" cy="52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0" y="333375"/>
            <a:ext cx="9144000" cy="652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Творческий проект — ???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1" i="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Кукла Карельская «рванка»</a:t>
            </a:r>
            <a:endParaRPr/>
          </a:p>
        </p:txBody>
      </p:sp>
      <p:sp>
        <p:nvSpPr>
          <p:cNvPr id="346" name="Google Shape;346;p43"/>
          <p:cNvSpPr txBox="1"/>
          <p:nvPr/>
        </p:nvSpPr>
        <p:spPr>
          <a:xfrm>
            <a:off x="0" y="642937"/>
            <a:ext cx="91440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Кукла «Карельская «рванка» была оберегом, но в то же время она была и  игровой куклой. Такой куклой играли наши прабабушки. Куклу делали без применения иглы и ножниц. </a:t>
            </a:r>
            <a:endParaRPr/>
          </a:p>
        </p:txBody>
      </p:sp>
      <p:pic>
        <p:nvPicPr>
          <p:cNvPr id="347" name="Google Shape;347;p43" descr="Картинки по запросу кукла карельская рванк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1562" y="1857375"/>
            <a:ext cx="7119937" cy="4678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4"/>
          <p:cNvSpPr txBox="1">
            <a:spLocks noGrp="1"/>
          </p:cNvSpPr>
          <p:nvPr>
            <p:ph type="title"/>
          </p:nvPr>
        </p:nvSpPr>
        <p:spPr>
          <a:xfrm>
            <a:off x="0" y="214312"/>
            <a:ext cx="342900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US" sz="24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Практическая работа</a:t>
            </a:r>
            <a:r>
              <a:rPr lang="en-US" sz="2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Кукла Карельская «рванка»</a:t>
            </a:r>
            <a:endParaRPr/>
          </a:p>
        </p:txBody>
      </p:sp>
      <p:pic>
        <p:nvPicPr>
          <p:cNvPr id="353" name="Google Shape;353;p44" descr="C:\Users\HP\Desktop\Безымянный.png"/>
          <p:cNvPicPr preferRelativeResize="0"/>
          <p:nvPr/>
        </p:nvPicPr>
        <p:blipFill rotWithShape="1">
          <a:blip r:embed="rId3">
            <a:alphaModFix/>
          </a:blip>
          <a:srcRect t="4301"/>
          <a:stretch/>
        </p:blipFill>
        <p:spPr>
          <a:xfrm>
            <a:off x="3341687" y="0"/>
            <a:ext cx="5802312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54" name="Google Shape;354;p44"/>
          <p:cNvGraphicFramePr/>
          <p:nvPr/>
        </p:nvGraphicFramePr>
        <p:xfrm>
          <a:off x="214312" y="3571875"/>
          <a:ext cx="3060675" cy="3070200"/>
        </p:xfrm>
        <a:graphic>
          <a:graphicData uri="http://schemas.openxmlformats.org/drawingml/2006/table">
            <a:tbl>
              <a:tblPr>
                <a:noFill/>
                <a:tableStyleId>{0207105F-5DC3-4B45-96F6-1D988CCBF201}</a:tableStyleId>
              </a:tblPr>
              <a:tblGrid>
                <a:gridCol w="1357300"/>
                <a:gridCol w="1703375"/>
              </a:tblGrid>
              <a:tr h="290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1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Детали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1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Размеры лекал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Основа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17*17 см. 1 д.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Руки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15*9 см; 1д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Грудь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6*6 см; 2д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Рубашка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8*16 см; 1д.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Юбка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17*17 см; 1д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Передник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5*9 см; 1д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01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Платок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449262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треуголник со стороной 13 см;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Пояс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449262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1400" b="0" i="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 см;</a:t>
                      </a:r>
                      <a:endParaRPr/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355" name="Google Shape;355;p44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928670"/>
            <a:ext cx="3453427" cy="2638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5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036050" cy="481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Критерии оценки</a:t>
            </a:r>
            <a:endParaRPr/>
          </a:p>
        </p:txBody>
      </p:sp>
      <p:sp>
        <p:nvSpPr>
          <p:cNvPr id="361" name="Google Shape;361;p45"/>
          <p:cNvSpPr txBox="1">
            <a:spLocks noGrp="1"/>
          </p:cNvSpPr>
          <p:nvPr>
            <p:ph type="subTitle" idx="1"/>
          </p:nvPr>
        </p:nvSpPr>
        <p:spPr>
          <a:xfrm>
            <a:off x="0" y="1143000"/>
            <a:ext cx="3643312" cy="5429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</a:pPr>
            <a:endParaRPr sz="2800" b="0" i="0" u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-1778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Соблюдение техники безопасности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sz="2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-1778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Выполнение задания в срок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</a:pPr>
            <a:endParaRPr sz="2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-1778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Правильность и аккуратность выполнения образцов</a:t>
            </a:r>
            <a:endParaRPr/>
          </a:p>
        </p:txBody>
      </p:sp>
      <p:pic>
        <p:nvPicPr>
          <p:cNvPr id="362" name="Google Shape;362;p45" descr="C:\Users\HP\Desktop\355312460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0375" y="1857375"/>
            <a:ext cx="5905500" cy="442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6"/>
          <p:cNvSpPr txBox="1">
            <a:spLocks noGrp="1"/>
          </p:cNvSpPr>
          <p:nvPr>
            <p:ph type="title"/>
          </p:nvPr>
        </p:nvSpPr>
        <p:spPr>
          <a:xfrm>
            <a:off x="500062" y="142875"/>
            <a:ext cx="82296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Итоги урока</a:t>
            </a:r>
            <a:endParaRPr/>
          </a:p>
        </p:txBody>
      </p:sp>
      <p:pic>
        <p:nvPicPr>
          <p:cNvPr id="368" name="Google Shape;368;p46" descr="C:\Users\HP\Desktop\b12c802f8225e7152ea3851c1be4427a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8625" y="660400"/>
            <a:ext cx="8256587" cy="619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47" descr="C:\Users\HP\Desktop\maxresdefaul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47"/>
          <p:cNvSpPr txBox="1">
            <a:spLocks noGrp="1"/>
          </p:cNvSpPr>
          <p:nvPr>
            <p:ph type="body" idx="1"/>
          </p:nvPr>
        </p:nvSpPr>
        <p:spPr>
          <a:xfrm>
            <a:off x="1143000" y="1214437"/>
            <a:ext cx="6715125" cy="428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sz="4400" b="1" i="1" u="none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Домашнее</a:t>
            </a:r>
            <a:r>
              <a:rPr lang="en-US" sz="4400" b="1" i="1" u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i="1" u="none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задание</a:t>
            </a:r>
            <a:endParaRPr dirty="0"/>
          </a:p>
          <a:p>
            <a:pPr marL="342900" marR="0" lvl="0" indent="-3429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0" i="1" u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1.Учить </a:t>
            </a:r>
            <a:r>
              <a:rPr lang="en-US" sz="3200" b="0" i="1" u="none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записи</a:t>
            </a:r>
            <a:r>
              <a:rPr lang="en-US" sz="3200" b="0" i="1" u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3200" b="0" i="1" u="none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тетради</a:t>
            </a:r>
            <a:r>
              <a:rPr lang="en-US" sz="3200" b="0" i="1" u="none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Составить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технологическую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карту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изготовления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изделия</a:t>
            </a:r>
            <a:endParaRPr dirty="0"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3.Принести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материалы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для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выполнения</a:t>
            </a:r>
            <a:r>
              <a:rPr lang="en-US" sz="3200" b="0" i="1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1" u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проекта</a:t>
            </a:r>
            <a:endParaRPr dirty="0"/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1" u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8" descr="http://www.abcwww.ru/assets/images/articles/professionalnaya-razrabotka-saytov-professionalnoe-sozdanie-saytov-professionalnaya-podderzhk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125" y="3106737"/>
            <a:ext cx="5000625" cy="3751262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 txBox="1">
            <a:spLocks noGrp="1"/>
          </p:cNvSpPr>
          <p:nvPr>
            <p:ph type="title"/>
          </p:nvPr>
        </p:nvSpPr>
        <p:spPr>
          <a:xfrm>
            <a:off x="142875" y="0"/>
            <a:ext cx="8686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5400"/>
              <a:buFont typeface="Calibri"/>
              <a:buNone/>
            </a:pPr>
            <a:r>
              <a:rPr lang="en-US" sz="5400" b="0" i="0" u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Этапы выполнения проекта:</a:t>
            </a:r>
            <a:endParaRPr/>
          </a:p>
        </p:txBody>
      </p:sp>
      <p:sp>
        <p:nvSpPr>
          <p:cNvPr id="121" name="Google Shape;121;p18"/>
          <p:cNvSpPr/>
          <p:nvPr/>
        </p:nvSpPr>
        <p:spPr>
          <a:xfrm>
            <a:off x="0" y="1785937"/>
            <a:ext cx="2928937" cy="1571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Подготовительный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этап</a:t>
            </a:r>
            <a:endParaRPr/>
          </a:p>
        </p:txBody>
      </p:sp>
      <p:sp>
        <p:nvSpPr>
          <p:cNvPr id="122" name="Google Shape;122;p18"/>
          <p:cNvSpPr/>
          <p:nvPr/>
        </p:nvSpPr>
        <p:spPr>
          <a:xfrm>
            <a:off x="3286125" y="1857375"/>
            <a:ext cx="2714625" cy="14287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Технологический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этап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8"/>
          <p:cNvSpPr/>
          <p:nvPr/>
        </p:nvSpPr>
        <p:spPr>
          <a:xfrm>
            <a:off x="6215062" y="1857375"/>
            <a:ext cx="2928937" cy="14287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sz="2400" b="1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Заключительный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sz="2400" b="1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этап</a:t>
            </a:r>
            <a:endParaRPr/>
          </a:p>
        </p:txBody>
      </p:sp>
      <p:cxnSp>
        <p:nvCxnSpPr>
          <p:cNvPr id="124" name="Google Shape;124;p18"/>
          <p:cNvCxnSpPr/>
          <p:nvPr/>
        </p:nvCxnSpPr>
        <p:spPr>
          <a:xfrm flipH="1">
            <a:off x="1785937" y="857250"/>
            <a:ext cx="928687" cy="714375"/>
          </a:xfrm>
          <a:prstGeom prst="straightConnector1">
            <a:avLst/>
          </a:prstGeom>
          <a:noFill/>
          <a:ln w="9525" cap="flat" cmpd="sng">
            <a:solidFill>
              <a:srgbClr val="4A7EBB"/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125" name="Google Shape;125;p18"/>
          <p:cNvCxnSpPr/>
          <p:nvPr/>
        </p:nvCxnSpPr>
        <p:spPr>
          <a:xfrm rot="5400000">
            <a:off x="4394200" y="1249362"/>
            <a:ext cx="785812" cy="1587"/>
          </a:xfrm>
          <a:prstGeom prst="straightConnector1">
            <a:avLst/>
          </a:prstGeom>
          <a:noFill/>
          <a:ln w="9525" cap="flat" cmpd="sng">
            <a:solidFill>
              <a:srgbClr val="4A7EBB"/>
            </a:solidFill>
            <a:prstDash val="solid"/>
            <a:miter lim="800000"/>
            <a:headEnd type="none" w="med" len="med"/>
            <a:tailEnd type="stealth" w="med" len="med"/>
          </a:ln>
        </p:spPr>
      </p:cxnSp>
      <p:cxnSp>
        <p:nvCxnSpPr>
          <p:cNvPr id="126" name="Google Shape;126;p18"/>
          <p:cNvCxnSpPr/>
          <p:nvPr/>
        </p:nvCxnSpPr>
        <p:spPr>
          <a:xfrm>
            <a:off x="7000875" y="785812"/>
            <a:ext cx="928687" cy="857250"/>
          </a:xfrm>
          <a:prstGeom prst="straightConnector1">
            <a:avLst/>
          </a:prstGeom>
          <a:noFill/>
          <a:ln w="9525" cap="flat" cmpd="sng">
            <a:solidFill>
              <a:srgbClr val="4A7EBB"/>
            </a:solidFill>
            <a:prstDash val="solid"/>
            <a:miter lim="800000"/>
            <a:headEnd type="none" w="med" len="med"/>
            <a:tailEnd type="stealth" w="med" len="med"/>
          </a:ln>
        </p:spPr>
      </p:cxn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9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663950"/>
            <a:ext cx="3071812" cy="319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642937" y="0"/>
            <a:ext cx="8229600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</a:t>
            </a:r>
            <a:r>
              <a:rPr lang="en-US" sz="4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ЭТАП ВЫПОЛНЕНИЯ ПРОЕКТА</a:t>
            </a:r>
            <a:endParaRPr/>
          </a:p>
        </p:txBody>
      </p:sp>
      <p:grpSp>
        <p:nvGrpSpPr>
          <p:cNvPr id="133" name="Google Shape;133;p19"/>
          <p:cNvGrpSpPr/>
          <p:nvPr/>
        </p:nvGrpSpPr>
        <p:grpSpPr>
          <a:xfrm>
            <a:off x="571500" y="1214437"/>
            <a:ext cx="8229600" cy="4572000"/>
            <a:chOff x="1134" y="1131"/>
            <a:chExt cx="1440" cy="2253"/>
          </a:xfrm>
        </p:grpSpPr>
        <p:cxnSp>
          <p:nvCxnSpPr>
            <p:cNvPr id="134" name="Google Shape;134;p19"/>
            <p:cNvCxnSpPr/>
            <p:nvPr/>
          </p:nvCxnSpPr>
          <p:spPr>
            <a:xfrm rot="10800000">
              <a:off x="1566" y="1378"/>
              <a:ext cx="144" cy="1815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5" name="Google Shape;135;p19"/>
            <p:cNvCxnSpPr/>
            <p:nvPr/>
          </p:nvCxnSpPr>
          <p:spPr>
            <a:xfrm rot="10800000">
              <a:off x="1566" y="1378"/>
              <a:ext cx="144" cy="1267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6" name="Google Shape;136;p19"/>
            <p:cNvCxnSpPr/>
            <p:nvPr/>
          </p:nvCxnSpPr>
          <p:spPr>
            <a:xfrm rot="10800000">
              <a:off x="1566" y="1378"/>
              <a:ext cx="144" cy="902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7" name="Google Shape;137;p19"/>
            <p:cNvCxnSpPr/>
            <p:nvPr/>
          </p:nvCxnSpPr>
          <p:spPr>
            <a:xfrm rot="10800000">
              <a:off x="1566" y="1378"/>
              <a:ext cx="168" cy="422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38" name="Google Shape;138;p19"/>
            <p:cNvSpPr/>
            <p:nvPr/>
          </p:nvSpPr>
          <p:spPr>
            <a:xfrm>
              <a:off x="1134" y="1131"/>
              <a:ext cx="864" cy="24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Arial"/>
                <a:buNone/>
              </a:pPr>
              <a:r>
                <a:rPr lang="en-US" sz="2800" b="1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Подготовительный</a:t>
              </a:r>
              <a:endParaRPr/>
            </a:p>
          </p:txBody>
        </p:sp>
        <p:sp>
          <p:nvSpPr>
            <p:cNvPr id="139" name="Google Shape;139;p19"/>
            <p:cNvSpPr/>
            <p:nvPr/>
          </p:nvSpPr>
          <p:spPr>
            <a:xfrm>
              <a:off x="1734" y="1589"/>
              <a:ext cx="838" cy="42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Times New Roman"/>
                <a:buNone/>
              </a:pPr>
              <a:r>
                <a:rPr lang="en-US" sz="2800" b="1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1.Определи проблему и тему </a:t>
              </a:r>
              <a:endParaRPr/>
            </a:p>
            <a:p>
              <a:pPr marL="0" marR="0" lvl="0" indent="0" algn="ctr" rtl="0">
                <a:lnSpc>
                  <a:spcPct val="8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Times New Roman"/>
                <a:buNone/>
              </a:pPr>
              <a:r>
                <a:rPr lang="en-US" sz="2800" b="1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творческого проекта</a:t>
              </a:r>
              <a:endParaRPr/>
            </a:p>
          </p:txBody>
        </p:sp>
        <p:sp>
          <p:nvSpPr>
            <p:cNvPr id="140" name="Google Shape;140;p19"/>
            <p:cNvSpPr/>
            <p:nvPr/>
          </p:nvSpPr>
          <p:spPr>
            <a:xfrm>
              <a:off x="1710" y="213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US" sz="11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  <p:sp>
          <p:nvSpPr>
            <p:cNvPr id="141" name="Google Shape;141;p19"/>
            <p:cNvSpPr/>
            <p:nvPr/>
          </p:nvSpPr>
          <p:spPr>
            <a:xfrm>
              <a:off x="1710" y="2504"/>
              <a:ext cx="864" cy="28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1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9"/>
            <p:cNvSpPr/>
            <p:nvPr/>
          </p:nvSpPr>
          <p:spPr>
            <a:xfrm>
              <a:off x="1710" y="3000"/>
              <a:ext cx="864" cy="38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1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3" name="Google Shape;143;p19"/>
          <p:cNvSpPr txBox="1"/>
          <p:nvPr/>
        </p:nvSpPr>
        <p:spPr>
          <a:xfrm>
            <a:off x="4286250" y="4143375"/>
            <a:ext cx="4359275" cy="387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3.Исследование проблемы</a:t>
            </a:r>
            <a:endParaRPr/>
          </a:p>
        </p:txBody>
      </p:sp>
      <p:sp>
        <p:nvSpPr>
          <p:cNvPr id="144" name="Google Shape;144;p19"/>
          <p:cNvSpPr txBox="1"/>
          <p:nvPr/>
        </p:nvSpPr>
        <p:spPr>
          <a:xfrm>
            <a:off x="4000500" y="4929187"/>
            <a:ext cx="478631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None/>
            </a:pPr>
            <a:r>
              <a:rPr lang="en-US" sz="2400" b="1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4.Анализ вариантов и выбор лучшей идеи</a:t>
            </a:r>
            <a:endParaRPr/>
          </a:p>
        </p:txBody>
      </p:sp>
      <p:sp>
        <p:nvSpPr>
          <p:cNvPr id="145" name="Google Shape;145;p19"/>
          <p:cNvSpPr txBox="1"/>
          <p:nvPr/>
        </p:nvSpPr>
        <p:spPr>
          <a:xfrm>
            <a:off x="3786187" y="3284537"/>
            <a:ext cx="50006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imes New Roman"/>
              <a:buNone/>
            </a:pPr>
            <a:r>
              <a:rPr lang="en-US" sz="2800" b="1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2.Определи цели и задачи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936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II</a:t>
            </a:r>
            <a:r>
              <a:rPr lang="en-US" sz="4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ЭТАП ВЫПОЛНЕНИЯ ПРОЕКТА</a:t>
            </a:r>
            <a:endParaRPr/>
          </a:p>
        </p:txBody>
      </p:sp>
      <p:grpSp>
        <p:nvGrpSpPr>
          <p:cNvPr id="151" name="Google Shape;151;p20"/>
          <p:cNvGrpSpPr/>
          <p:nvPr/>
        </p:nvGrpSpPr>
        <p:grpSpPr>
          <a:xfrm>
            <a:off x="214312" y="1071562"/>
            <a:ext cx="8645525" cy="4071937"/>
            <a:chOff x="1134" y="1272"/>
            <a:chExt cx="1477" cy="836"/>
          </a:xfrm>
        </p:grpSpPr>
        <p:cxnSp>
          <p:nvCxnSpPr>
            <p:cNvPr id="152" name="Google Shape;152;p20"/>
            <p:cNvCxnSpPr/>
            <p:nvPr/>
          </p:nvCxnSpPr>
          <p:spPr>
            <a:xfrm rot="10800000">
              <a:off x="1566" y="1560"/>
              <a:ext cx="142" cy="504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53" name="Google Shape;153;p20"/>
            <p:cNvCxnSpPr/>
            <p:nvPr/>
          </p:nvCxnSpPr>
          <p:spPr>
            <a:xfrm rot="10800000">
              <a:off x="1566" y="1560"/>
              <a:ext cx="129" cy="240"/>
            </a:xfrm>
            <a:prstGeom prst="bentConnector2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54" name="Google Shape;154;p20"/>
            <p:cNvSpPr/>
            <p:nvPr/>
          </p:nvSpPr>
          <p:spPr>
            <a:xfrm>
              <a:off x="1134" y="127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r>
                <a:rPr lang="en-US" sz="1900" b="1" i="0" u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Технологический этап</a:t>
              </a:r>
              <a:endParaRPr/>
            </a:p>
          </p:txBody>
        </p:sp>
        <p:sp>
          <p:nvSpPr>
            <p:cNvPr id="155" name="Google Shape;155;p20"/>
            <p:cNvSpPr/>
            <p:nvPr/>
          </p:nvSpPr>
          <p:spPr>
            <a:xfrm>
              <a:off x="1695" y="1727"/>
              <a:ext cx="903" cy="14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Arial"/>
                <a:buNone/>
              </a:pPr>
              <a:endParaRPr sz="1700" b="1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endParaRPr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r>
                <a:rPr lang="en-US" sz="2000" b="0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6.Организация рабочего места и </a:t>
              </a:r>
              <a:endParaRPr/>
            </a:p>
            <a:p>
              <a:pPr marL="0" marR="0" lvl="0" indent="0" algn="ctr" rtl="0">
                <a:lnSpc>
                  <a:spcPct val="8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r>
                <a:rPr lang="en-US" sz="2000" b="0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правила безопасности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" name="Google Shape;156;p20"/>
            <p:cNvSpPr/>
            <p:nvPr/>
          </p:nvSpPr>
          <p:spPr>
            <a:xfrm>
              <a:off x="1708" y="2020"/>
              <a:ext cx="903" cy="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Times New Roman"/>
                <a:buNone/>
              </a:pPr>
              <a:r>
                <a:rPr lang="en-US" sz="2000" b="0" i="0" u="none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8.Экономическое и экологическое обоснование</a:t>
              </a:r>
              <a:endParaRPr/>
            </a:p>
          </p:txBody>
        </p:sp>
      </p:grpSp>
      <p:sp>
        <p:nvSpPr>
          <p:cNvPr id="157" name="Google Shape;157;p20"/>
          <p:cNvSpPr/>
          <p:nvPr/>
        </p:nvSpPr>
        <p:spPr>
          <a:xfrm>
            <a:off x="3500437" y="2571750"/>
            <a:ext cx="5286375" cy="571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imes New Roman"/>
              <a:buNone/>
            </a:pPr>
            <a:r>
              <a:rPr lang="en-US"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5.Выбор материалов, инструментов, </a:t>
            </a:r>
            <a:endParaRPr/>
          </a:p>
          <a:p>
            <a:pPr marL="0" marR="0" lvl="0" indent="0" algn="ctr" rtl="0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imes New Roman"/>
              <a:buNone/>
            </a:pPr>
            <a:r>
              <a:rPr lang="en-US"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оборудования</a:t>
            </a:r>
            <a:endParaRPr/>
          </a:p>
        </p:txBody>
      </p:sp>
      <p:sp>
        <p:nvSpPr>
          <p:cNvPr id="158" name="Google Shape;158;p20"/>
          <p:cNvSpPr/>
          <p:nvPr/>
        </p:nvSpPr>
        <p:spPr>
          <a:xfrm>
            <a:off x="3500437" y="4143375"/>
            <a:ext cx="5357812" cy="5000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imes New Roman"/>
              <a:buNone/>
            </a:pPr>
            <a:r>
              <a:rPr lang="en-US"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7.Разработка технологической документации</a:t>
            </a:r>
            <a:endParaRPr/>
          </a:p>
        </p:txBody>
      </p:sp>
      <p:sp>
        <p:nvSpPr>
          <p:cNvPr id="159" name="Google Shape;159;p20"/>
          <p:cNvSpPr/>
          <p:nvPr/>
        </p:nvSpPr>
        <p:spPr>
          <a:xfrm>
            <a:off x="3571875" y="5286375"/>
            <a:ext cx="5286375" cy="5000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imes New Roman"/>
              <a:buNone/>
            </a:pPr>
            <a:r>
              <a:rPr lang="en-US"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9.Выполнение технологических операций</a:t>
            </a:r>
            <a:endParaRPr/>
          </a:p>
        </p:txBody>
      </p:sp>
      <p:sp>
        <p:nvSpPr>
          <p:cNvPr id="160" name="Google Shape;160;p20"/>
          <p:cNvSpPr/>
          <p:nvPr/>
        </p:nvSpPr>
        <p:spPr>
          <a:xfrm>
            <a:off x="3643312" y="5929312"/>
            <a:ext cx="5286375" cy="5000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imes New Roman"/>
              <a:buNone/>
            </a:pPr>
            <a:r>
              <a:rPr lang="en-US" sz="2000" b="0" i="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10.Контроль качества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1"/>
          <p:cNvSpPr txBox="1">
            <a:spLocks noGrp="1"/>
          </p:cNvSpPr>
          <p:nvPr>
            <p:ph type="ctrTitle"/>
          </p:nvPr>
        </p:nvSpPr>
        <p:spPr>
          <a:xfrm>
            <a:off x="0" y="214312"/>
            <a:ext cx="91440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Times New Roman"/>
              <a:buNone/>
            </a:pPr>
            <a:r>
              <a:rPr lang="en-US" sz="3600" b="1" i="0" u="none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Выбор материалов, инструментов и оборудования</a:t>
            </a:r>
            <a:endParaRPr/>
          </a:p>
        </p:txBody>
      </p:sp>
      <p:sp>
        <p:nvSpPr>
          <p:cNvPr id="166" name="Google Shape;166;p21"/>
          <p:cNvSpPr txBox="1">
            <a:spLocks noGrp="1"/>
          </p:cNvSpPr>
          <p:nvPr>
            <p:ph type="subTitle" idx="1"/>
          </p:nvPr>
        </p:nvSpPr>
        <p:spPr>
          <a:xfrm>
            <a:off x="0" y="2000250"/>
            <a:ext cx="7854950" cy="464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Швейная машина « Чайка»;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гладильная доска;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утюг с пароувлажнителем;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нитки х/б № 50;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игла ручная для сметочных работ;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игла машинная № 90;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резец;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булавки портновские;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линейки;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ножницы;</a:t>
            </a:r>
            <a:endParaRPr/>
          </a:p>
          <a:p>
            <a:pPr marL="0" lvl="0" indent="-101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⮚"/>
            </a:pPr>
            <a:r>
              <a:rPr lang="en-US" sz="1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лента сантиметровая.</a:t>
            </a:r>
            <a:endParaRPr/>
          </a:p>
        </p:txBody>
      </p:sp>
      <p:sp>
        <p:nvSpPr>
          <p:cNvPr id="167" name="Google Shape;167;p21"/>
          <p:cNvSpPr txBox="1"/>
          <p:nvPr/>
        </p:nvSpPr>
        <p:spPr>
          <a:xfrm>
            <a:off x="0" y="1143000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Подготовь необходимые качественные материалы, безопасное оборудование и инструменты</a:t>
            </a:r>
            <a:endParaRPr/>
          </a:p>
        </p:txBody>
      </p:sp>
      <p:pic>
        <p:nvPicPr>
          <p:cNvPr id="168" name="Google Shape;168;p21" descr="j02342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00437" y="1928812"/>
            <a:ext cx="3706812" cy="361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1" descr="j01992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57987" y="4714875"/>
            <a:ext cx="2386012" cy="214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0" y="5657850"/>
            <a:ext cx="6715125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выполнения проекта мне понадобится следующее оборудование:……..; инструменты:………,; материалы:……..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22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 b="9999"/>
          <a:stretch/>
        </p:blipFill>
        <p:spPr>
          <a:xfrm>
            <a:off x="3786187" y="2000250"/>
            <a:ext cx="5186362" cy="3500437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Организация рабочего места и </a:t>
            </a:r>
            <a:b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правила безопасности</a:t>
            </a:r>
            <a:br>
              <a:rPr lang="en-US" sz="4400" b="1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177" name="Google Shape;177;p22"/>
          <p:cNvSpPr txBox="1"/>
          <p:nvPr/>
        </p:nvSpPr>
        <p:spPr>
          <a:xfrm>
            <a:off x="0" y="5657850"/>
            <a:ext cx="91440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зависимости от используемого оборудования, материалов и инструментов прописать правила безопасности и организации рабочего места</a:t>
            </a:r>
            <a:endParaRPr/>
          </a:p>
        </p:txBody>
      </p:sp>
      <p:sp>
        <p:nvSpPr>
          <p:cNvPr id="178" name="Google Shape;178;p22"/>
          <p:cNvSpPr txBox="1"/>
          <p:nvPr/>
        </p:nvSpPr>
        <p:spPr>
          <a:xfrm>
            <a:off x="0" y="1143000"/>
            <a:ext cx="89296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Verdana"/>
              <a:buNone/>
            </a:pPr>
            <a:r>
              <a:rPr lang="en-US" sz="1800" b="0" i="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Организация рабочего места и техника безопасности при выполнении работ</a:t>
            </a:r>
            <a:endParaRPr/>
          </a:p>
        </p:txBody>
      </p:sp>
      <p:pic>
        <p:nvPicPr>
          <p:cNvPr id="179" name="Google Shape;179;p22" descr="Картинки по запросу техника безопасности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5812" y="1785937"/>
            <a:ext cx="2786062" cy="3741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3" descr="Картинки по запросу блокнот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00" y="4108450"/>
            <a:ext cx="2195512" cy="2528887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642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Разработка технологической документации</a:t>
            </a:r>
            <a:endParaRPr/>
          </a:p>
        </p:txBody>
      </p:sp>
      <p:sp>
        <p:nvSpPr>
          <p:cNvPr id="186" name="Google Shape;186;p23"/>
          <p:cNvSpPr txBox="1"/>
          <p:nvPr/>
        </p:nvSpPr>
        <p:spPr>
          <a:xfrm>
            <a:off x="0" y="571500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400"/>
              <a:buFont typeface="Times New Roman"/>
              <a:buNone/>
            </a:pPr>
            <a:r>
              <a:rPr lang="en-US" sz="2400" b="0" i="0" u="none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Разработай соответствующую конструкторско-технологическую документацию (карту)</a:t>
            </a:r>
            <a:endParaRPr/>
          </a:p>
        </p:txBody>
      </p:sp>
      <p:graphicFrame>
        <p:nvGraphicFramePr>
          <p:cNvPr id="187" name="Google Shape;187;p23"/>
          <p:cNvGraphicFramePr/>
          <p:nvPr/>
        </p:nvGraphicFramePr>
        <p:xfrm>
          <a:off x="571500" y="1714500"/>
          <a:ext cx="8143850" cy="2397110"/>
        </p:xfrm>
        <a:graphic>
          <a:graphicData uri="http://schemas.openxmlformats.org/drawingml/2006/table">
            <a:tbl>
              <a:tblPr>
                <a:noFill/>
                <a:tableStyleId>{0207105F-5DC3-4B45-96F6-1D988CCBF201}</a:tableStyleId>
              </a:tblPr>
              <a:tblGrid>
                <a:gridCol w="1208075"/>
                <a:gridCol w="2959100"/>
                <a:gridCol w="1941500"/>
                <a:gridCol w="2035175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Номер п/п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Последовательность выполнения операций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Материалы, оборудование, инструменты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Графическое изображение (эскиз)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69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69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u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…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pic>
        <p:nvPicPr>
          <p:cNvPr id="188" name="Google Shape;188;p23" descr="Картинки по запросу ручка анимация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500" y="4203700"/>
            <a:ext cx="2643187" cy="238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867</Words>
  <Application>Microsoft Office PowerPoint</Application>
  <PresentationFormat>Экран (4:3)</PresentationFormat>
  <Paragraphs>241</Paragraphs>
  <Slides>34</Slides>
  <Notes>33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5" baseType="lpstr">
      <vt:lpstr>Arial</vt:lpstr>
      <vt:lpstr>Calibri</vt:lpstr>
      <vt:lpstr>Bookman Old Style</vt:lpstr>
      <vt:lpstr>Georgia</vt:lpstr>
      <vt:lpstr>Times New Roman</vt:lpstr>
      <vt:lpstr>Wingdings</vt:lpstr>
      <vt:lpstr>Palatino Linotype</vt:lpstr>
      <vt:lpstr>Verdana</vt:lpstr>
      <vt:lpstr>Noto Sans Symbols</vt:lpstr>
      <vt:lpstr>Тема Office</vt:lpstr>
      <vt:lpstr>1_Тема Office</vt:lpstr>
      <vt:lpstr>ТЕХНОЛОГИЯ 8 класс </vt:lpstr>
      <vt:lpstr>Исследовательская и созидательная деятельность </vt:lpstr>
      <vt:lpstr>Презентация PowerPoint</vt:lpstr>
      <vt:lpstr>Этапы выполнения проекта:</vt:lpstr>
      <vt:lpstr>I ЭТАП ВЫПОЛНЕНИЯ ПРОЕКТА</vt:lpstr>
      <vt:lpstr>II ЭТАП ВЫПОЛНЕНИЯ ПРОЕКТА</vt:lpstr>
      <vt:lpstr>Выбор материалов, инструментов и оборудования</vt:lpstr>
      <vt:lpstr> Организация рабочего места и  правила безопасности </vt:lpstr>
      <vt:lpstr>Разработка технологической документации</vt:lpstr>
      <vt:lpstr>Дай экологическое обоснование проекта</vt:lpstr>
      <vt:lpstr>Дай экономическое обоснование проекта</vt:lpstr>
      <vt:lpstr>Пример. Расчет себестоимости платья- сарафана</vt:lpstr>
      <vt:lpstr>Выполнение технологических операций </vt:lpstr>
      <vt:lpstr>Контроль качества </vt:lpstr>
      <vt:lpstr>III. ЭТАП ВЫПОЛНЕНИЯ ПРОЕКТА</vt:lpstr>
      <vt:lpstr>Выводы</vt:lpstr>
      <vt:lpstr>Список литературы</vt:lpstr>
      <vt:lpstr>Презентация PowerPoint</vt:lpstr>
      <vt:lpstr>Презентация PowerPoint</vt:lpstr>
      <vt:lpstr>Защита</vt:lpstr>
      <vt:lpstr> СТРУКТУРА ПРОЕКТА</vt:lpstr>
      <vt:lpstr>Примерные темы проектов</vt:lpstr>
      <vt:lpstr>Домашнее задание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Коллекции кукол-оберегов</vt:lpstr>
      <vt:lpstr>Кукла Карельская «рванка»</vt:lpstr>
      <vt:lpstr>Практическая работа Кукла Карельская «рванка»</vt:lpstr>
      <vt:lpstr>Критерии оценки</vt:lpstr>
      <vt:lpstr>Итоги урока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7 класс </dc:title>
  <dc:creator>Константин</dc:creator>
  <cp:lastModifiedBy>Константин</cp:lastModifiedBy>
  <cp:revision>4</cp:revision>
  <dcterms:modified xsi:type="dcterms:W3CDTF">2020-04-18T10:33:31Z</dcterms:modified>
</cp:coreProperties>
</file>