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package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53" d="100"/>
          <a:sy n="53" d="100"/>
        </p:scale>
        <p:origin x="-96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Признаки дезадаптации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Ученик 1</c:v>
                </c:pt>
                <c:pt idx="1">
                  <c:v>Ученик 2</c:v>
                </c:pt>
                <c:pt idx="2">
                  <c:v>Ученик 3</c:v>
                </c:pt>
                <c:pt idx="3">
                  <c:v>Ученик 4</c:v>
                </c:pt>
                <c:pt idx="4">
                  <c:v>Ученик 5</c:v>
                </c:pt>
                <c:pt idx="5">
                  <c:v>Ученик 6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</c:v>
                </c:pt>
                <c:pt idx="1">
                  <c:v>7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  <c:pt idx="5">
                  <c:v>3</c:v>
                </c:pt>
              </c:numCache>
            </c:numRef>
          </c:val>
        </c:ser>
        <c:axId val="68784512"/>
        <c:axId val="68786048"/>
      </c:barChart>
      <c:catAx>
        <c:axId val="68784512"/>
        <c:scaling>
          <c:orientation val="minMax"/>
        </c:scaling>
        <c:axPos val="b"/>
        <c:tickLblPos val="nextTo"/>
        <c:crossAx val="68786048"/>
        <c:crosses val="autoZero"/>
        <c:auto val="1"/>
        <c:lblAlgn val="ctr"/>
        <c:lblOffset val="100"/>
      </c:catAx>
      <c:valAx>
        <c:axId val="68786048"/>
        <c:scaling>
          <c:orientation val="minMax"/>
        </c:scaling>
        <c:axPos val="l"/>
        <c:majorGridlines/>
        <c:numFmt formatCode="General" sourceLinked="1"/>
        <c:tickLblPos val="nextTo"/>
        <c:crossAx val="6878451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Агрессивность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Ученик 1</c:v>
                </c:pt>
                <c:pt idx="1">
                  <c:v>Ученик 2</c:v>
                </c:pt>
                <c:pt idx="2">
                  <c:v>Ученик 3</c:v>
                </c:pt>
                <c:pt idx="3">
                  <c:v>Ученик 4</c:v>
                </c:pt>
                <c:pt idx="4">
                  <c:v>Ученик 5</c:v>
                </c:pt>
                <c:pt idx="5">
                  <c:v>Ученик 6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</c:v>
                </c:pt>
                <c:pt idx="1">
                  <c:v>9</c:v>
                </c:pt>
                <c:pt idx="2">
                  <c:v>5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Экстраверсия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Ученик 1</c:v>
                </c:pt>
                <c:pt idx="1">
                  <c:v>Ученик 2</c:v>
                </c:pt>
                <c:pt idx="2">
                  <c:v>Ученик 3</c:v>
                </c:pt>
                <c:pt idx="3">
                  <c:v>Ученик 4</c:v>
                </c:pt>
                <c:pt idx="4">
                  <c:v>Ученик 5</c:v>
                </c:pt>
                <c:pt idx="5">
                  <c:v>Ученик 6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</c:v>
                </c:pt>
                <c:pt idx="1">
                  <c:v>7</c:v>
                </c:pt>
                <c:pt idx="2">
                  <c:v>5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Нейротизм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Ученик 1</c:v>
                </c:pt>
                <c:pt idx="1">
                  <c:v>Ученик 2</c:v>
                </c:pt>
                <c:pt idx="2">
                  <c:v>Ученик 3</c:v>
                </c:pt>
                <c:pt idx="3">
                  <c:v>Ученик 4</c:v>
                </c:pt>
                <c:pt idx="4">
                  <c:v>Ученик 5</c:v>
                </c:pt>
                <c:pt idx="5">
                  <c:v>Ученик 6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</c:v>
                </c:pt>
                <c:pt idx="1">
                  <c:v>8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</c:numCache>
            </c:numRef>
          </c:val>
        </c:ser>
        <c:axId val="69003136"/>
        <c:axId val="69004672"/>
      </c:barChart>
      <c:catAx>
        <c:axId val="69003136"/>
        <c:scaling>
          <c:orientation val="minMax"/>
        </c:scaling>
        <c:axPos val="b"/>
        <c:tickLblPos val="nextTo"/>
        <c:crossAx val="69004672"/>
        <c:crosses val="autoZero"/>
        <c:auto val="1"/>
        <c:lblAlgn val="ctr"/>
        <c:lblOffset val="100"/>
      </c:catAx>
      <c:valAx>
        <c:axId val="69004672"/>
        <c:scaling>
          <c:orientation val="minMax"/>
        </c:scaling>
        <c:axPos val="l"/>
        <c:majorGridlines/>
        <c:numFmt formatCode="General" sourceLinked="1"/>
        <c:tickLblPos val="nextTo"/>
        <c:crossAx val="6900313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 учебной деятельности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Ученик 1</c:v>
                </c:pt>
                <c:pt idx="1">
                  <c:v>Ученик 2</c:v>
                </c:pt>
                <c:pt idx="2">
                  <c:v>Ученик 3</c:v>
                </c:pt>
                <c:pt idx="3">
                  <c:v>Ученик 4</c:v>
                </c:pt>
                <c:pt idx="4">
                  <c:v>Ученик 5</c:v>
                </c:pt>
                <c:pt idx="5">
                  <c:v>Ученик 6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9</c:v>
                </c:pt>
                <c:pt idx="3">
                  <c:v>4</c:v>
                </c:pt>
                <c:pt idx="4">
                  <c:v>6</c:v>
                </c:pt>
                <c:pt idx="5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 общении со сверстниками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Ученик 1</c:v>
                </c:pt>
                <c:pt idx="1">
                  <c:v>Ученик 2</c:v>
                </c:pt>
                <c:pt idx="2">
                  <c:v>Ученик 3</c:v>
                </c:pt>
                <c:pt idx="3">
                  <c:v>Ученик 4</c:v>
                </c:pt>
                <c:pt idx="4">
                  <c:v>Ученик 5</c:v>
                </c:pt>
                <c:pt idx="5">
                  <c:v>Ученик 6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4</c:v>
                </c:pt>
              </c:numCache>
            </c:numRef>
          </c:val>
        </c:ser>
        <c:axId val="70628096"/>
        <c:axId val="70629632"/>
      </c:barChart>
      <c:catAx>
        <c:axId val="70628096"/>
        <c:scaling>
          <c:orientation val="minMax"/>
        </c:scaling>
        <c:axPos val="b"/>
        <c:tickLblPos val="nextTo"/>
        <c:crossAx val="70629632"/>
        <c:crosses val="autoZero"/>
        <c:auto val="1"/>
        <c:lblAlgn val="ctr"/>
        <c:lblOffset val="100"/>
      </c:catAx>
      <c:valAx>
        <c:axId val="70629632"/>
        <c:scaling>
          <c:orientation val="minMax"/>
        </c:scaling>
        <c:axPos val="l"/>
        <c:majorGridlines/>
        <c:numFmt formatCode="General" sourceLinked="1"/>
        <c:tickLblPos val="nextTo"/>
        <c:crossAx val="706280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EA24-0BF7-4ABC-9DBD-90DD1608B027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0059-4BD6-4E6E-A8D0-BE61C81D4A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EA24-0BF7-4ABC-9DBD-90DD1608B027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0059-4BD6-4E6E-A8D0-BE61C81D4A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EA24-0BF7-4ABC-9DBD-90DD1608B027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0059-4BD6-4E6E-A8D0-BE61C81D4A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EA24-0BF7-4ABC-9DBD-90DD1608B027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0059-4BD6-4E6E-A8D0-BE61C81D4A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EA24-0BF7-4ABC-9DBD-90DD1608B027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0059-4BD6-4E6E-A8D0-BE61C81D4A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EA24-0BF7-4ABC-9DBD-90DD1608B027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0059-4BD6-4E6E-A8D0-BE61C81D4A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EA24-0BF7-4ABC-9DBD-90DD1608B027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0059-4BD6-4E6E-A8D0-BE61C81D4A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EA24-0BF7-4ABC-9DBD-90DD1608B027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0059-4BD6-4E6E-A8D0-BE61C81D4A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EA24-0BF7-4ABC-9DBD-90DD1608B027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0059-4BD6-4E6E-A8D0-BE61C81D4A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EA24-0BF7-4ABC-9DBD-90DD1608B027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0059-4BD6-4E6E-A8D0-BE61C81D4A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EA24-0BF7-4ABC-9DBD-90DD1608B027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0059-4BD6-4E6E-A8D0-BE61C81D4A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5EA24-0BF7-4ABC-9DBD-90DD1608B027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D0059-4BD6-4E6E-A8D0-BE61C81D4A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57299"/>
            <a:ext cx="7743852" cy="2571768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Адаптация вновь прибывших детей к условиям обучения в школе-интернате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9190" y="4214818"/>
            <a:ext cx="3714776" cy="135732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Григорова Т.П.</a:t>
            </a:r>
          </a:p>
          <a:p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Крыжановская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С.А.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Факторы адаптации: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Физиологические особенности ребенка;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Интеллектуальные особенности;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Эмоционально-поведенческие особенности;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Особенности социализации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Физиологический фактор: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01080" cy="4686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Интеллектуальные особенности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357157" y="1428737"/>
          <a:ext cx="8429684" cy="49292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107421"/>
                <a:gridCol w="2107421"/>
                <a:gridCol w="1962081"/>
                <a:gridCol w="2252761"/>
              </a:tblGrid>
              <a:tr h="8967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ВЕРБАЛЬНЫЕ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НЕВЕРБАЛЬНЫЕ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ЭМОЦИОНАЛЬНЫЙ</a:t>
                      </a:r>
                    </a:p>
                    <a:p>
                      <a:r>
                        <a:rPr lang="ru-RU" dirty="0" smtClean="0"/>
                        <a:t>ИНТЕЛЛЕКТ</a:t>
                      </a:r>
                      <a:endParaRPr lang="ru-RU" dirty="0"/>
                    </a:p>
                  </a:txBody>
                  <a:tcPr/>
                </a:tc>
              </a:tr>
              <a:tr h="969462">
                <a:tc>
                  <a:txBody>
                    <a:bodyPr/>
                    <a:lstStyle/>
                    <a:p>
                      <a:r>
                        <a:rPr lang="ru-RU" dirty="0" smtClean="0"/>
                        <a:t>Ученик</a:t>
                      </a:r>
                      <a:r>
                        <a:rPr lang="ru-RU" baseline="0" dirty="0" smtClean="0"/>
                        <a:t>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выполняет инструкцию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выполняет инструкцию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Не выполняет инструкцию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519534">
                <a:tc>
                  <a:txBody>
                    <a:bodyPr/>
                    <a:lstStyle/>
                    <a:p>
                      <a:r>
                        <a:rPr lang="ru-RU" dirty="0" smtClean="0"/>
                        <a:t>Ученик</a:t>
                      </a:r>
                      <a:r>
                        <a:rPr lang="ru-RU" baseline="0" dirty="0" smtClean="0"/>
                        <a:t>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соответст</a:t>
                      </a:r>
                      <a:r>
                        <a:rPr lang="ru-RU" dirty="0" smtClean="0"/>
                        <a:t>. УО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соответст</a:t>
                      </a:r>
                      <a:r>
                        <a:rPr lang="ru-RU" dirty="0" smtClean="0"/>
                        <a:t>. УО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Ниже нормы</a:t>
                      </a:r>
                      <a:endParaRPr lang="ru-RU" dirty="0"/>
                    </a:p>
                  </a:txBody>
                  <a:tcPr/>
                </a:tc>
              </a:tr>
              <a:tr h="519534">
                <a:tc>
                  <a:txBody>
                    <a:bodyPr/>
                    <a:lstStyle/>
                    <a:p>
                      <a:r>
                        <a:rPr lang="ru-RU" dirty="0" smtClean="0"/>
                        <a:t>Ученик</a:t>
                      </a:r>
                      <a:r>
                        <a:rPr lang="ru-RU" baseline="0" dirty="0" smtClean="0"/>
                        <a:t> 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норма</a:t>
                      </a:r>
                      <a:endParaRPr lang="ru-RU" dirty="0"/>
                    </a:p>
                  </a:txBody>
                  <a:tcPr/>
                </a:tc>
              </a:tr>
              <a:tr h="519534">
                <a:tc>
                  <a:txBody>
                    <a:bodyPr/>
                    <a:lstStyle/>
                    <a:p>
                      <a:r>
                        <a:rPr lang="ru-RU" dirty="0" smtClean="0"/>
                        <a:t>Ученик</a:t>
                      </a:r>
                      <a:r>
                        <a:rPr lang="ru-RU" baseline="0" dirty="0" smtClean="0"/>
                        <a:t> 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норма</a:t>
                      </a:r>
                      <a:endParaRPr lang="ru-RU" dirty="0"/>
                    </a:p>
                  </a:txBody>
                  <a:tcPr/>
                </a:tc>
              </a:tr>
              <a:tr h="752214">
                <a:tc>
                  <a:txBody>
                    <a:bodyPr/>
                    <a:lstStyle/>
                    <a:p>
                      <a:r>
                        <a:rPr lang="ru-RU" dirty="0" smtClean="0"/>
                        <a:t>Ученик</a:t>
                      </a:r>
                      <a:r>
                        <a:rPr lang="ru-RU" baseline="0" dirty="0" smtClean="0"/>
                        <a:t> 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норма</a:t>
                      </a:r>
                      <a:endParaRPr lang="ru-RU" dirty="0"/>
                    </a:p>
                  </a:txBody>
                  <a:tcPr/>
                </a:tc>
              </a:tr>
              <a:tr h="752214">
                <a:tc>
                  <a:txBody>
                    <a:bodyPr/>
                    <a:lstStyle/>
                    <a:p>
                      <a:r>
                        <a:rPr lang="ru-RU" dirty="0" smtClean="0"/>
                        <a:t>Ученик</a:t>
                      </a:r>
                      <a:r>
                        <a:rPr lang="ru-RU" baseline="0" dirty="0" smtClean="0"/>
                        <a:t> 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норма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Эмоционально-поведенческие особенности: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Уровень социализации: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Уровни адаптации: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329641" cy="481112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76547"/>
                <a:gridCol w="2776547"/>
                <a:gridCol w="2776547"/>
              </a:tblGrid>
              <a:tr h="538125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НИЗКИЙ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СРЕДНИЙ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ВЫСОКИЙ</a:t>
                      </a:r>
                      <a:endParaRPr lang="ru-RU" sz="3200" dirty="0"/>
                    </a:p>
                  </a:txBody>
                  <a:tcPr/>
                </a:tc>
              </a:tr>
              <a:tr h="749613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Ученик</a:t>
                      </a:r>
                      <a:r>
                        <a:rPr lang="ru-RU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Ученик</a:t>
                      </a:r>
                      <a:r>
                        <a:rPr lang="ru-RU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43008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Ученик</a:t>
                      </a:r>
                      <a:r>
                        <a:rPr lang="ru-RU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Ученик</a:t>
                      </a:r>
                      <a:r>
                        <a:rPr lang="ru-RU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6969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Ученик</a:t>
                      </a:r>
                      <a:r>
                        <a:rPr lang="ru-RU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6969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Ученик</a:t>
                      </a:r>
                      <a:r>
                        <a:rPr lang="ru-RU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6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E84814E8F751344873F798757BF63FB" ma:contentTypeVersion="49" ma:contentTypeDescription="Создание документа." ma:contentTypeScope="" ma:versionID="e3b4e6a0ed5fc30071d3ee7e481c790f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AWJJH2MPE6E2-680536704-87</_dlc_DocId>
    <_dlc_DocIdUrl xmlns="4a252ca3-5a62-4c1c-90a6-29f4710e47f8">
      <Url>http://edu-sps.koiro.local/NSI/_layouts/15/DocIdRedir.aspx?ID=AWJJH2MPE6E2-680536704-87</Url>
      <Description>AWJJH2MPE6E2-680536704-87</Description>
    </_dlc_DocIdUrl>
  </documentManagement>
</p:properties>
</file>

<file path=customXml/itemProps1.xml><?xml version="1.0" encoding="utf-8"?>
<ds:datastoreItem xmlns:ds="http://schemas.openxmlformats.org/officeDocument/2006/customXml" ds:itemID="{B0384F89-E956-4855-9E81-0FE1B11B4A02}"/>
</file>

<file path=customXml/itemProps2.xml><?xml version="1.0" encoding="utf-8"?>
<ds:datastoreItem xmlns:ds="http://schemas.openxmlformats.org/officeDocument/2006/customXml" ds:itemID="{EC6DE48D-B78F-4D47-ACD4-A684810DD12F}"/>
</file>

<file path=customXml/itemProps3.xml><?xml version="1.0" encoding="utf-8"?>
<ds:datastoreItem xmlns:ds="http://schemas.openxmlformats.org/officeDocument/2006/customXml" ds:itemID="{68D89CA4-96E6-473C-8B1F-330659DC66C2}"/>
</file>

<file path=customXml/itemProps4.xml><?xml version="1.0" encoding="utf-8"?>
<ds:datastoreItem xmlns:ds="http://schemas.openxmlformats.org/officeDocument/2006/customXml" ds:itemID="{870C6A29-839C-4DE7-8FF7-1D41753FBB1E}"/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99</Words>
  <Application>Microsoft Office PowerPoint</Application>
  <PresentationFormat>Экран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Адаптация вновь прибывших детей к условиям обучения в школе-интернате</vt:lpstr>
      <vt:lpstr>Факторы адаптации:</vt:lpstr>
      <vt:lpstr>Физиологический фактор:</vt:lpstr>
      <vt:lpstr>Интеллектуальные особенности:</vt:lpstr>
      <vt:lpstr>Эмоционально-поведенческие особенности:</vt:lpstr>
      <vt:lpstr>Уровень социализации:</vt:lpstr>
      <vt:lpstr>Уровни адаптации: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Адаптация вновь прибывших детей к условиям обучения в школе-интернате</dc:title>
  <dc:creator>Танюня</dc:creator>
  <cp:lastModifiedBy>Танюня</cp:lastModifiedBy>
  <cp:revision>11</cp:revision>
  <dcterms:created xsi:type="dcterms:W3CDTF">2014-09-23T07:27:37Z</dcterms:created>
  <dcterms:modified xsi:type="dcterms:W3CDTF">2014-10-09T08:10:25Z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0x0101005E84814E8F751344873F798757BF63FB</vt:lpwstr>
  </property>
  <property fmtid="{D5CDD505-2E9C-101B-9397-08002B2CF9AE}" pid="3" name="_dlc_DocIdItemGuid">
    <vt:lpwstr>f6bc2a10-dea8-4c3d-94a4-ec827dd5ff75</vt:lpwstr>
  </property>
</Properties>
</file>