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79" r:id="rId9"/>
    <p:sldId id="280" r:id="rId10"/>
    <p:sldId id="264" r:id="rId11"/>
    <p:sldId id="266" r:id="rId12"/>
    <p:sldId id="281" r:id="rId13"/>
    <p:sldId id="269" r:id="rId14"/>
    <p:sldId id="277" r:id="rId15"/>
    <p:sldId id="296" r:id="rId16"/>
    <p:sldId id="270" r:id="rId17"/>
    <p:sldId id="286" r:id="rId18"/>
    <p:sldId id="271" r:id="rId19"/>
    <p:sldId id="272" r:id="rId20"/>
    <p:sldId id="273" r:id="rId21"/>
    <p:sldId id="305" r:id="rId22"/>
    <p:sldId id="274" r:id="rId23"/>
    <p:sldId id="302" r:id="rId24"/>
    <p:sldId id="275" r:id="rId25"/>
    <p:sldId id="282" r:id="rId26"/>
    <p:sldId id="288" r:id="rId27"/>
    <p:sldId id="287" r:id="rId28"/>
    <p:sldId id="303" r:id="rId29"/>
    <p:sldId id="289" r:id="rId30"/>
    <p:sldId id="301" r:id="rId31"/>
    <p:sldId id="290" r:id="rId32"/>
    <p:sldId id="291" r:id="rId33"/>
    <p:sldId id="304" r:id="rId34"/>
    <p:sldId id="292" r:id="rId35"/>
    <p:sldId id="293" r:id="rId36"/>
    <p:sldId id="294" r:id="rId37"/>
    <p:sldId id="295" r:id="rId38"/>
    <p:sldId id="297" r:id="rId39"/>
    <p:sldId id="298" r:id="rId40"/>
    <p:sldId id="299" r:id="rId41"/>
    <p:sldId id="300" r:id="rId42"/>
    <p:sldId id="30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660033"/>
    <a:srgbClr val="6600CC"/>
    <a:srgbClr val="F60000"/>
    <a:srgbClr val="0000FF"/>
    <a:srgbClr val="0000CC"/>
    <a:srgbClr val="000066"/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79" autoAdjust="0"/>
    <p:restoredTop sz="94660"/>
  </p:normalViewPr>
  <p:slideViewPr>
    <p:cSldViewPr>
      <p:cViewPr varScale="1">
        <p:scale>
          <a:sx n="103" d="100"/>
          <a:sy n="103" d="100"/>
        </p:scale>
        <p:origin x="-2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19467DD-364C-426F-BEC6-8572B18E531C}" type="datetimeFigureOut">
              <a:rPr lang="ru-RU" smtClean="0"/>
              <a:pPr/>
              <a:t>28.05.2020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95501D-D801-4265-9891-B977470A68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1"/>
            <a:ext cx="7772400" cy="267178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7030A0"/>
                </a:solidFill>
              </a:rPr>
              <a:t>Соколова Елизавета Дмитриевна </a:t>
            </a:r>
            <a:endParaRPr lang="ru-RU" sz="66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29066"/>
            <a:ext cx="6400800" cy="221457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>учитель первой квалификационной категории </a:t>
            </a:r>
          </a:p>
          <a:p>
            <a:r>
              <a:rPr lang="ru-RU" dirty="0" smtClean="0">
                <a:solidFill>
                  <a:srgbClr val="0066CC"/>
                </a:solidFill>
              </a:rPr>
              <a:t>Муниципальное казённое общеобразовательное учреждение Родинская основная общеобразовательная школа </a:t>
            </a:r>
            <a:r>
              <a:rPr lang="ru-RU" dirty="0" err="1" smtClean="0">
                <a:solidFill>
                  <a:srgbClr val="0066CC"/>
                </a:solidFill>
              </a:rPr>
              <a:t>Межевского</a:t>
            </a:r>
            <a:r>
              <a:rPr lang="ru-RU" dirty="0" smtClean="0">
                <a:solidFill>
                  <a:srgbClr val="0066CC"/>
                </a:solidFill>
              </a:rPr>
              <a:t>  муниципального района  Костромской области </a:t>
            </a:r>
            <a:endParaRPr lang="ru-RU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404"/>
            <a:ext cx="8229600" cy="114300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357187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CC"/>
                </a:solidFill>
              </a:rPr>
              <a:t>        Несомненно, в центре образовательного процесса стоит ученик, однако в современных условиях, когда  произошла переориентация образования со </a:t>
            </a:r>
            <a:r>
              <a:rPr lang="ru-RU" dirty="0" err="1" smtClean="0">
                <a:solidFill>
                  <a:srgbClr val="0000CC"/>
                </a:solidFill>
              </a:rPr>
              <a:t>знаниевого</a:t>
            </a:r>
            <a:r>
              <a:rPr lang="ru-RU" dirty="0" smtClean="0">
                <a:solidFill>
                  <a:srgbClr val="0000CC"/>
                </a:solidFill>
              </a:rPr>
              <a:t> на </a:t>
            </a:r>
            <a:r>
              <a:rPr lang="ru-RU" dirty="0" err="1" smtClean="0">
                <a:solidFill>
                  <a:srgbClr val="0000CC"/>
                </a:solidFill>
              </a:rPr>
              <a:t>компетентностный</a:t>
            </a:r>
            <a:r>
              <a:rPr lang="ru-RU" dirty="0" smtClean="0">
                <a:solidFill>
                  <a:srgbClr val="0000CC"/>
                </a:solidFill>
              </a:rPr>
              <a:t> подход, учитель перестает  быть просто источником знаний, это скорее проводник в мире  информации, которая окружает </a:t>
            </a:r>
            <a:r>
              <a:rPr lang="ru-RU" dirty="0" err="1" smtClean="0">
                <a:solidFill>
                  <a:srgbClr val="0000CC"/>
                </a:solidFill>
              </a:rPr>
              <a:t>формирующююся</a:t>
            </a:r>
            <a:r>
              <a:rPr lang="ru-RU" dirty="0" smtClean="0">
                <a:solidFill>
                  <a:srgbClr val="0000CC"/>
                </a:solidFill>
              </a:rPr>
              <a:t> личность. И здесь на первый план выступает личность самого учителя, так как он способен передавать ученикам лишь те ценностные ориентации, которые присущи ему самому.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4" name="Рисунок 3" descr="IMG_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432048"/>
            <a:ext cx="5559552" cy="342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60000"/>
                </a:solidFill>
              </a:rPr>
              <a:t>Цель моей педагогической работы:</a:t>
            </a:r>
            <a:endParaRPr lang="ru-RU" dirty="0">
              <a:solidFill>
                <a:srgbClr val="F6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Способствовать формированию личности ребенка, ориентированного на устойчивое развитие, обладающего способностью генерировать собственные варианты, принимать решения в условиях неопределенности, готового к постоянному совершенствованию своих качеств, к диалогу и продуктивной совместной деятельности с другими людьми, умеющего сохранять и развивать свое нравственное и физическое здоровье.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78581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dirty="0" smtClean="0"/>
              <a:t>   </a:t>
            </a:r>
            <a:r>
              <a:rPr lang="ru-RU" sz="3600" dirty="0" smtClean="0">
                <a:solidFill>
                  <a:srgbClr val="000066"/>
                </a:solidFill>
              </a:rPr>
              <a:t>На сегодняшний день существует немало проблем в преподавании истории.</a:t>
            </a:r>
          </a:p>
          <a:p>
            <a:pPr>
              <a:buNone/>
            </a:pPr>
            <a:r>
              <a:rPr lang="ru-RU" sz="3600" dirty="0" smtClean="0">
                <a:solidFill>
                  <a:srgbClr val="000066"/>
                </a:solidFill>
              </a:rPr>
              <a:t>    На мой взгляд, в школьном обучении истории необходимы действенные усилия по переходу от информативно-рецептивных методов обучения к поисково-эвристическим с активным участием самих учащихся.</a:t>
            </a:r>
            <a:endParaRPr lang="ru-RU" sz="36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286676" cy="31432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FF"/>
                </a:solidFill>
              </a:rPr>
              <a:t>В своей урочной деятельности все педагоги сталкиваются с проблемой: как удержать внимание учащихся в течение всего урока? При решении этой проблемы педагог понимает, что традиционным подходом не вызвать интерес у современной молодежи. Повышение уровня предметных (исторических) знаний невозможно осуществить без активного интереса со стороны учащихся.</a:t>
            </a:r>
            <a:br>
              <a:rPr lang="ru-RU" sz="2000" dirty="0" smtClean="0">
                <a:solidFill>
                  <a:srgbClr val="0000FF"/>
                </a:solidFill>
              </a:rPr>
            </a:b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IMG_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3236976"/>
            <a:ext cx="5681472" cy="362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592935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0000CC"/>
                </a:solidFill>
              </a:rPr>
              <a:t>     На своих уроках я стараюсь не просто дать ребятам знания, но и способствовать формированию и развитию у обучающихся познавательных интересов и способностей, творческого мышления, умений и навыков самостоятельного умственного труда. Несколько лет я работала над методической темой «Активные формы обучения на уроках истории». Мною были изучены следующие формы обучения: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- альтернативные ситуации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- метод проектов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- исследовательские уроки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- познавательно-развивающие вопросы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- лабораторный метод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- дискуссия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- игра на уроке истории и другие методы</a:t>
            </a:r>
            <a:br>
              <a:rPr lang="ru-RU" sz="2400" dirty="0" smtClean="0">
                <a:solidFill>
                  <a:srgbClr val="0000CC"/>
                </a:solidFill>
              </a:rPr>
            </a:br>
            <a:endParaRPr lang="ru-RU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940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0000CC"/>
                </a:solidFill>
              </a:rPr>
              <a:t>      Используя активные формы обучения, большое внимание уделяю организации учебного процесса. Задания выполняются индивидуально, в парах         малых группах. Учитывая особенности восприятия , которыми обладает каждый из учащихся, стараюсь включить в занятия разные виды деятельности, чтобы школьники могли и посмотреть, и послушать, и подвигаться</a:t>
            </a:r>
            <a:br>
              <a:rPr lang="ru-RU" sz="2400" dirty="0" smtClean="0">
                <a:solidFill>
                  <a:srgbClr val="0000CC"/>
                </a:solidFill>
              </a:rPr>
            </a:br>
            <a:endParaRPr lang="ru-RU" sz="2400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IMG_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3786190"/>
            <a:ext cx="4626033" cy="2809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2606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0000CC"/>
                </a:solidFill>
              </a:rPr>
              <a:t>   Педагогическое творчество чаще всего состоит в том, что учитель испытывает уже испытанное другими, но применительно к условиям своей школы, с учетом особенностей конкретного детского коллектива и каждого ребенка в отдельности. Всё наработанное наукой он тщательно «просеивает», отбирая то, что помогает ему достичь наилучших результатов, внося свои коррективы и достижения. </a:t>
            </a:r>
            <a:endParaRPr lang="ru-RU" sz="2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6600CC"/>
                </a:solidFill>
              </a:rPr>
              <a:t>Деятельность современного учителя невозможна без использования современных образовательных технологий в процессе обучения предмету и в воспитательной работе. Поэтому особое  место в моей педагогической деятельности  занимает изучение и внедрение в образовательный процесс передовых технологий обучения. Уроки с использованием компьютерных технологий помогают развить интерес и к изучаемой теме и учат работе с информацией, учат работе на компьютере, работе в интернете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9600" cy="18573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    </a:t>
            </a:r>
            <a:r>
              <a:rPr lang="ru-RU" sz="2800" dirty="0" smtClean="0">
                <a:solidFill>
                  <a:srgbClr val="6600CC"/>
                </a:solidFill>
              </a:rPr>
              <a:t>Использование презентаций, видеоматериалов, </a:t>
            </a:r>
            <a:r>
              <a:rPr lang="ru-RU" sz="2800" dirty="0" err="1" smtClean="0">
                <a:solidFill>
                  <a:srgbClr val="6600CC"/>
                </a:solidFill>
              </a:rPr>
              <a:t>интернет-ресурсов</a:t>
            </a:r>
            <a:r>
              <a:rPr lang="ru-RU" sz="2800" dirty="0" smtClean="0">
                <a:solidFill>
                  <a:srgbClr val="6600CC"/>
                </a:solidFill>
              </a:rPr>
              <a:t> позволяет проводить уроки и внеклассные мероприятия на более высоком познавательном и эстетическом уровне</a:t>
            </a:r>
            <a:endParaRPr lang="ru-RU" sz="2800" dirty="0">
              <a:solidFill>
                <a:srgbClr val="6600CC"/>
              </a:solidFill>
            </a:endParaRPr>
          </a:p>
        </p:txBody>
      </p:sp>
      <p:pic>
        <p:nvPicPr>
          <p:cNvPr id="4" name="Содержимое 3" descr="DSCN0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2928934"/>
            <a:ext cx="4983480" cy="37365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Внеклассная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работа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660033"/>
                </a:solidFill>
              </a:rPr>
              <a:t>        Мой опыт дает возможность сделать вывод, о том что внеклассная работа по истории способствует развитию у обучающихся интереса к изучению предмета и активизирует их познавательную деятельность. Внеклассная работа помогает учителю выявить интерес, способности и возможности каждого ребенка, установить более тесный контакт и взаимопонимание.</a:t>
            </a:r>
            <a:endParaRPr lang="ru-RU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6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Творческий путь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6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164307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1 апреля 1990года, почти 3</a:t>
            </a:r>
            <a:r>
              <a:rPr lang="ru-RU" dirty="0" smtClean="0"/>
              <a:t>0</a:t>
            </a:r>
            <a:r>
              <a:rPr lang="ru-RU" dirty="0" smtClean="0"/>
              <a:t> лет </a:t>
            </a:r>
            <a:r>
              <a:rPr lang="ru-RU" dirty="0" smtClean="0"/>
              <a:t>назад, в </a:t>
            </a:r>
            <a:r>
              <a:rPr lang="ru-RU" dirty="0" err="1" smtClean="0"/>
              <a:t>Родинской</a:t>
            </a:r>
            <a:r>
              <a:rPr lang="ru-RU" dirty="0" smtClean="0"/>
              <a:t> восьмилетней школе началась моя педагогическая деятельность.</a:t>
            </a:r>
            <a:endParaRPr lang="ru-RU" dirty="0"/>
          </a:p>
        </p:txBody>
      </p:sp>
      <p:pic>
        <p:nvPicPr>
          <p:cNvPr id="5" name="Рисунок 4" descr="Изображение 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089513"/>
            <a:ext cx="6357982" cy="47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>   </a:t>
            </a:r>
            <a:r>
              <a:rPr lang="ru-RU" sz="2400" dirty="0" smtClean="0">
                <a:solidFill>
                  <a:srgbClr val="660033"/>
                </a:solidFill>
              </a:rPr>
              <a:t>В своей педагогической деятельности я использовала:</a:t>
            </a:r>
            <a:br>
              <a:rPr lang="ru-RU" sz="2400" dirty="0" smtClean="0">
                <a:solidFill>
                  <a:srgbClr val="660033"/>
                </a:solidFill>
              </a:rPr>
            </a:br>
            <a:r>
              <a:rPr lang="ru-RU" sz="2400" dirty="0" smtClean="0">
                <a:solidFill>
                  <a:srgbClr val="660033"/>
                </a:solidFill>
              </a:rPr>
              <a:t>- кружковую работу</a:t>
            </a:r>
            <a:br>
              <a:rPr lang="ru-RU" sz="2400" dirty="0" smtClean="0">
                <a:solidFill>
                  <a:srgbClr val="660033"/>
                </a:solidFill>
              </a:rPr>
            </a:br>
            <a:r>
              <a:rPr lang="ru-RU" sz="2400" dirty="0" smtClean="0">
                <a:solidFill>
                  <a:srgbClr val="660033"/>
                </a:solidFill>
              </a:rPr>
              <a:t>- факультативы</a:t>
            </a:r>
            <a:br>
              <a:rPr lang="ru-RU" sz="2400" dirty="0" smtClean="0">
                <a:solidFill>
                  <a:srgbClr val="660033"/>
                </a:solidFill>
              </a:rPr>
            </a:br>
            <a:r>
              <a:rPr lang="ru-RU" sz="2400" dirty="0" smtClean="0">
                <a:solidFill>
                  <a:srgbClr val="660033"/>
                </a:solidFill>
              </a:rPr>
              <a:t>- организовывала массовые мероприятия (исторические недели, олимпиады, встречи с интересными людьми, дискуссии, Уроки Мужества)</a:t>
            </a:r>
            <a:endParaRPr lang="ru-RU" sz="2400" dirty="0">
              <a:solidFill>
                <a:srgbClr val="660033"/>
              </a:solidFill>
            </a:endParaRPr>
          </a:p>
        </p:txBody>
      </p:sp>
      <p:pic>
        <p:nvPicPr>
          <p:cNvPr id="5" name="Содержимое 4" descr="IMG_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3357562"/>
            <a:ext cx="5411585" cy="33999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142984"/>
            <a:ext cx="7215238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660033"/>
                </a:solidFill>
              </a:rPr>
              <a:t>    Большое внимание  уделяю военно-патриотическому воспитанию. Каждый год в школе проходят  уроки Мужества. Тематика уроков Мужества разнообразна, а цель ставлю одну: воспитание патриота и гражданина. К подготовке и проведению таких занятий привлекаю самих детей, их родителей, бабушек и дедушек. </a:t>
            </a:r>
            <a:endParaRPr lang="ru-RU" sz="2400" dirty="0">
              <a:solidFill>
                <a:srgbClr val="660033"/>
              </a:solidFill>
            </a:endParaRPr>
          </a:p>
        </p:txBody>
      </p:sp>
      <p:pic>
        <p:nvPicPr>
          <p:cNvPr id="4" name="Содержимое 3" descr="IMG_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3143248"/>
            <a:ext cx="5166360" cy="3449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857232"/>
            <a:ext cx="7215238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FF"/>
                </a:solidFill>
              </a:rPr>
              <a:t>Кружковая работа</a:t>
            </a:r>
            <a:endParaRPr lang="ru-RU" sz="3600" dirty="0">
              <a:solidFill>
                <a:srgbClr val="FF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37814"/>
          </a:xfrm>
        </p:spPr>
        <p:txBody>
          <a:bodyPr/>
          <a:lstStyle/>
          <a:p>
            <a:pPr lvl="1">
              <a:buNone/>
            </a:pPr>
            <a:r>
              <a:rPr lang="ru-RU" dirty="0" smtClean="0">
                <a:solidFill>
                  <a:srgbClr val="660033"/>
                </a:solidFill>
              </a:rPr>
              <a:t>        Задача учителя удержать кружковцев не принуждением, а интересом к определенной теме. Кружковцы «Краеведа», под моим руководством, вели кропотливую поисковую, исследовательскую работу по сбору информации. Все данные обрабатывались, писали творческие работы и в конечном итоге это привело к тому, что в школе появился краеведческий «музей». В нем собраны образцы предметов быта, труда наших предков. Оформлены стенды: «Никто не забыт, ничто не забыто», «Ветераны в нашем сердце», «Герои-земляки в годы войны», «Пионерия – частица нашей страны».</a:t>
            </a:r>
            <a:endParaRPr lang="ru-RU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660033"/>
                </a:solidFill>
              </a:rPr>
              <a:t>    Благодаря  «музею» ребята проникаются гордостью за своих бабушек и дедушек. Пополняя фонды  «музея», школьники получают предметный урок уважения к старшим и к делу их жизни, а формирующееся у них чувство патриотизма приобретает осознанные примеры, достойные подражания и продолжения.</a:t>
            </a:r>
            <a:endParaRPr lang="ru-RU" sz="2400" dirty="0">
              <a:solidFill>
                <a:srgbClr val="660033"/>
              </a:solidFill>
            </a:endParaRPr>
          </a:p>
        </p:txBody>
      </p:sp>
      <p:pic>
        <p:nvPicPr>
          <p:cNvPr id="4" name="Содержимое 3" descr="IMG_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3357562"/>
            <a:ext cx="5191298" cy="33084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FF"/>
                </a:solidFill>
              </a:rPr>
              <a:t>Краеведение – неотъемлемая часть учебно-воспитательного процесса</a:t>
            </a:r>
            <a:endParaRPr lang="ru-RU" sz="3200" dirty="0">
              <a:solidFill>
                <a:srgbClr val="FF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377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660033"/>
                </a:solidFill>
              </a:rPr>
              <a:t>          На крутых поворотах истории резко возрастает интерес к традициям, пробуждается историческая память, возникает потребность вернуться к своим корням, истокам, обратиться за опытом, советом мудрым предшественникам. В связи с этим несколько лет работала над темой «Краеведение – неотъемлемая часть учебно-воспитательного процесса». С этой целью изучали с учащимися курс «Светочи России». </a:t>
            </a:r>
            <a:endParaRPr lang="ru-RU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92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660033"/>
                </a:solidFill>
              </a:rPr>
              <a:t>     Главной целью моей работы по историческому краеведению является воспитание гражданина России, патриота малой родины, знающего и любящего свой край. Применение краеведческого материала помогает осуществлять творческий подход к разработке уроков и внеклассных мероприятий, что позволяет в свою очередь повышать их эффективность и интерес к предмету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" name="Содержимое 3" descr="IMG_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3571876"/>
            <a:ext cx="4114800" cy="2734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857232"/>
            <a:ext cx="700092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660033"/>
                </a:solidFill>
              </a:rPr>
              <a:t>     Каждый год мои ученики принимают активное участие  в региональном конкурсе «Без истока – нет реки», с краеведческими исследовательскими работами на определенную тему. Участвуют в областной </a:t>
            </a:r>
            <a:r>
              <a:rPr lang="ru-RU" sz="2400" dirty="0" err="1" smtClean="0">
                <a:solidFill>
                  <a:srgbClr val="660033"/>
                </a:solidFill>
              </a:rPr>
              <a:t>историко-краевечдеской</a:t>
            </a:r>
            <a:r>
              <a:rPr lang="ru-RU" sz="2400" dirty="0" smtClean="0">
                <a:solidFill>
                  <a:srgbClr val="660033"/>
                </a:solidFill>
              </a:rPr>
              <a:t> акции «Ищу героя» </a:t>
            </a:r>
            <a:endParaRPr lang="ru-RU" sz="2400" dirty="0">
              <a:solidFill>
                <a:srgbClr val="660033"/>
              </a:solidFill>
            </a:endParaRPr>
          </a:p>
        </p:txBody>
      </p:sp>
      <p:pic>
        <p:nvPicPr>
          <p:cNvPr id="4" name="Содержимое 3" descr="DSCN06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3143248"/>
            <a:ext cx="4696691" cy="35245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60000"/>
                </a:solidFill>
              </a:rPr>
              <a:t>«Быть учителем!» - душа мне подсказала</a:t>
            </a:r>
            <a:br>
              <a:rPr lang="ru-RU" dirty="0" smtClean="0">
                <a:solidFill>
                  <a:srgbClr val="F60000"/>
                </a:solidFill>
              </a:rPr>
            </a:br>
            <a:r>
              <a:rPr lang="ru-RU" dirty="0" smtClean="0">
                <a:solidFill>
                  <a:srgbClr val="F60000"/>
                </a:solidFill>
              </a:rPr>
              <a:t>Видно, быть с детьми – судьба моя!</a:t>
            </a:r>
            <a:endParaRPr lang="ru-RU" dirty="0">
              <a:solidFill>
                <a:srgbClr val="F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7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0000FF"/>
                </a:solidFill>
              </a:rPr>
              <a:t>       В своей  работе полностью согласна с мнением педагога В.Ф. Шаталова, который считает:</a:t>
            </a:r>
            <a:br>
              <a:rPr lang="ru-RU" sz="2800" dirty="0" smtClean="0">
                <a:solidFill>
                  <a:srgbClr val="0000FF"/>
                </a:solidFill>
              </a:rPr>
            </a:b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ru-RU" sz="3600" dirty="0" smtClean="0">
                <a:solidFill>
                  <a:srgbClr val="FF00FF"/>
                </a:solidFill>
              </a:rPr>
              <a:t>«пусть наши ученики ошибаются, пусть они спорят и не соглашаются с нами учителями, пусть только они никогда не будут равнодушными».</a:t>
            </a:r>
            <a:endParaRPr lang="ru-RU" sz="36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6600CC"/>
                </a:solidFill>
              </a:rPr>
              <a:t>     Результаты опросов и анкетирования среди учащихся показали о высоком рейтинге истории и о значительном интересе учащихся к этому предмету. И это конечно меня очень радует . Положительными результатами использования данного опыта можно считать то, что наблюдается положительная динамика показателей успеваемости и качества обучения по истории и учащиеся принимают участие в различных мероприятиях по истории. </a:t>
            </a:r>
            <a:endParaRPr lang="ru-RU" sz="2800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6600CC"/>
                </a:solidFill>
              </a:rPr>
              <a:t>   Опытом своей работы охотно делюсь с коллегами. Ежегодно  даю открытые уроки для учителей своей школы. Также провожу открытые уроки и для учителей района. </a:t>
            </a:r>
            <a:endParaRPr lang="ru-RU" sz="2400" dirty="0">
              <a:solidFill>
                <a:srgbClr val="6600CC"/>
              </a:solidFill>
            </a:endParaRPr>
          </a:p>
        </p:txBody>
      </p:sp>
      <p:pic>
        <p:nvPicPr>
          <p:cNvPr id="4" name="Содержимое 3" descr="IMG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6187" y="2065395"/>
            <a:ext cx="5731625" cy="377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6600CC"/>
                </a:solidFill>
              </a:rPr>
              <a:t>С коллегами историками изучаем историю родного края, знакомимся с достопримечательностями района.</a:t>
            </a:r>
            <a:endParaRPr lang="ru-RU" sz="2400" dirty="0">
              <a:solidFill>
                <a:srgbClr val="6600CC"/>
              </a:solidFill>
            </a:endParaRPr>
          </a:p>
        </p:txBody>
      </p:sp>
      <p:pic>
        <p:nvPicPr>
          <p:cNvPr id="4" name="Содержимое 3" descr="IMG_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4416" y="1785926"/>
            <a:ext cx="5535168" cy="388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6600CC"/>
                </a:solidFill>
              </a:rPr>
              <a:t>    В своей работе тесно сотрудничаю с сельской библиотекой. Совместно с библиотекарем, Беляевой Мариной Алексеевной (бывшая моя ученица), проводим различные мероприятия. </a:t>
            </a:r>
            <a:endParaRPr lang="ru-RU" sz="2400" dirty="0">
              <a:solidFill>
                <a:srgbClr val="6600CC"/>
              </a:solidFill>
            </a:endParaRPr>
          </a:p>
        </p:txBody>
      </p:sp>
      <p:pic>
        <p:nvPicPr>
          <p:cNvPr id="4" name="Содержимое 3" descr="IMG_0005тт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2285992"/>
            <a:ext cx="5286412" cy="385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299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6600CC"/>
                </a:solidFill>
              </a:rPr>
              <a:t>         Сегодня, когда идет непрерывное реформирование системы образования, я особую роль отвожу самообразованию. Изучаю современные методики, посещаю уроки коллег, читаю методическую , педагогическую и предметную литературу, изучаю работы других учителей на образовательных сайтах. Прохожу курсы повышения квалификации.</a:t>
            </a:r>
            <a:endParaRPr lang="ru-RU" sz="2400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    </a:t>
            </a:r>
            <a:r>
              <a:rPr lang="ru-RU" sz="2400" dirty="0" smtClean="0">
                <a:solidFill>
                  <a:srgbClr val="6600CC"/>
                </a:solidFill>
              </a:rPr>
              <a:t>Имею первую квалификационную категорию по  должности «учитель».</a:t>
            </a:r>
            <a:endParaRPr lang="ru-RU" sz="2400" dirty="0">
              <a:solidFill>
                <a:srgbClr val="6600CC"/>
              </a:solidFill>
            </a:endParaRPr>
          </a:p>
        </p:txBody>
      </p:sp>
      <p:pic>
        <p:nvPicPr>
          <p:cNvPr id="4" name="Содержимое 3" descr="IMG_0006жжж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714488"/>
            <a:ext cx="5214974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FF"/>
                </a:solidFill>
              </a:rPr>
              <a:t>Мои награждения</a:t>
            </a:r>
            <a:endParaRPr lang="ru-RU" sz="2800" dirty="0">
              <a:solidFill>
                <a:srgbClr val="FF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1994г. –Почетная грамота </a:t>
            </a:r>
            <a:r>
              <a:rPr lang="ru-RU" sz="2400" dirty="0" err="1" smtClean="0">
                <a:solidFill>
                  <a:srgbClr val="660033"/>
                </a:solidFill>
              </a:rPr>
              <a:t>Межевского</a:t>
            </a:r>
            <a:r>
              <a:rPr lang="ru-RU" sz="2400" dirty="0" smtClean="0">
                <a:solidFill>
                  <a:srgbClr val="660033"/>
                </a:solidFill>
              </a:rPr>
              <a:t>  </a:t>
            </a:r>
            <a:r>
              <a:rPr lang="ru-RU" sz="2400" dirty="0" err="1" smtClean="0">
                <a:solidFill>
                  <a:srgbClr val="660033"/>
                </a:solidFill>
              </a:rPr>
              <a:t>райотдела</a:t>
            </a:r>
            <a:r>
              <a:rPr lang="ru-RU" sz="2400" dirty="0" smtClean="0">
                <a:solidFill>
                  <a:srgbClr val="660033"/>
                </a:solidFill>
              </a:rPr>
              <a:t> народного образования Костромской области</a:t>
            </a:r>
          </a:p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1999г. – Почетная грамота Департамента общего и профессионального образования администрации Костромской области</a:t>
            </a:r>
          </a:p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2001 г. – Почетная грамота Департамента общего и профессионального образования  администрации Костромской области</a:t>
            </a:r>
          </a:p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2004г. –Почетная грамота Департамента образования и науки администрации Костромской области</a:t>
            </a:r>
          </a:p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2007г. –Почетная грамота Департамента образования и науки администрации Костромской области</a:t>
            </a:r>
          </a:p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2008г. – Грамота Костромского областного Центра детско-юношеского туризма «Чудь»</a:t>
            </a:r>
          </a:p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2011г. – Почетная грамота Департамента образования и науки Костромской области </a:t>
            </a:r>
          </a:p>
          <a:p>
            <a:pPr>
              <a:buNone/>
            </a:pPr>
            <a:r>
              <a:rPr lang="ru-RU" sz="2400" dirty="0" smtClean="0">
                <a:solidFill>
                  <a:srgbClr val="660033"/>
                </a:solidFill>
              </a:rPr>
              <a:t>  </a:t>
            </a:r>
            <a:endParaRPr lang="ru-RU" sz="2400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660033"/>
                </a:solidFill>
              </a:rPr>
              <a:t>Мое любимое изречение</a:t>
            </a:r>
            <a:endParaRPr lang="ru-RU" sz="3200" dirty="0">
              <a:solidFill>
                <a:srgbClr val="6600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« Подлинно человеческую радость можно пережить тогда, когда видишь, что ты доставил радость другому человеку».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660033"/>
                </a:solidFill>
              </a:rPr>
              <a:t>     А эту радость мы доставляем себе и своим ученикам на уроках и после них. Поэтому, чтобы дать свой полный портрет, скажу, что люблю читать, смотреть советские фильмы и очень люблю рукодельничать.</a:t>
            </a:r>
            <a:endParaRPr lang="ru-RU" sz="2800" dirty="0">
              <a:solidFill>
                <a:srgbClr val="660033"/>
              </a:solidFill>
            </a:endParaRPr>
          </a:p>
        </p:txBody>
      </p:sp>
      <p:pic>
        <p:nvPicPr>
          <p:cNvPr id="4" name="Содержимое 3" descr="IMG_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9972" y="2260744"/>
            <a:ext cx="5424055" cy="33874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928718"/>
            <a:ext cx="8229600" cy="50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542928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0066"/>
                </a:solidFill>
              </a:rPr>
              <a:t>          В 1996 году окончила Костромской государственный педагогический университет по специальности «учитель истории и обществоведения». В силу обстоятельств в малокомплектной школе  приходится преподавать и другие предметы. Но все эти </a:t>
            </a:r>
            <a:r>
              <a:rPr lang="ru-RU" dirty="0" smtClean="0">
                <a:solidFill>
                  <a:srgbClr val="000066"/>
                </a:solidFill>
              </a:rPr>
              <a:t>24 </a:t>
            </a:r>
            <a:r>
              <a:rPr lang="ru-RU" dirty="0" smtClean="0">
                <a:solidFill>
                  <a:srgbClr val="000066"/>
                </a:solidFill>
              </a:rPr>
              <a:t>года я учитель истории и обществознания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IMG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3551775"/>
            <a:ext cx="5214974" cy="330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6600CC"/>
                </a:solidFill>
              </a:rPr>
              <a:t>     Наверное каждый из вас задумывался, каким же все-таки должен быть учитель. Я думаю, что:</a:t>
            </a:r>
            <a:br>
              <a:rPr lang="ru-RU" sz="2400" dirty="0" smtClean="0">
                <a:solidFill>
                  <a:srgbClr val="6600CC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6600CC"/>
                </a:solidFill>
              </a:rPr>
              <a:t>*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FF"/>
                </a:solidFill>
              </a:rPr>
              <a:t>Учитель должен быть добрым, отзывчивым и доброжелательным к детям и коллегам.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6600CC"/>
                </a:solidFill>
              </a:rPr>
              <a:t>*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FF"/>
                </a:solidFill>
              </a:rPr>
              <a:t>Учитель должен владеть тоном и тактом в общении с детьми и коллегами.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6600CC"/>
                </a:solidFill>
              </a:rPr>
              <a:t>*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FF"/>
                </a:solidFill>
              </a:rPr>
              <a:t>Учитель должен делиться своим опытом с коллегами и не стесняться учиться у них.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6600CC"/>
                </a:solidFill>
              </a:rPr>
              <a:t>*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00FF"/>
                </a:solidFill>
              </a:rPr>
              <a:t>Учитель не имеет права завидовать успехам коллег и смотреть на них свысока.</a:t>
            </a:r>
            <a:endParaRPr lang="ru-RU" sz="28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6600CC"/>
                </a:solidFill>
              </a:rPr>
              <a:t>Я хочу пожелать вам:</a:t>
            </a:r>
            <a:endParaRPr lang="ru-RU" sz="2800" dirty="0">
              <a:solidFill>
                <a:srgbClr val="66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F60000"/>
                </a:solidFill>
              </a:rPr>
              <a:t>   «Пусть каждый, прожив со всеми вместе в коллективе, чувствует себя человеком, без которого чего-то в школе не получилось бы».</a:t>
            </a:r>
            <a:endParaRPr lang="ru-RU" sz="3600" dirty="0">
              <a:solidFill>
                <a:srgbClr val="F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3786214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FF"/>
                </a:solidFill>
              </a:rPr>
              <a:t>Спасибо</a:t>
            </a:r>
            <a:br>
              <a:rPr lang="ru-RU" sz="6000" dirty="0" smtClean="0">
                <a:solidFill>
                  <a:srgbClr val="FF00FF"/>
                </a:solidFill>
              </a:rPr>
            </a:br>
            <a:r>
              <a:rPr lang="ru-RU" sz="6000" dirty="0" smtClean="0">
                <a:solidFill>
                  <a:srgbClr val="FF00FF"/>
                </a:solidFill>
              </a:rPr>
              <a:t>за</a:t>
            </a:r>
            <a:br>
              <a:rPr lang="ru-RU" sz="6000" dirty="0" smtClean="0">
                <a:solidFill>
                  <a:srgbClr val="FF00FF"/>
                </a:solidFill>
              </a:rPr>
            </a:br>
            <a:r>
              <a:rPr lang="ru-RU" sz="6000" dirty="0" smtClean="0">
                <a:solidFill>
                  <a:srgbClr val="FF00FF"/>
                </a:solidFill>
              </a:rPr>
              <a:t>внимание !</a:t>
            </a:r>
            <a:endParaRPr lang="ru-RU" sz="60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1455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6600CC"/>
                </a:solidFill>
              </a:rPr>
              <a:t>В своей работе я всегда опираюсь на три понятия </a:t>
            </a:r>
            <a:r>
              <a:rPr lang="ru-RU" dirty="0" smtClean="0">
                <a:solidFill>
                  <a:srgbClr val="FF00FF"/>
                </a:solidFill>
              </a:rPr>
              <a:t>«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НАДО</a:t>
            </a:r>
            <a:r>
              <a:rPr lang="ru-RU" dirty="0" smtClean="0">
                <a:solidFill>
                  <a:srgbClr val="FF00FF"/>
                </a:solidFill>
              </a:rPr>
              <a:t>», «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ТРУДНО</a:t>
            </a:r>
            <a:r>
              <a:rPr lang="ru-RU" dirty="0" smtClean="0">
                <a:solidFill>
                  <a:srgbClr val="FF00FF"/>
                </a:solidFill>
              </a:rPr>
              <a:t>», «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ИНТЕРЕСНО</a:t>
            </a:r>
            <a:r>
              <a:rPr lang="ru-RU" dirty="0" smtClean="0">
                <a:solidFill>
                  <a:srgbClr val="FF00FF"/>
                </a:solidFill>
              </a:rPr>
              <a:t>».</a:t>
            </a:r>
            <a:endParaRPr lang="ru-RU" dirty="0">
              <a:solidFill>
                <a:srgbClr val="FF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14554"/>
            <a:ext cx="8229600" cy="4643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</a:p>
          <a:p>
            <a:pPr>
              <a:buNone/>
            </a:pPr>
            <a:r>
              <a:rPr lang="ru-RU" dirty="0" smtClean="0">
                <a:solidFill>
                  <a:srgbClr val="0000CC"/>
                </a:solidFill>
              </a:rPr>
              <a:t>Источником моего вдохновения являются: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rgbClr val="0000CC"/>
                </a:solidFill>
              </a:rPr>
              <a:t>      1.Дети, мое общение с ними. 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rgbClr val="0000CC"/>
                </a:solidFill>
              </a:rPr>
              <a:t>   Эммануил </a:t>
            </a:r>
            <a:r>
              <a:rPr lang="ru-RU" dirty="0" err="1" smtClean="0">
                <a:solidFill>
                  <a:srgbClr val="0000CC"/>
                </a:solidFill>
              </a:rPr>
              <a:t>Ильенков</a:t>
            </a:r>
            <a:r>
              <a:rPr lang="ru-RU" dirty="0" smtClean="0">
                <a:solidFill>
                  <a:srgbClr val="0000CC"/>
                </a:solidFill>
              </a:rPr>
              <a:t> сказал:«Каждый ребенок есть однажды случающееся чудо!», и я считаю, что каждый ребенок талантлив по-своему, только нужно разглядеть его, помочь ему проявиться, а для этого необходимо любить каждого ребенка. </a:t>
            </a:r>
          </a:p>
          <a:p>
            <a:endParaRPr lang="ru-RU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785" y="0"/>
            <a:ext cx="7338114" cy="2928934"/>
          </a:xfrm>
        </p:spPr>
        <p:txBody>
          <a:bodyPr>
            <a:normAutofit/>
          </a:bodyPr>
          <a:lstStyle/>
          <a:p>
            <a:r>
              <a:rPr lang="ru-RU" sz="3100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  <a:t>« Вы загляните в детские глаза. </a:t>
            </a:r>
            <a:br>
              <a:rPr lang="ru-RU" sz="3100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</a:br>
            <a:r>
              <a:rPr lang="ru-RU" sz="3100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  <a:t>Вам истина откроется простая:</a:t>
            </a:r>
            <a:br>
              <a:rPr lang="ru-RU" sz="3100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</a:br>
            <a:r>
              <a:rPr lang="ru-RU" sz="3100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  <a:t>Нельзя учить, души не отдавая,</a:t>
            </a:r>
            <a:br>
              <a:rPr lang="ru-RU" sz="3100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</a:br>
            <a:r>
              <a:rPr lang="ru-RU" sz="3100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  <a:t>И в этом смысла жизни красота!»</a:t>
            </a:r>
            <a:r>
              <a:rPr lang="ru-RU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  <a:t/>
            </a:r>
            <a:br>
              <a:rPr lang="ru-RU" dirty="0" smtClean="0"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solidFill>
                  <a:srgbClr val="660033"/>
                </a:solidFill>
              </a:rPr>
            </a:br>
            <a:endParaRPr lang="ru-RU" dirty="0">
              <a:solidFill>
                <a:srgbClr val="660033"/>
              </a:solidFill>
            </a:endParaRPr>
          </a:p>
        </p:txBody>
      </p:sp>
      <p:pic>
        <p:nvPicPr>
          <p:cNvPr id="4" name="Содержимое 3" descr="Изображение 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8299" y="2286000"/>
            <a:ext cx="5810251" cy="435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8573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660033"/>
                </a:solidFill>
              </a:rPr>
              <a:t>2. Опыт и энтузиазм коллег</a:t>
            </a:r>
            <a:br>
              <a:rPr lang="ru-RU" dirty="0" smtClean="0">
                <a:solidFill>
                  <a:srgbClr val="660033"/>
                </a:solidFill>
              </a:rPr>
            </a:br>
            <a:endParaRPr lang="ru-RU" dirty="0">
              <a:solidFill>
                <a:srgbClr val="660033"/>
              </a:solidFill>
            </a:endParaRPr>
          </a:p>
        </p:txBody>
      </p:sp>
      <p:pic>
        <p:nvPicPr>
          <p:cNvPr id="4" name="Содержимое 3" descr="IMG_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1472" y="2241486"/>
            <a:ext cx="5401056" cy="342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64" y="0"/>
            <a:ext cx="87154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660033"/>
                </a:solidFill>
              </a:rPr>
              <a:t>3. Общение с наукой, «рытьё в книгах» ученых, великих мыслителей. Самыми близкими для меня остаются взгляды нашего великого русского филолога, мыслителя, общественного деятеля Д.С.Лихачева. </a:t>
            </a:r>
          </a:p>
          <a:p>
            <a:pPr>
              <a:buNone/>
            </a:pPr>
            <a:r>
              <a:rPr lang="ru-RU" sz="3600" dirty="0" smtClean="0">
                <a:solidFill>
                  <a:srgbClr val="660033"/>
                </a:solidFill>
              </a:rPr>
              <a:t>«Изучайте историю и литературу … Именно они дают человеку нравственный и эстетический кругозор, делают окружающий мир большим, интересным, излучающим опыт и радость».</a:t>
            </a:r>
            <a:endParaRPr lang="ru-RU" sz="3600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77153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CC"/>
                </a:solidFill>
              </a:rPr>
              <a:t> Особо хочется сказать о человеке, который повлиял на выбор моей профессии и который является для меня примером педагога. Тамара Александровна Лаврова, учитель истории и директор </a:t>
            </a:r>
            <a:r>
              <a:rPr lang="ru-RU" sz="3200" dirty="0" err="1" smtClean="0">
                <a:solidFill>
                  <a:srgbClr val="0000CC"/>
                </a:solidFill>
              </a:rPr>
              <a:t>Родинской</a:t>
            </a:r>
            <a:r>
              <a:rPr lang="ru-RU" sz="3200" dirty="0" smtClean="0">
                <a:solidFill>
                  <a:srgbClr val="0000CC"/>
                </a:solidFill>
              </a:rPr>
              <a:t> восьмилетней школы. Всю свою жизнь она отдала детям. В ней всегда можно было найти поддержку и опору. Никогда не говорила: «Это плохо». Всегда успокаивала, что вот так-то. У нее было такое высказывание «Талант приходит с опытом». Я и сегодня часто вспоминаю эти слова.</a:t>
            </a:r>
            <a:endParaRPr lang="ru-RU" sz="3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90c5408-51d9-4e10-9bd8-8c8141be4f06">S4PQ372FCS27-1695138003-598</_dlc_DocId>
    <_dlc_DocIdUrl xmlns="790c5408-51d9-4e10-9bd8-8c8141be4f06">
      <Url>http://edu-sps.koiro.local/Mega/rodinskaj/_layouts/15/DocIdRedir.aspx?ID=S4PQ372FCS27-1695138003-598</Url>
      <Description>S4PQ372FCS27-1695138003-598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22887190B8F814D8FDB822D6A24B69C" ma:contentTypeVersion="1" ma:contentTypeDescription="Создание документа." ma:contentTypeScope="" ma:versionID="912abb02db8c33153d0b8f0f8248586b">
  <xsd:schema xmlns:xsd="http://www.w3.org/2001/XMLSchema" xmlns:xs="http://www.w3.org/2001/XMLSchema" xmlns:p="http://schemas.microsoft.com/office/2006/metadata/properties" xmlns:ns2="790c5408-51d9-4e10-9bd8-8c8141be4f06" targetNamespace="http://schemas.microsoft.com/office/2006/metadata/properties" ma:root="true" ma:fieldsID="e686ad7b5f1a86bb4d01c5ad15a5446a" ns2:_="">
    <xsd:import namespace="790c5408-51d9-4e10-9bd8-8c8141be4f0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c5408-51d9-4e10-9bd8-8c8141be4f0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6259AB-DAB2-4543-8B82-773C24C31050}"/>
</file>

<file path=customXml/itemProps2.xml><?xml version="1.0" encoding="utf-8"?>
<ds:datastoreItem xmlns:ds="http://schemas.openxmlformats.org/officeDocument/2006/customXml" ds:itemID="{2AF65D92-A859-43DE-B66C-30A76D8C8635}"/>
</file>

<file path=customXml/itemProps3.xml><?xml version="1.0" encoding="utf-8"?>
<ds:datastoreItem xmlns:ds="http://schemas.openxmlformats.org/officeDocument/2006/customXml" ds:itemID="{0AA3B0ED-0F15-407C-AB7A-EC910CA7C1EE}"/>
</file>

<file path=customXml/itemProps4.xml><?xml version="1.0" encoding="utf-8"?>
<ds:datastoreItem xmlns:ds="http://schemas.openxmlformats.org/officeDocument/2006/customXml" ds:itemID="{E304B8A7-1B9B-4CC4-B268-12E2A0D7B475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714</TotalTime>
  <Words>1578</Words>
  <Application>Microsoft Office PowerPoint</Application>
  <PresentationFormat>Экран (4:3)</PresentationFormat>
  <Paragraphs>63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Апекс</vt:lpstr>
      <vt:lpstr>Соколова Елизавета Дмитриевна </vt:lpstr>
      <vt:lpstr>Творческий путь</vt:lpstr>
      <vt:lpstr>«Быть учителем!» - душа мне подсказала Видно, быть с детьми – судьба моя!</vt:lpstr>
      <vt:lpstr>Слайд 4</vt:lpstr>
      <vt:lpstr>В своей работе я всегда опираюсь на три понятия «НАДО», «ТРУДНО», «ИНТЕРЕСНО».</vt:lpstr>
      <vt:lpstr>« Вы загляните в детские глаза.  Вам истина откроется простая: Нельзя учить, души не отдавая, И в этом смысла жизни красота!» </vt:lpstr>
      <vt:lpstr>2. Опыт и энтузиазм коллег </vt:lpstr>
      <vt:lpstr>Слайд 8</vt:lpstr>
      <vt:lpstr>Слайд 9</vt:lpstr>
      <vt:lpstr>  </vt:lpstr>
      <vt:lpstr>Цель моей педагогической работы:</vt:lpstr>
      <vt:lpstr>Слайд 12</vt:lpstr>
      <vt:lpstr>В своей урочной деятельности все педагоги сталкиваются с проблемой: как удержать внимание учащихся в течение всего урока? При решении этой проблемы педагог понимает, что традиционным подходом не вызвать интерес у современной молодежи. Повышение уровня предметных (исторических) знаний невозможно осуществить без активного интереса со стороны учащихся. </vt:lpstr>
      <vt:lpstr>     На своих уроках я стараюсь не просто дать ребятам знания, но и способствовать формированию и развитию у обучающихся познавательных интересов и способностей, творческого мышления, умений и навыков самостоятельного умственного труда. Несколько лет я работала над методической темой «Активные формы обучения на уроках истории». Мною были изучены следующие формы обучения: - альтернативные ситуации - метод проектов - исследовательские уроки - познавательно-развивающие вопросы - лабораторный метод - дискуссия - игра на уроке истории и другие методы </vt:lpstr>
      <vt:lpstr>      Используя активные формы обучения, большое внимание уделяю организации учебного процесса. Задания выполняются индивидуально, в парах         малых группах. Учитывая особенности восприятия , которыми обладает каждый из учащихся, стараюсь включить в занятия разные виды деятельности, чтобы школьники могли и посмотреть, и послушать, и подвигаться </vt:lpstr>
      <vt:lpstr>   Педагогическое творчество чаще всего состоит в том, что учитель испытывает уже испытанное другими, но применительно к условиям своей школы, с учетом особенностей конкретного детского коллектива и каждого ребенка в отдельности. Всё наработанное наукой он тщательно «просеивает», отбирая то, что помогает ему достичь наилучших результатов, внося свои коррективы и достижения. </vt:lpstr>
      <vt:lpstr>Деятельность современного учителя невозможна без использования современных образовательных технологий в процессе обучения предмету и в воспитательной работе. Поэтому особое  место в моей педагогической деятельности  занимает изучение и внедрение в образовательный процесс передовых технологий обучения. Уроки с использованием компьютерных технологий помогают развить интерес и к изучаемой теме и учат работе с информацией, учат работе на компьютере, работе в интернете.</vt:lpstr>
      <vt:lpstr>    Использование презентаций, видеоматериалов, интернет-ресурсов позволяет проводить уроки и внеклассные мероприятия на более высоком познавательном и эстетическом уровне</vt:lpstr>
      <vt:lpstr>Внеклассная работа</vt:lpstr>
      <vt:lpstr>   В своей педагогической деятельности я использовала: - кружковую работу - факультативы - организовывала массовые мероприятия (исторические недели, олимпиады, встречи с интересными людьми, дискуссии, Уроки Мужества)</vt:lpstr>
      <vt:lpstr>Слайд 21</vt:lpstr>
      <vt:lpstr>    Большое внимание  уделяю военно-патриотическому воспитанию. Каждый год в школе проходят  уроки Мужества. Тематика уроков Мужества разнообразна, а цель ставлю одну: воспитание патриота и гражданина. К подготовке и проведению таких занятий привлекаю самих детей, их родителей, бабушек и дедушек. </vt:lpstr>
      <vt:lpstr>Слайд 23</vt:lpstr>
      <vt:lpstr>Кружковая работа</vt:lpstr>
      <vt:lpstr>    Благодаря  «музею» ребята проникаются гордостью за своих бабушек и дедушек. Пополняя фонды  «музея», школьники получают предметный урок уважения к старшим и к делу их жизни, а формирующееся у них чувство патриотизма приобретает осознанные примеры, достойные подражания и продолжения.</vt:lpstr>
      <vt:lpstr>Краеведение – неотъемлемая часть учебно-воспитательного процесса</vt:lpstr>
      <vt:lpstr>     Главной целью моей работы по историческому краеведению является воспитание гражданина России, патриота малой родины, знающего и любящего свой край. Применение краеведческого материала помогает осуществлять творческий подход к разработке уроков и внеклассных мероприятий, что позволяет в свою очередь повышать их эффективность и интерес к предмету. </vt:lpstr>
      <vt:lpstr>Слайд 28</vt:lpstr>
      <vt:lpstr>     Каждый год мои ученики принимают активное участие  в региональном конкурсе «Без истока – нет реки», с краеведческими исследовательскими работами на определенную тему. Участвуют в областной историко-краевечдеской акции «Ищу героя» </vt:lpstr>
      <vt:lpstr>       В своей  работе полностью согласна с мнением педагога В.Ф. Шаталова, который считает:  «пусть наши ученики ошибаются, пусть они спорят и не соглашаются с нами учителями, пусть только они никогда не будут равнодушными».</vt:lpstr>
      <vt:lpstr>     Результаты опросов и анкетирования среди учащихся показали о высоком рейтинге истории и о значительном интересе учащихся к этому предмету. И это конечно меня очень радует . Положительными результатами использования данного опыта можно считать то, что наблюдается положительная динамика показателей успеваемости и качества обучения по истории и учащиеся принимают участие в различных мероприятиях по истории. </vt:lpstr>
      <vt:lpstr>   Опытом своей работы охотно делюсь с коллегами. Ежегодно  даю открытые уроки для учителей своей школы. Также провожу открытые уроки и для учителей района. </vt:lpstr>
      <vt:lpstr>С коллегами историками изучаем историю родного края, знакомимся с достопримечательностями района.</vt:lpstr>
      <vt:lpstr>    В своей работе тесно сотрудничаю с сельской библиотекой. Совместно с библиотекарем, Беляевой Мариной Алексеевной (бывшая моя ученица), проводим различные мероприятия. </vt:lpstr>
      <vt:lpstr>         Сегодня, когда идет непрерывное реформирование системы образования, я особую роль отвожу самообразованию. Изучаю современные методики, посещаю уроки коллег, читаю методическую , педагогическую и предметную литературу, изучаю работы других учителей на образовательных сайтах. Прохожу курсы повышения квалификации.</vt:lpstr>
      <vt:lpstr>    Имею первую квалификационную категорию по  должности «учитель».</vt:lpstr>
      <vt:lpstr>Мои награждения</vt:lpstr>
      <vt:lpstr>Мое любимое изречение</vt:lpstr>
      <vt:lpstr>     А эту радость мы доставляем себе и своим ученикам на уроках и после них. Поэтому, чтобы дать свой полный портрет, скажу, что люблю читать, смотреть советские фильмы и очень люблю рукодельничать.</vt:lpstr>
      <vt:lpstr>     Наверное каждый из вас задумывался, каким же все-таки должен быть учитель. Я думаю, что:  * Учитель должен быть добрым, отзывчивым и доброжелательным к детям и коллегам. * Учитель должен владеть тоном и тактом в общении с детьми и коллегами. * Учитель должен делиться своим опытом с коллегами и не стесняться учиться у них. * Учитель не имеет права завидовать успехам коллег и смотреть на них свысока.</vt:lpstr>
      <vt:lpstr>Я хочу пожелать вам:</vt:lpstr>
      <vt:lpstr>Спасибо за внимание 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Соколова Елизавета Дмитриевна</dc:title>
  <dc:creator>Дима</dc:creator>
  <cp:lastModifiedBy>Дима</cp:lastModifiedBy>
  <cp:revision>81</cp:revision>
  <dcterms:created xsi:type="dcterms:W3CDTF">2013-01-30T15:03:41Z</dcterms:created>
  <dcterms:modified xsi:type="dcterms:W3CDTF">2020-05-28T17:08:47Z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0x010100D22887190B8F814D8FDB822D6A24B69C</vt:lpwstr>
  </property>
  <property fmtid="{D5CDD505-2E9C-101B-9397-08002B2CF9AE}" pid="3" name="_dlc_DocIdItemGuid">
    <vt:lpwstr>b3a2f394-8f08-43c6-a667-26cfdff252ee</vt:lpwstr>
  </property>
</Properties>
</file>