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76" r:id="rId2"/>
    <p:sldId id="277" r:id="rId3"/>
    <p:sldId id="278" r:id="rId4"/>
    <p:sldId id="266" r:id="rId5"/>
    <p:sldId id="284" r:id="rId6"/>
    <p:sldId id="280" r:id="rId7"/>
    <p:sldId id="281" r:id="rId8"/>
    <p:sldId id="279" r:id="rId9"/>
    <p:sldId id="298" r:id="rId10"/>
    <p:sldId id="275" r:id="rId11"/>
    <p:sldId id="282" r:id="rId12"/>
    <p:sldId id="283" r:id="rId13"/>
    <p:sldId id="285" r:id="rId14"/>
    <p:sldId id="286" r:id="rId15"/>
    <p:sldId id="287" r:id="rId16"/>
    <p:sldId id="288" r:id="rId17"/>
    <p:sldId id="289" r:id="rId18"/>
    <p:sldId id="299" r:id="rId19"/>
    <p:sldId id="300" r:id="rId20"/>
    <p:sldId id="301" r:id="rId21"/>
    <p:sldId id="256" r:id="rId22"/>
    <p:sldId id="257" r:id="rId23"/>
    <p:sldId id="258" r:id="rId24"/>
    <p:sldId id="297" r:id="rId25"/>
  </p:sldIdLst>
  <p:sldSz cx="9109075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35" autoAdjust="0"/>
    <p:restoredTop sz="94552" autoAdjust="0"/>
  </p:normalViewPr>
  <p:slideViewPr>
    <p:cSldViewPr snapToGrid="0">
      <p:cViewPr>
        <p:scale>
          <a:sx n="100" d="100"/>
          <a:sy n="100" d="100"/>
        </p:scale>
        <p:origin x="-1860" y="-222"/>
      </p:cViewPr>
      <p:guideLst>
        <p:guide orient="horz" pos="2160"/>
        <p:guide pos="28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2625" y="2130425"/>
            <a:ext cx="7743825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6838" y="3886200"/>
            <a:ext cx="6375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024C1-6421-4145-BBB6-73B115F1F6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EEE89-9A38-4140-859E-BB445A40A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04000" y="274638"/>
            <a:ext cx="204946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599598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679E1-7394-49D9-8D8D-72A546417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A0376-64E5-4CC3-8720-6133AF27BB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9138" y="4406900"/>
            <a:ext cx="7743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9138" y="2906713"/>
            <a:ext cx="77438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D38D2-510E-44C3-99C8-5D8910A991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227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0738" y="1600200"/>
            <a:ext cx="40227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0379B-2B74-443A-9469-E1B3B1A460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613" y="1535113"/>
            <a:ext cx="40243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5613" y="2174875"/>
            <a:ext cx="40243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7563" y="1535113"/>
            <a:ext cx="40259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27563" y="2174875"/>
            <a:ext cx="40259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A58A5-03F7-40E5-A253-2A0631331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DC3ED-9F33-46C7-A89A-CFC5F3720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71A83-8CBB-4584-BBD2-233394A64F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2997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0763" y="273050"/>
            <a:ext cx="50927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5613" y="1435100"/>
            <a:ext cx="29972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14BE-083E-4546-9F6F-1472957D5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38" y="4800600"/>
            <a:ext cx="54641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85938" y="612775"/>
            <a:ext cx="54641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38" y="5367338"/>
            <a:ext cx="54641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B290E-1CA5-4C75-8A6D-432F011612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4638"/>
            <a:ext cx="8197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600200"/>
            <a:ext cx="8197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5225"/>
            <a:ext cx="21256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1500" y="6245225"/>
            <a:ext cx="28860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27800" y="6245225"/>
            <a:ext cx="21256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2C90367-3923-4651-A72E-DADDC2720C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4998" y="990600"/>
            <a:ext cx="7514987" cy="48006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defRPr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Прямоугольная система координат на плоскости, абсцисса и ордината точки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 flipH="1" flipV="1">
            <a:off x="6173788" y="0"/>
            <a:ext cx="12700" cy="6705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 flipV="1">
            <a:off x="911225" y="2768600"/>
            <a:ext cx="7945438" cy="25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224588" y="0"/>
            <a:ext cx="252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endParaRPr lang="ru-RU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539163" y="280670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endParaRPr lang="ru-RU"/>
          </a:p>
        </p:txBody>
      </p:sp>
      <p:sp>
        <p:nvSpPr>
          <p:cNvPr id="11270" name="Line 19"/>
          <p:cNvSpPr>
            <a:spLocks noChangeShapeType="1"/>
          </p:cNvSpPr>
          <p:nvPr/>
        </p:nvSpPr>
        <p:spPr bwMode="auto">
          <a:xfrm>
            <a:off x="6097588" y="3746500"/>
            <a:ext cx="203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1" name="Line 20"/>
          <p:cNvSpPr>
            <a:spLocks noChangeShapeType="1"/>
          </p:cNvSpPr>
          <p:nvPr/>
        </p:nvSpPr>
        <p:spPr bwMode="auto">
          <a:xfrm flipV="1">
            <a:off x="6072188" y="3429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2" name="Line 21"/>
          <p:cNvSpPr>
            <a:spLocks noChangeShapeType="1"/>
          </p:cNvSpPr>
          <p:nvPr/>
        </p:nvSpPr>
        <p:spPr bwMode="auto">
          <a:xfrm>
            <a:off x="6046788" y="3124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3" name="Line 22"/>
          <p:cNvSpPr>
            <a:spLocks noChangeShapeType="1"/>
          </p:cNvSpPr>
          <p:nvPr/>
        </p:nvSpPr>
        <p:spPr bwMode="auto">
          <a:xfrm>
            <a:off x="3859213" y="27813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4" name="Line 23"/>
          <p:cNvSpPr>
            <a:spLocks noChangeShapeType="1"/>
          </p:cNvSpPr>
          <p:nvPr/>
        </p:nvSpPr>
        <p:spPr bwMode="auto">
          <a:xfrm flipV="1">
            <a:off x="6084888" y="24511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5" name="Line 24"/>
          <p:cNvSpPr>
            <a:spLocks noChangeShapeType="1"/>
          </p:cNvSpPr>
          <p:nvPr/>
        </p:nvSpPr>
        <p:spPr bwMode="auto">
          <a:xfrm>
            <a:off x="6034088" y="2159000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6" name="Line 25"/>
          <p:cNvSpPr>
            <a:spLocks noChangeShapeType="1"/>
          </p:cNvSpPr>
          <p:nvPr/>
        </p:nvSpPr>
        <p:spPr bwMode="auto">
          <a:xfrm>
            <a:off x="6021388" y="1803400"/>
            <a:ext cx="279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7" name="Line 26"/>
          <p:cNvSpPr>
            <a:spLocks noChangeShapeType="1"/>
          </p:cNvSpPr>
          <p:nvPr/>
        </p:nvSpPr>
        <p:spPr bwMode="auto">
          <a:xfrm>
            <a:off x="6046788" y="1511300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8" name="Line 28"/>
          <p:cNvSpPr>
            <a:spLocks noChangeShapeType="1"/>
          </p:cNvSpPr>
          <p:nvPr/>
        </p:nvSpPr>
        <p:spPr bwMode="auto">
          <a:xfrm flipV="1">
            <a:off x="6072188" y="40767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79" name="Line 29"/>
          <p:cNvSpPr>
            <a:spLocks noChangeShapeType="1"/>
          </p:cNvSpPr>
          <p:nvPr/>
        </p:nvSpPr>
        <p:spPr bwMode="auto">
          <a:xfrm flipV="1">
            <a:off x="6084888" y="43815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0" name="Line 30"/>
          <p:cNvSpPr>
            <a:spLocks noChangeShapeType="1"/>
          </p:cNvSpPr>
          <p:nvPr/>
        </p:nvSpPr>
        <p:spPr bwMode="auto">
          <a:xfrm flipV="1">
            <a:off x="6084888" y="47117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1" name="Line 31"/>
          <p:cNvSpPr>
            <a:spLocks noChangeShapeType="1"/>
          </p:cNvSpPr>
          <p:nvPr/>
        </p:nvSpPr>
        <p:spPr bwMode="auto">
          <a:xfrm flipV="1">
            <a:off x="6072188" y="5308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2" name="Line 34"/>
          <p:cNvSpPr>
            <a:spLocks noChangeShapeType="1"/>
          </p:cNvSpPr>
          <p:nvPr/>
        </p:nvSpPr>
        <p:spPr bwMode="auto">
          <a:xfrm flipH="1">
            <a:off x="4351338" y="26670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3" name="Line 75"/>
          <p:cNvSpPr>
            <a:spLocks noChangeShapeType="1"/>
          </p:cNvSpPr>
          <p:nvPr/>
        </p:nvSpPr>
        <p:spPr bwMode="auto">
          <a:xfrm flipH="1">
            <a:off x="4732338" y="26416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4" name="Line 76"/>
          <p:cNvSpPr>
            <a:spLocks noChangeShapeType="1"/>
          </p:cNvSpPr>
          <p:nvPr/>
        </p:nvSpPr>
        <p:spPr bwMode="auto">
          <a:xfrm flipH="1">
            <a:off x="5111750" y="26543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5" name="Line 77"/>
          <p:cNvSpPr>
            <a:spLocks noChangeShapeType="1"/>
          </p:cNvSpPr>
          <p:nvPr/>
        </p:nvSpPr>
        <p:spPr bwMode="auto">
          <a:xfrm flipH="1">
            <a:off x="5465763" y="26416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6" name="Line 78"/>
          <p:cNvSpPr>
            <a:spLocks noChangeShapeType="1"/>
          </p:cNvSpPr>
          <p:nvPr/>
        </p:nvSpPr>
        <p:spPr bwMode="auto">
          <a:xfrm flipH="1">
            <a:off x="5845175" y="26670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7" name="Line 79"/>
          <p:cNvSpPr>
            <a:spLocks noChangeShapeType="1"/>
          </p:cNvSpPr>
          <p:nvPr/>
        </p:nvSpPr>
        <p:spPr bwMode="auto">
          <a:xfrm flipH="1">
            <a:off x="6173788" y="26416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8" name="Line 80"/>
          <p:cNvSpPr>
            <a:spLocks noChangeShapeType="1"/>
          </p:cNvSpPr>
          <p:nvPr/>
        </p:nvSpPr>
        <p:spPr bwMode="auto">
          <a:xfrm flipH="1">
            <a:off x="6553200" y="26670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89" name="Line 81"/>
          <p:cNvSpPr>
            <a:spLocks noChangeShapeType="1"/>
          </p:cNvSpPr>
          <p:nvPr/>
        </p:nvSpPr>
        <p:spPr bwMode="auto">
          <a:xfrm flipH="1">
            <a:off x="6907213" y="26670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0" name="Line 82"/>
          <p:cNvSpPr>
            <a:spLocks noChangeShapeType="1"/>
          </p:cNvSpPr>
          <p:nvPr/>
        </p:nvSpPr>
        <p:spPr bwMode="auto">
          <a:xfrm flipH="1">
            <a:off x="7299325" y="26797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1" name="Line 83"/>
          <p:cNvSpPr>
            <a:spLocks noChangeShapeType="1"/>
          </p:cNvSpPr>
          <p:nvPr/>
        </p:nvSpPr>
        <p:spPr bwMode="auto">
          <a:xfrm flipH="1">
            <a:off x="3630613" y="26543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2" name="Line 84"/>
          <p:cNvSpPr>
            <a:spLocks noChangeShapeType="1"/>
          </p:cNvSpPr>
          <p:nvPr/>
        </p:nvSpPr>
        <p:spPr bwMode="auto">
          <a:xfrm flipH="1">
            <a:off x="3263900" y="26797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3" name="Line 85"/>
          <p:cNvSpPr>
            <a:spLocks noChangeShapeType="1"/>
          </p:cNvSpPr>
          <p:nvPr/>
        </p:nvSpPr>
        <p:spPr bwMode="auto">
          <a:xfrm flipH="1">
            <a:off x="2884488" y="26924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4" name="Line 86"/>
          <p:cNvSpPr>
            <a:spLocks noChangeShapeType="1"/>
          </p:cNvSpPr>
          <p:nvPr/>
        </p:nvSpPr>
        <p:spPr bwMode="auto">
          <a:xfrm flipH="1">
            <a:off x="2543175" y="26924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5" name="Line 87"/>
          <p:cNvSpPr>
            <a:spLocks noChangeShapeType="1"/>
          </p:cNvSpPr>
          <p:nvPr/>
        </p:nvSpPr>
        <p:spPr bwMode="auto">
          <a:xfrm flipH="1">
            <a:off x="2176463" y="26797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6" name="Line 88"/>
          <p:cNvSpPr>
            <a:spLocks noChangeShapeType="1"/>
          </p:cNvSpPr>
          <p:nvPr/>
        </p:nvSpPr>
        <p:spPr bwMode="auto">
          <a:xfrm flipH="1">
            <a:off x="1797050" y="26416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7" name="Line 89"/>
          <p:cNvSpPr>
            <a:spLocks noChangeShapeType="1"/>
          </p:cNvSpPr>
          <p:nvPr/>
        </p:nvSpPr>
        <p:spPr bwMode="auto">
          <a:xfrm flipV="1">
            <a:off x="6059488" y="5041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8" name="Line 90"/>
          <p:cNvSpPr>
            <a:spLocks noChangeShapeType="1"/>
          </p:cNvSpPr>
          <p:nvPr/>
        </p:nvSpPr>
        <p:spPr bwMode="auto">
          <a:xfrm flipV="1">
            <a:off x="6021388" y="1168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299" name="Line 91"/>
          <p:cNvSpPr>
            <a:spLocks noChangeShapeType="1"/>
          </p:cNvSpPr>
          <p:nvPr/>
        </p:nvSpPr>
        <p:spPr bwMode="auto">
          <a:xfrm flipV="1">
            <a:off x="6034088" y="850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00" name="Text Box 93"/>
          <p:cNvSpPr txBox="1">
            <a:spLocks noChangeArrowheads="1"/>
          </p:cNvSpPr>
          <p:nvPr/>
        </p:nvSpPr>
        <p:spPr bwMode="auto">
          <a:xfrm>
            <a:off x="5883275" y="2819400"/>
            <a:ext cx="3540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0</a:t>
            </a:r>
          </a:p>
        </p:txBody>
      </p:sp>
      <p:sp>
        <p:nvSpPr>
          <p:cNvPr id="11301" name="Text Box 94"/>
          <p:cNvSpPr txBox="1">
            <a:spLocks noChangeArrowheads="1"/>
          </p:cNvSpPr>
          <p:nvPr/>
        </p:nvSpPr>
        <p:spPr bwMode="auto">
          <a:xfrm>
            <a:off x="6391275" y="2879725"/>
            <a:ext cx="35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</a:t>
            </a:r>
          </a:p>
        </p:txBody>
      </p:sp>
      <p:sp>
        <p:nvSpPr>
          <p:cNvPr id="11302" name="Text Box 95"/>
          <p:cNvSpPr txBox="1">
            <a:spLocks noChangeArrowheads="1"/>
          </p:cNvSpPr>
          <p:nvPr/>
        </p:nvSpPr>
        <p:spPr bwMode="auto">
          <a:xfrm>
            <a:off x="5743575" y="2260600"/>
            <a:ext cx="303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</a:t>
            </a:r>
          </a:p>
        </p:txBody>
      </p:sp>
      <p:sp>
        <p:nvSpPr>
          <p:cNvPr id="11303" name="Line 97"/>
          <p:cNvSpPr>
            <a:spLocks noChangeShapeType="1"/>
          </p:cNvSpPr>
          <p:nvPr/>
        </p:nvSpPr>
        <p:spPr bwMode="auto">
          <a:xfrm flipH="1" flipV="1">
            <a:off x="2530475" y="4381500"/>
            <a:ext cx="2568575" cy="330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04" name="Line 98"/>
          <p:cNvSpPr>
            <a:spLocks noChangeShapeType="1"/>
          </p:cNvSpPr>
          <p:nvPr/>
        </p:nvSpPr>
        <p:spPr bwMode="auto">
          <a:xfrm flipH="1">
            <a:off x="708025" y="4394200"/>
            <a:ext cx="1822450" cy="6223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05" name="Line 99"/>
          <p:cNvSpPr>
            <a:spLocks noChangeShapeType="1"/>
          </p:cNvSpPr>
          <p:nvPr/>
        </p:nvSpPr>
        <p:spPr bwMode="auto">
          <a:xfrm flipV="1">
            <a:off x="5073650" y="4686300"/>
            <a:ext cx="3314700" cy="38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06" name="Line 100"/>
          <p:cNvSpPr>
            <a:spLocks noChangeShapeType="1"/>
          </p:cNvSpPr>
          <p:nvPr/>
        </p:nvSpPr>
        <p:spPr bwMode="auto">
          <a:xfrm flipH="1">
            <a:off x="8021638" y="4711700"/>
            <a:ext cx="379412" cy="1270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07" name="Line 101"/>
          <p:cNvSpPr>
            <a:spLocks noChangeShapeType="1"/>
          </p:cNvSpPr>
          <p:nvPr/>
        </p:nvSpPr>
        <p:spPr bwMode="auto">
          <a:xfrm flipH="1" flipV="1">
            <a:off x="5845175" y="5981700"/>
            <a:ext cx="2201863" cy="12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08" name="Line 102"/>
          <p:cNvSpPr>
            <a:spLocks noChangeShapeType="1"/>
          </p:cNvSpPr>
          <p:nvPr/>
        </p:nvSpPr>
        <p:spPr bwMode="auto">
          <a:xfrm flipH="1" flipV="1">
            <a:off x="5086350" y="4699000"/>
            <a:ext cx="758825" cy="1308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09" name="Line 103"/>
          <p:cNvSpPr>
            <a:spLocks noChangeShapeType="1"/>
          </p:cNvSpPr>
          <p:nvPr/>
        </p:nvSpPr>
        <p:spPr bwMode="auto">
          <a:xfrm flipH="1" flipV="1">
            <a:off x="3251200" y="1168400"/>
            <a:ext cx="758825" cy="647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10" name="Line 104"/>
          <p:cNvSpPr>
            <a:spLocks noChangeShapeType="1"/>
          </p:cNvSpPr>
          <p:nvPr/>
        </p:nvSpPr>
        <p:spPr bwMode="auto">
          <a:xfrm flipV="1">
            <a:off x="3263900" y="520700"/>
            <a:ext cx="1100138" cy="660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11" name="Line 105"/>
          <p:cNvSpPr>
            <a:spLocks noChangeShapeType="1"/>
          </p:cNvSpPr>
          <p:nvPr/>
        </p:nvSpPr>
        <p:spPr bwMode="auto">
          <a:xfrm>
            <a:off x="4376738" y="520700"/>
            <a:ext cx="722312" cy="4699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12" name="Line 106"/>
          <p:cNvSpPr>
            <a:spLocks noChangeShapeType="1"/>
          </p:cNvSpPr>
          <p:nvPr/>
        </p:nvSpPr>
        <p:spPr bwMode="auto">
          <a:xfrm flipV="1">
            <a:off x="5124450" y="342900"/>
            <a:ext cx="1062038" cy="647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13" name="Line 107"/>
          <p:cNvSpPr>
            <a:spLocks noChangeShapeType="1"/>
          </p:cNvSpPr>
          <p:nvPr/>
        </p:nvSpPr>
        <p:spPr bwMode="auto">
          <a:xfrm>
            <a:off x="6186488" y="342900"/>
            <a:ext cx="1100137" cy="1905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14" name="Line 108"/>
          <p:cNvSpPr>
            <a:spLocks noChangeShapeType="1"/>
          </p:cNvSpPr>
          <p:nvPr/>
        </p:nvSpPr>
        <p:spPr bwMode="auto">
          <a:xfrm>
            <a:off x="7312025" y="546100"/>
            <a:ext cx="1089025" cy="304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315" name="Line 109"/>
          <p:cNvSpPr>
            <a:spLocks noChangeShapeType="1"/>
          </p:cNvSpPr>
          <p:nvPr/>
        </p:nvSpPr>
        <p:spPr bwMode="auto">
          <a:xfrm flipV="1">
            <a:off x="3997325" y="1003300"/>
            <a:ext cx="1127125" cy="812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9268" name="Text Box 110"/>
          <p:cNvSpPr txBox="1">
            <a:spLocks noChangeArrowheads="1"/>
          </p:cNvSpPr>
          <p:nvPr/>
        </p:nvSpPr>
        <p:spPr bwMode="auto">
          <a:xfrm>
            <a:off x="346075" y="225425"/>
            <a:ext cx="2825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Малая Медведица</a:t>
            </a:r>
          </a:p>
        </p:txBody>
      </p:sp>
      <p:sp>
        <p:nvSpPr>
          <p:cNvPr id="9269" name="Text Box 111"/>
          <p:cNvSpPr txBox="1">
            <a:spLocks noChangeArrowheads="1"/>
          </p:cNvSpPr>
          <p:nvPr/>
        </p:nvSpPr>
        <p:spPr bwMode="auto">
          <a:xfrm>
            <a:off x="346075" y="5349875"/>
            <a:ext cx="351631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Большая Медведица</a:t>
            </a:r>
          </a:p>
        </p:txBody>
      </p:sp>
      <p:sp>
        <p:nvSpPr>
          <p:cNvPr id="11318" name="Line 112"/>
          <p:cNvSpPr>
            <a:spLocks noChangeShapeType="1"/>
          </p:cNvSpPr>
          <p:nvPr/>
        </p:nvSpPr>
        <p:spPr bwMode="auto">
          <a:xfrm flipH="1">
            <a:off x="3997325" y="26924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0816" y="2481560"/>
            <a:ext cx="6367449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Легенда о Цефее и </a:t>
            </a:r>
          </a:p>
          <a:p>
            <a:pPr algn="ctr">
              <a:defRPr/>
            </a:pP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Кассиопее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звездие Цефея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6000" y="0"/>
            <a:ext cx="8537074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звездие Касиопея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6000" y="0"/>
            <a:ext cx="8537074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звездие Кит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6000" y="0"/>
            <a:ext cx="8537074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звездие Андромеды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6000" y="0"/>
            <a:ext cx="8537074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звездие Персея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6000" y="0"/>
            <a:ext cx="8537074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озвездие Пегас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6000" y="0"/>
            <a:ext cx="8537074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картова система координат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31887" y="0"/>
            <a:ext cx="6845300" cy="68580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картова система координат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31887" y="0"/>
            <a:ext cx="6845300" cy="68580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фронтальный опрос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Содержимое 3" descr="Декартова система координат.jpg"/>
          <p:cNvPicPr>
            <a:picLocks noGrp="1" noChangeAspect="1"/>
          </p:cNvPicPr>
          <p:nvPr>
            <p:ph idx="1"/>
          </p:nvPr>
        </p:nvPicPr>
        <p:blipFill>
          <a:blip r:embed="rId3" cstate="email">
            <a:lum bright="-10000" contrast="20000"/>
          </a:blip>
          <a:srcRect/>
          <a:stretch>
            <a:fillRect/>
          </a:stretch>
        </p:blipFill>
        <p:spPr>
          <a:xfrm>
            <a:off x="2332038" y="1600200"/>
            <a:ext cx="4498975" cy="4525963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картова система координат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31887" y="0"/>
            <a:ext cx="6845300" cy="68580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66725" y="260350"/>
            <a:ext cx="819785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Созвездие «Цефея»</a:t>
            </a:r>
          </a:p>
        </p:txBody>
      </p:sp>
      <p:grpSp>
        <p:nvGrpSpPr>
          <p:cNvPr id="22531" name="Group 51"/>
          <p:cNvGrpSpPr>
            <a:grpSpLocks/>
          </p:cNvGrpSpPr>
          <p:nvPr/>
        </p:nvGrpSpPr>
        <p:grpSpPr bwMode="auto">
          <a:xfrm>
            <a:off x="468313" y="1222375"/>
            <a:ext cx="8034337" cy="4070350"/>
            <a:chOff x="520" y="978"/>
            <a:chExt cx="5081" cy="2564"/>
          </a:xfrm>
        </p:grpSpPr>
        <p:sp>
          <p:nvSpPr>
            <p:cNvPr id="22535" name="Line 5"/>
            <p:cNvSpPr>
              <a:spLocks noChangeShapeType="1"/>
            </p:cNvSpPr>
            <p:nvPr/>
          </p:nvSpPr>
          <p:spPr bwMode="auto">
            <a:xfrm flipV="1">
              <a:off x="902" y="1073"/>
              <a:ext cx="0" cy="22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stealth" w="lg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36" name="Line 6"/>
            <p:cNvSpPr>
              <a:spLocks noChangeShapeType="1"/>
            </p:cNvSpPr>
            <p:nvPr/>
          </p:nvSpPr>
          <p:spPr bwMode="auto">
            <a:xfrm rot="5400000" flipV="1">
              <a:off x="3077" y="769"/>
              <a:ext cx="0" cy="47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stealth" w="lg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37" name="Text Box 7"/>
            <p:cNvSpPr txBox="1">
              <a:spLocks noChangeArrowheads="1"/>
            </p:cNvSpPr>
            <p:nvPr/>
          </p:nvSpPr>
          <p:spPr bwMode="auto">
            <a:xfrm>
              <a:off x="688" y="3158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0</a:t>
              </a:r>
            </a:p>
          </p:txBody>
        </p:sp>
        <p:sp>
          <p:nvSpPr>
            <p:cNvPr id="22538" name="Text Box 8"/>
            <p:cNvSpPr txBox="1">
              <a:spLocks noChangeArrowheads="1"/>
            </p:cNvSpPr>
            <p:nvPr/>
          </p:nvSpPr>
          <p:spPr bwMode="auto">
            <a:xfrm>
              <a:off x="5193" y="2772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/>
                <a:t>х</a:t>
              </a:r>
            </a:p>
          </p:txBody>
        </p:sp>
        <p:sp>
          <p:nvSpPr>
            <p:cNvPr id="22539" name="Text Box 9"/>
            <p:cNvSpPr txBox="1">
              <a:spLocks noChangeArrowheads="1"/>
            </p:cNvSpPr>
            <p:nvPr/>
          </p:nvSpPr>
          <p:spPr bwMode="auto">
            <a:xfrm>
              <a:off x="564" y="978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/>
                <a:t>у</a:t>
              </a:r>
            </a:p>
          </p:txBody>
        </p:sp>
        <p:sp>
          <p:nvSpPr>
            <p:cNvPr id="22540" name="Text Box 10"/>
            <p:cNvSpPr txBox="1">
              <a:spLocks noChangeArrowheads="1"/>
            </p:cNvSpPr>
            <p:nvPr/>
          </p:nvSpPr>
          <p:spPr bwMode="auto">
            <a:xfrm>
              <a:off x="534" y="284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</a:t>
              </a:r>
            </a:p>
          </p:txBody>
        </p:sp>
        <p:sp>
          <p:nvSpPr>
            <p:cNvPr id="22541" name="Text Box 11"/>
            <p:cNvSpPr txBox="1">
              <a:spLocks noChangeArrowheads="1"/>
            </p:cNvSpPr>
            <p:nvPr/>
          </p:nvSpPr>
          <p:spPr bwMode="auto">
            <a:xfrm>
              <a:off x="520" y="239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3</a:t>
              </a:r>
            </a:p>
          </p:txBody>
        </p:sp>
        <p:sp>
          <p:nvSpPr>
            <p:cNvPr id="22542" name="Text Box 12"/>
            <p:cNvSpPr txBox="1">
              <a:spLocks noChangeArrowheads="1"/>
            </p:cNvSpPr>
            <p:nvPr/>
          </p:nvSpPr>
          <p:spPr bwMode="auto">
            <a:xfrm>
              <a:off x="520" y="2031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5</a:t>
              </a:r>
            </a:p>
          </p:txBody>
        </p:sp>
        <p:sp>
          <p:nvSpPr>
            <p:cNvPr id="22543" name="Text Box 13"/>
            <p:cNvSpPr txBox="1">
              <a:spLocks noChangeArrowheads="1"/>
            </p:cNvSpPr>
            <p:nvPr/>
          </p:nvSpPr>
          <p:spPr bwMode="auto">
            <a:xfrm>
              <a:off x="520" y="180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6</a:t>
              </a:r>
            </a:p>
          </p:txBody>
        </p:sp>
        <p:sp>
          <p:nvSpPr>
            <p:cNvPr id="22544" name="Text Box 14"/>
            <p:cNvSpPr txBox="1">
              <a:spLocks noChangeArrowheads="1"/>
            </p:cNvSpPr>
            <p:nvPr/>
          </p:nvSpPr>
          <p:spPr bwMode="auto">
            <a:xfrm>
              <a:off x="520" y="1577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7</a:t>
              </a:r>
            </a:p>
          </p:txBody>
        </p:sp>
        <p:sp>
          <p:nvSpPr>
            <p:cNvPr id="22545" name="Line 16"/>
            <p:cNvSpPr>
              <a:spLocks noChangeShapeType="1"/>
            </p:cNvSpPr>
            <p:nvPr/>
          </p:nvSpPr>
          <p:spPr bwMode="auto">
            <a:xfrm>
              <a:off x="838" y="2962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46" name="Line 17"/>
            <p:cNvSpPr>
              <a:spLocks noChangeShapeType="1"/>
            </p:cNvSpPr>
            <p:nvPr/>
          </p:nvSpPr>
          <p:spPr bwMode="auto">
            <a:xfrm>
              <a:off x="838" y="2554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47" name="Line 18"/>
            <p:cNvSpPr>
              <a:spLocks noChangeShapeType="1"/>
            </p:cNvSpPr>
            <p:nvPr/>
          </p:nvSpPr>
          <p:spPr bwMode="auto">
            <a:xfrm>
              <a:off x="838" y="2146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48" name="Line 19"/>
            <p:cNvSpPr>
              <a:spLocks noChangeShapeType="1"/>
            </p:cNvSpPr>
            <p:nvPr/>
          </p:nvSpPr>
          <p:spPr bwMode="auto">
            <a:xfrm>
              <a:off x="838" y="1944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49" name="Line 20"/>
            <p:cNvSpPr>
              <a:spLocks noChangeShapeType="1"/>
            </p:cNvSpPr>
            <p:nvPr/>
          </p:nvSpPr>
          <p:spPr bwMode="auto">
            <a:xfrm>
              <a:off x="838" y="173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50" name="Line 21"/>
            <p:cNvSpPr>
              <a:spLocks noChangeShapeType="1"/>
            </p:cNvSpPr>
            <p:nvPr/>
          </p:nvSpPr>
          <p:spPr bwMode="auto">
            <a:xfrm rot="5400000">
              <a:off x="1064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51" name="Line 22"/>
            <p:cNvSpPr>
              <a:spLocks noChangeShapeType="1"/>
            </p:cNvSpPr>
            <p:nvPr/>
          </p:nvSpPr>
          <p:spPr bwMode="auto">
            <a:xfrm rot="5400000">
              <a:off x="1998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52" name="Line 23"/>
            <p:cNvSpPr>
              <a:spLocks noChangeShapeType="1"/>
            </p:cNvSpPr>
            <p:nvPr/>
          </p:nvSpPr>
          <p:spPr bwMode="auto">
            <a:xfrm rot="5400000">
              <a:off x="2455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53" name="Line 24"/>
            <p:cNvSpPr>
              <a:spLocks noChangeShapeType="1"/>
            </p:cNvSpPr>
            <p:nvPr/>
          </p:nvSpPr>
          <p:spPr bwMode="auto">
            <a:xfrm rot="5400000">
              <a:off x="3150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>
              <a:off x="1328" y="1918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>
              <a:off x="1560" y="1728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1012" y="325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</a:t>
              </a:r>
            </a:p>
          </p:txBody>
        </p:sp>
        <p:sp>
          <p:nvSpPr>
            <p:cNvPr id="22557" name="Text Box 29"/>
            <p:cNvSpPr txBox="1">
              <a:spLocks noChangeArrowheads="1"/>
            </p:cNvSpPr>
            <p:nvPr/>
          </p:nvSpPr>
          <p:spPr bwMode="auto">
            <a:xfrm>
              <a:off x="1940" y="325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5</a:t>
              </a:r>
            </a:p>
          </p:txBody>
        </p: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2411" y="325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7</a:t>
              </a:r>
            </a:p>
          </p:txBody>
        </p:sp>
        <p:sp>
          <p:nvSpPr>
            <p:cNvPr id="22559" name="Text Box 31"/>
            <p:cNvSpPr txBox="1">
              <a:spLocks noChangeArrowheads="1"/>
            </p:cNvSpPr>
            <p:nvPr/>
          </p:nvSpPr>
          <p:spPr bwMode="auto">
            <a:xfrm>
              <a:off x="3072" y="3254"/>
              <a:ext cx="4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10</a:t>
              </a:r>
            </a:p>
          </p:txBody>
        </p:sp>
        <p:sp>
          <p:nvSpPr>
            <p:cNvPr id="22560" name="Oval 32"/>
            <p:cNvSpPr>
              <a:spLocks noChangeArrowheads="1"/>
            </p:cNvSpPr>
            <p:nvPr/>
          </p:nvSpPr>
          <p:spPr bwMode="auto">
            <a:xfrm>
              <a:off x="2494" y="2129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1" name="Oval 33"/>
            <p:cNvSpPr>
              <a:spLocks noChangeArrowheads="1"/>
            </p:cNvSpPr>
            <p:nvPr/>
          </p:nvSpPr>
          <p:spPr bwMode="auto">
            <a:xfrm>
              <a:off x="3182" y="2733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2" name="Line 35"/>
            <p:cNvSpPr>
              <a:spLocks noChangeShapeType="1"/>
            </p:cNvSpPr>
            <p:nvPr/>
          </p:nvSpPr>
          <p:spPr bwMode="auto">
            <a:xfrm>
              <a:off x="1131" y="2564"/>
              <a:ext cx="934" cy="20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63" name="Oval 36"/>
            <p:cNvSpPr>
              <a:spLocks noChangeArrowheads="1"/>
            </p:cNvSpPr>
            <p:nvPr/>
          </p:nvSpPr>
          <p:spPr bwMode="auto">
            <a:xfrm>
              <a:off x="1089" y="2522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4" name="Oval 37"/>
            <p:cNvSpPr>
              <a:spLocks noChangeArrowheads="1"/>
            </p:cNvSpPr>
            <p:nvPr/>
          </p:nvSpPr>
          <p:spPr bwMode="auto">
            <a:xfrm>
              <a:off x="2030" y="2726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65" name="Line 38"/>
            <p:cNvSpPr>
              <a:spLocks noChangeShapeType="1"/>
            </p:cNvSpPr>
            <p:nvPr/>
          </p:nvSpPr>
          <p:spPr bwMode="auto">
            <a:xfrm flipV="1">
              <a:off x="1123" y="1982"/>
              <a:ext cx="225" cy="56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66" name="Line 39"/>
            <p:cNvSpPr>
              <a:spLocks noChangeShapeType="1"/>
            </p:cNvSpPr>
            <p:nvPr/>
          </p:nvSpPr>
          <p:spPr bwMode="auto">
            <a:xfrm flipV="1">
              <a:off x="1376" y="1771"/>
              <a:ext cx="211" cy="17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67" name="Line 40"/>
            <p:cNvSpPr>
              <a:spLocks noChangeShapeType="1"/>
            </p:cNvSpPr>
            <p:nvPr/>
          </p:nvSpPr>
          <p:spPr bwMode="auto">
            <a:xfrm>
              <a:off x="1371" y="1957"/>
              <a:ext cx="1158" cy="201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68" name="Line 41"/>
            <p:cNvSpPr>
              <a:spLocks noChangeShapeType="1"/>
            </p:cNvSpPr>
            <p:nvPr/>
          </p:nvSpPr>
          <p:spPr bwMode="auto">
            <a:xfrm>
              <a:off x="2542" y="2173"/>
              <a:ext cx="667" cy="58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69" name="Line 42"/>
            <p:cNvSpPr>
              <a:spLocks noChangeShapeType="1"/>
            </p:cNvSpPr>
            <p:nvPr/>
          </p:nvSpPr>
          <p:spPr bwMode="auto">
            <a:xfrm>
              <a:off x="2072" y="2769"/>
              <a:ext cx="1127" cy="1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2570" name="Line 49"/>
            <p:cNvSpPr>
              <a:spLocks noChangeShapeType="1"/>
            </p:cNvSpPr>
            <p:nvPr/>
          </p:nvSpPr>
          <p:spPr bwMode="auto">
            <a:xfrm flipV="1">
              <a:off x="2072" y="2186"/>
              <a:ext cx="451" cy="57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22532" name="Text Box 50"/>
          <p:cNvSpPr txBox="1">
            <a:spLocks noChangeArrowheads="1"/>
          </p:cNvSpPr>
          <p:nvPr/>
        </p:nvSpPr>
        <p:spPr bwMode="auto">
          <a:xfrm>
            <a:off x="341313" y="5295900"/>
            <a:ext cx="8401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(3; 7);  (2; 6);  (1; 3);  (5; 2);  (5; 2);  (10; 2);  (7; 5);  (2; 6)	</a:t>
            </a:r>
          </a:p>
        </p:txBody>
      </p:sp>
      <p:sp>
        <p:nvSpPr>
          <p:cNvPr id="22533" name="Line 52"/>
          <p:cNvSpPr>
            <a:spLocks noChangeShapeType="1"/>
          </p:cNvSpPr>
          <p:nvPr/>
        </p:nvSpPr>
        <p:spPr bwMode="auto">
          <a:xfrm>
            <a:off x="379413" y="5981700"/>
            <a:ext cx="78184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2534" name="Text Box 53"/>
          <p:cNvSpPr txBox="1">
            <a:spLocks noChangeArrowheads="1"/>
          </p:cNvSpPr>
          <p:nvPr/>
        </p:nvSpPr>
        <p:spPr bwMode="auto">
          <a:xfrm>
            <a:off x="341313" y="6159500"/>
            <a:ext cx="840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(7; 5);  (5; 2)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0"/>
            <a:ext cx="819785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Созвездие «Кассиопеи»</a:t>
            </a:r>
          </a:p>
        </p:txBody>
      </p:sp>
      <p:sp>
        <p:nvSpPr>
          <p:cNvPr id="23555" name="Text Box 8"/>
          <p:cNvSpPr txBox="1">
            <a:spLocks noChangeArrowheads="1"/>
          </p:cNvSpPr>
          <p:nvPr/>
        </p:nvSpPr>
        <p:spPr bwMode="auto">
          <a:xfrm>
            <a:off x="777875" y="828675"/>
            <a:ext cx="646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/>
              <a:t>у</a:t>
            </a:r>
          </a:p>
        </p:txBody>
      </p:sp>
      <p:sp>
        <p:nvSpPr>
          <p:cNvPr id="23556" name="Text Box 40"/>
          <p:cNvSpPr txBox="1">
            <a:spLocks noChangeArrowheads="1"/>
          </p:cNvSpPr>
          <p:nvPr/>
        </p:nvSpPr>
        <p:spPr bwMode="auto">
          <a:xfrm>
            <a:off x="708025" y="5765800"/>
            <a:ext cx="8401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/>
              <a:t>(1; 3);  (3; 5);  (5; 3);  (7; 3);  (9; 1)</a:t>
            </a:r>
          </a:p>
        </p:txBody>
      </p:sp>
      <p:grpSp>
        <p:nvGrpSpPr>
          <p:cNvPr id="23557" name="Group 44"/>
          <p:cNvGrpSpPr>
            <a:grpSpLocks/>
          </p:cNvGrpSpPr>
          <p:nvPr/>
        </p:nvGrpSpPr>
        <p:grpSpPr bwMode="auto">
          <a:xfrm>
            <a:off x="277813" y="1284288"/>
            <a:ext cx="8642350" cy="4224337"/>
            <a:chOff x="176" y="809"/>
            <a:chExt cx="5465" cy="2661"/>
          </a:xfrm>
        </p:grpSpPr>
        <p:sp>
          <p:nvSpPr>
            <p:cNvPr id="23558" name="Line 4"/>
            <p:cNvSpPr>
              <a:spLocks noChangeShapeType="1"/>
            </p:cNvSpPr>
            <p:nvPr/>
          </p:nvSpPr>
          <p:spPr bwMode="auto">
            <a:xfrm flipV="1">
              <a:off x="462" y="809"/>
              <a:ext cx="0" cy="24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stealth" w="lg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59" name="Line 5"/>
            <p:cNvSpPr>
              <a:spLocks noChangeShapeType="1"/>
            </p:cNvSpPr>
            <p:nvPr/>
          </p:nvSpPr>
          <p:spPr bwMode="auto">
            <a:xfrm rot="5400000" flipV="1">
              <a:off x="2881" y="541"/>
              <a:ext cx="0" cy="52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 type="stealth" w="lg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60" name="Text Box 6"/>
            <p:cNvSpPr txBox="1">
              <a:spLocks noChangeArrowheads="1"/>
            </p:cNvSpPr>
            <p:nvPr/>
          </p:nvSpPr>
          <p:spPr bwMode="auto">
            <a:xfrm>
              <a:off x="272" y="317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0</a:t>
              </a:r>
            </a:p>
          </p:txBody>
        </p:sp>
        <p:sp>
          <p:nvSpPr>
            <p:cNvPr id="23561" name="Text Box 7"/>
            <p:cNvSpPr txBox="1">
              <a:spLocks noChangeArrowheads="1"/>
            </p:cNvSpPr>
            <p:nvPr/>
          </p:nvSpPr>
          <p:spPr bwMode="auto">
            <a:xfrm>
              <a:off x="5233" y="2764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/>
                <a:t>х</a:t>
              </a:r>
            </a:p>
          </p:txBody>
        </p:sp>
        <p:sp>
          <p:nvSpPr>
            <p:cNvPr id="23562" name="Text Box 9"/>
            <p:cNvSpPr txBox="1">
              <a:spLocks noChangeArrowheads="1"/>
            </p:cNvSpPr>
            <p:nvPr/>
          </p:nvSpPr>
          <p:spPr bwMode="auto">
            <a:xfrm>
              <a:off x="190" y="2591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</a:t>
              </a:r>
            </a:p>
          </p:txBody>
        </p:sp>
        <p:sp>
          <p:nvSpPr>
            <p:cNvPr id="23563" name="Text Box 10"/>
            <p:cNvSpPr txBox="1">
              <a:spLocks noChangeArrowheads="1"/>
            </p:cNvSpPr>
            <p:nvPr/>
          </p:nvSpPr>
          <p:spPr bwMode="auto">
            <a:xfrm>
              <a:off x="176" y="1794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3</a:t>
              </a:r>
            </a:p>
          </p:txBody>
        </p:sp>
        <p:sp>
          <p:nvSpPr>
            <p:cNvPr id="23564" name="Text Box 11"/>
            <p:cNvSpPr txBox="1">
              <a:spLocks noChangeArrowheads="1"/>
            </p:cNvSpPr>
            <p:nvPr/>
          </p:nvSpPr>
          <p:spPr bwMode="auto">
            <a:xfrm>
              <a:off x="176" y="999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5</a:t>
              </a:r>
            </a:p>
          </p:txBody>
        </p:sp>
        <p:sp>
          <p:nvSpPr>
            <p:cNvPr id="23565" name="Line 14"/>
            <p:cNvSpPr>
              <a:spLocks noChangeShapeType="1"/>
            </p:cNvSpPr>
            <p:nvPr/>
          </p:nvSpPr>
          <p:spPr bwMode="auto">
            <a:xfrm>
              <a:off x="406" y="2746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66" name="Line 15"/>
            <p:cNvSpPr>
              <a:spLocks noChangeShapeType="1"/>
            </p:cNvSpPr>
            <p:nvPr/>
          </p:nvSpPr>
          <p:spPr bwMode="auto">
            <a:xfrm>
              <a:off x="406" y="1946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67" name="Line 19"/>
            <p:cNvSpPr>
              <a:spLocks noChangeShapeType="1"/>
            </p:cNvSpPr>
            <p:nvPr/>
          </p:nvSpPr>
          <p:spPr bwMode="auto">
            <a:xfrm rot="5400000">
              <a:off x="856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68" name="Line 20"/>
            <p:cNvSpPr>
              <a:spLocks noChangeShapeType="1"/>
            </p:cNvSpPr>
            <p:nvPr/>
          </p:nvSpPr>
          <p:spPr bwMode="auto">
            <a:xfrm rot="5400000">
              <a:off x="3622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69" name="Line 21"/>
            <p:cNvSpPr>
              <a:spLocks noChangeShapeType="1"/>
            </p:cNvSpPr>
            <p:nvPr/>
          </p:nvSpPr>
          <p:spPr bwMode="auto">
            <a:xfrm rot="5400000">
              <a:off x="4551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70" name="Line 22"/>
            <p:cNvSpPr>
              <a:spLocks noChangeShapeType="1"/>
            </p:cNvSpPr>
            <p:nvPr/>
          </p:nvSpPr>
          <p:spPr bwMode="auto">
            <a:xfrm rot="5400000">
              <a:off x="2694" y="3159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71" name="Oval 23"/>
            <p:cNvSpPr>
              <a:spLocks noChangeArrowheads="1"/>
            </p:cNvSpPr>
            <p:nvPr/>
          </p:nvSpPr>
          <p:spPr bwMode="auto">
            <a:xfrm>
              <a:off x="3656" y="1910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2" name="Oval 24"/>
            <p:cNvSpPr>
              <a:spLocks noChangeArrowheads="1"/>
            </p:cNvSpPr>
            <p:nvPr/>
          </p:nvSpPr>
          <p:spPr bwMode="auto">
            <a:xfrm>
              <a:off x="1808" y="1104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3" name="Text Box 25"/>
            <p:cNvSpPr txBox="1">
              <a:spLocks noChangeArrowheads="1"/>
            </p:cNvSpPr>
            <p:nvPr/>
          </p:nvSpPr>
          <p:spPr bwMode="auto">
            <a:xfrm>
              <a:off x="804" y="3182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</a:t>
              </a:r>
            </a:p>
          </p:txBody>
        </p:sp>
        <p:sp>
          <p:nvSpPr>
            <p:cNvPr id="23574" name="Text Box 26"/>
            <p:cNvSpPr txBox="1">
              <a:spLocks noChangeArrowheads="1"/>
            </p:cNvSpPr>
            <p:nvPr/>
          </p:nvSpPr>
          <p:spPr bwMode="auto">
            <a:xfrm>
              <a:off x="2668" y="3182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5</a:t>
              </a:r>
            </a:p>
          </p:txBody>
        </p:sp>
        <p:sp>
          <p:nvSpPr>
            <p:cNvPr id="23575" name="Text Box 27"/>
            <p:cNvSpPr txBox="1">
              <a:spLocks noChangeArrowheads="1"/>
            </p:cNvSpPr>
            <p:nvPr/>
          </p:nvSpPr>
          <p:spPr bwMode="auto">
            <a:xfrm>
              <a:off x="3587" y="3182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7</a:t>
              </a:r>
            </a:p>
          </p:txBody>
        </p:sp>
        <p:sp>
          <p:nvSpPr>
            <p:cNvPr id="23576" name="Text Box 28"/>
            <p:cNvSpPr txBox="1">
              <a:spLocks noChangeArrowheads="1"/>
            </p:cNvSpPr>
            <p:nvPr/>
          </p:nvSpPr>
          <p:spPr bwMode="auto">
            <a:xfrm>
              <a:off x="4520" y="3182"/>
              <a:ext cx="4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9</a:t>
              </a:r>
            </a:p>
          </p:txBody>
        </p:sp>
        <p:sp>
          <p:nvSpPr>
            <p:cNvPr id="23577" name="Oval 29"/>
            <p:cNvSpPr>
              <a:spLocks noChangeArrowheads="1"/>
            </p:cNvSpPr>
            <p:nvPr/>
          </p:nvSpPr>
          <p:spPr bwMode="auto">
            <a:xfrm>
              <a:off x="2726" y="1921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8" name="Oval 30"/>
            <p:cNvSpPr>
              <a:spLocks noChangeArrowheads="1"/>
            </p:cNvSpPr>
            <p:nvPr/>
          </p:nvSpPr>
          <p:spPr bwMode="auto">
            <a:xfrm>
              <a:off x="4582" y="2725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9" name="Line 31"/>
            <p:cNvSpPr>
              <a:spLocks noChangeShapeType="1"/>
            </p:cNvSpPr>
            <p:nvPr/>
          </p:nvSpPr>
          <p:spPr bwMode="auto">
            <a:xfrm>
              <a:off x="1859" y="1132"/>
              <a:ext cx="886" cy="81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80" name="Oval 32"/>
            <p:cNvSpPr>
              <a:spLocks noChangeArrowheads="1"/>
            </p:cNvSpPr>
            <p:nvPr/>
          </p:nvSpPr>
          <p:spPr bwMode="auto">
            <a:xfrm>
              <a:off x="881" y="1906"/>
              <a:ext cx="70" cy="7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1" name="Line 34"/>
            <p:cNvSpPr>
              <a:spLocks noChangeShapeType="1"/>
            </p:cNvSpPr>
            <p:nvPr/>
          </p:nvSpPr>
          <p:spPr bwMode="auto">
            <a:xfrm flipV="1">
              <a:off x="2779" y="1950"/>
              <a:ext cx="921" cy="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82" name="Line 36"/>
            <p:cNvSpPr>
              <a:spLocks noChangeShapeType="1"/>
            </p:cNvSpPr>
            <p:nvPr/>
          </p:nvSpPr>
          <p:spPr bwMode="auto">
            <a:xfrm>
              <a:off x="3707" y="1941"/>
              <a:ext cx="918" cy="82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83" name="Line 39"/>
            <p:cNvSpPr>
              <a:spLocks noChangeShapeType="1"/>
            </p:cNvSpPr>
            <p:nvPr/>
          </p:nvSpPr>
          <p:spPr bwMode="auto">
            <a:xfrm flipV="1">
              <a:off x="928" y="1138"/>
              <a:ext cx="907" cy="791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3584" name="Line 43"/>
            <p:cNvSpPr>
              <a:spLocks noChangeShapeType="1"/>
            </p:cNvSpPr>
            <p:nvPr/>
          </p:nvSpPr>
          <p:spPr bwMode="auto">
            <a:xfrm>
              <a:off x="406" y="1138"/>
              <a:ext cx="1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60350"/>
            <a:ext cx="819785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i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Созвездие «Персея»</a:t>
            </a:r>
          </a:p>
        </p:txBody>
      </p:sp>
      <p:sp>
        <p:nvSpPr>
          <p:cNvPr id="24579" name="Text Box 40"/>
          <p:cNvSpPr txBox="1">
            <a:spLocks noChangeArrowheads="1"/>
          </p:cNvSpPr>
          <p:nvPr/>
        </p:nvSpPr>
        <p:spPr bwMode="auto">
          <a:xfrm>
            <a:off x="341313" y="5207000"/>
            <a:ext cx="840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(1; 1);  (6; 3);  (8; 2);  (10; 3);  (11; 4);  (12; 6)</a:t>
            </a:r>
          </a:p>
        </p:txBody>
      </p:sp>
      <p:sp>
        <p:nvSpPr>
          <p:cNvPr id="24580" name="Line 41"/>
          <p:cNvSpPr>
            <a:spLocks noChangeShapeType="1"/>
          </p:cNvSpPr>
          <p:nvPr/>
        </p:nvSpPr>
        <p:spPr bwMode="auto">
          <a:xfrm>
            <a:off x="379413" y="5867400"/>
            <a:ext cx="78184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4581" name="Text Box 42"/>
          <p:cNvSpPr txBox="1">
            <a:spLocks noChangeArrowheads="1"/>
          </p:cNvSpPr>
          <p:nvPr/>
        </p:nvSpPr>
        <p:spPr bwMode="auto">
          <a:xfrm>
            <a:off x="341313" y="6045200"/>
            <a:ext cx="8401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(6; 3);  (7; 5);  (7; 7)</a:t>
            </a:r>
          </a:p>
        </p:txBody>
      </p:sp>
      <p:grpSp>
        <p:nvGrpSpPr>
          <p:cNvPr id="24582" name="Group 57"/>
          <p:cNvGrpSpPr>
            <a:grpSpLocks/>
          </p:cNvGrpSpPr>
          <p:nvPr/>
        </p:nvGrpSpPr>
        <p:grpSpPr bwMode="auto">
          <a:xfrm>
            <a:off x="468313" y="1209675"/>
            <a:ext cx="8034337" cy="3803650"/>
            <a:chOff x="296" y="938"/>
            <a:chExt cx="5081" cy="2396"/>
          </a:xfrm>
        </p:grpSpPr>
        <p:sp>
          <p:nvSpPr>
            <p:cNvPr id="24583" name="Text Box 25"/>
            <p:cNvSpPr txBox="1">
              <a:spLocks noChangeArrowheads="1"/>
            </p:cNvSpPr>
            <p:nvPr/>
          </p:nvSpPr>
          <p:spPr bwMode="auto">
            <a:xfrm>
              <a:off x="788" y="304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</a:t>
              </a:r>
            </a:p>
          </p:txBody>
        </p:sp>
        <p:sp>
          <p:nvSpPr>
            <p:cNvPr id="24584" name="Text Box 26"/>
            <p:cNvSpPr txBox="1">
              <a:spLocks noChangeArrowheads="1"/>
            </p:cNvSpPr>
            <p:nvPr/>
          </p:nvSpPr>
          <p:spPr bwMode="auto">
            <a:xfrm>
              <a:off x="1948" y="304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6</a:t>
              </a:r>
            </a:p>
          </p:txBody>
        </p:sp>
        <p:sp>
          <p:nvSpPr>
            <p:cNvPr id="24585" name="Text Box 27"/>
            <p:cNvSpPr txBox="1">
              <a:spLocks noChangeArrowheads="1"/>
            </p:cNvSpPr>
            <p:nvPr/>
          </p:nvSpPr>
          <p:spPr bwMode="auto">
            <a:xfrm>
              <a:off x="2187" y="304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7</a:t>
              </a:r>
            </a:p>
          </p:txBody>
        </p:sp>
        <p:sp>
          <p:nvSpPr>
            <p:cNvPr id="24586" name="Text Box 28"/>
            <p:cNvSpPr txBox="1">
              <a:spLocks noChangeArrowheads="1"/>
            </p:cNvSpPr>
            <p:nvPr/>
          </p:nvSpPr>
          <p:spPr bwMode="auto">
            <a:xfrm>
              <a:off x="2848" y="3046"/>
              <a:ext cx="4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10</a:t>
              </a:r>
            </a:p>
          </p:txBody>
        </p:sp>
        <p:sp>
          <p:nvSpPr>
            <p:cNvPr id="24587" name="Text Box 49"/>
            <p:cNvSpPr txBox="1">
              <a:spLocks noChangeArrowheads="1"/>
            </p:cNvSpPr>
            <p:nvPr/>
          </p:nvSpPr>
          <p:spPr bwMode="auto">
            <a:xfrm>
              <a:off x="2411" y="3046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8</a:t>
              </a:r>
            </a:p>
          </p:txBody>
        </p:sp>
        <p:sp>
          <p:nvSpPr>
            <p:cNvPr id="24588" name="Text Box 51"/>
            <p:cNvSpPr txBox="1">
              <a:spLocks noChangeArrowheads="1"/>
            </p:cNvSpPr>
            <p:nvPr/>
          </p:nvSpPr>
          <p:spPr bwMode="auto">
            <a:xfrm>
              <a:off x="3080" y="3046"/>
              <a:ext cx="4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11</a:t>
              </a:r>
            </a:p>
          </p:txBody>
        </p:sp>
        <p:sp>
          <p:nvSpPr>
            <p:cNvPr id="24589" name="Text Box 53"/>
            <p:cNvSpPr txBox="1">
              <a:spLocks noChangeArrowheads="1"/>
            </p:cNvSpPr>
            <p:nvPr/>
          </p:nvSpPr>
          <p:spPr bwMode="auto">
            <a:xfrm>
              <a:off x="3312" y="3046"/>
              <a:ext cx="4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12</a:t>
              </a:r>
            </a:p>
          </p:txBody>
        </p:sp>
        <p:grpSp>
          <p:nvGrpSpPr>
            <p:cNvPr id="24590" name="Group 56"/>
            <p:cNvGrpSpPr>
              <a:grpSpLocks/>
            </p:cNvGrpSpPr>
            <p:nvPr/>
          </p:nvGrpSpPr>
          <p:grpSpPr bwMode="auto">
            <a:xfrm>
              <a:off x="296" y="938"/>
              <a:ext cx="5081" cy="2300"/>
              <a:chOff x="296" y="938"/>
              <a:chExt cx="5081" cy="2300"/>
            </a:xfrm>
          </p:grpSpPr>
          <p:sp>
            <p:nvSpPr>
              <p:cNvPr id="24591" name="Line 4"/>
              <p:cNvSpPr>
                <a:spLocks noChangeShapeType="1"/>
              </p:cNvSpPr>
              <p:nvPr/>
            </p:nvSpPr>
            <p:spPr bwMode="auto">
              <a:xfrm flipV="1">
                <a:off x="678" y="1097"/>
                <a:ext cx="0" cy="203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 type="stealth" w="lg" len="lg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592" name="Line 5"/>
              <p:cNvSpPr>
                <a:spLocks noChangeShapeType="1"/>
              </p:cNvSpPr>
              <p:nvPr/>
            </p:nvSpPr>
            <p:spPr bwMode="auto">
              <a:xfrm rot="5400000" flipV="1">
                <a:off x="2853" y="561"/>
                <a:ext cx="0" cy="477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 type="stealth" w="lg" len="lg"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593" name="Text Box 6"/>
              <p:cNvSpPr txBox="1">
                <a:spLocks noChangeArrowheads="1"/>
              </p:cNvSpPr>
              <p:nvPr/>
            </p:nvSpPr>
            <p:spPr bwMode="auto">
              <a:xfrm>
                <a:off x="464" y="2950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0</a:t>
                </a:r>
              </a:p>
            </p:txBody>
          </p:sp>
          <p:sp>
            <p:nvSpPr>
              <p:cNvPr id="24594" name="Text Box 7"/>
              <p:cNvSpPr txBox="1">
                <a:spLocks noChangeArrowheads="1"/>
              </p:cNvSpPr>
              <p:nvPr/>
            </p:nvSpPr>
            <p:spPr bwMode="auto">
              <a:xfrm>
                <a:off x="4969" y="2564"/>
                <a:ext cx="40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i="1"/>
                  <a:t>х</a:t>
                </a:r>
              </a:p>
            </p:txBody>
          </p:sp>
          <p:sp>
            <p:nvSpPr>
              <p:cNvPr id="24595" name="Text Box 8"/>
              <p:cNvSpPr txBox="1">
                <a:spLocks noChangeArrowheads="1"/>
              </p:cNvSpPr>
              <p:nvPr/>
            </p:nvSpPr>
            <p:spPr bwMode="auto">
              <a:xfrm>
                <a:off x="340" y="938"/>
                <a:ext cx="40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800" b="1" i="1"/>
                  <a:t>у</a:t>
                </a:r>
              </a:p>
            </p:txBody>
          </p:sp>
          <p:sp>
            <p:nvSpPr>
              <p:cNvPr id="24596" name="Text Box 9"/>
              <p:cNvSpPr txBox="1">
                <a:spLocks noChangeArrowheads="1"/>
              </p:cNvSpPr>
              <p:nvPr/>
            </p:nvSpPr>
            <p:spPr bwMode="auto">
              <a:xfrm>
                <a:off x="310" y="2639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1</a:t>
                </a:r>
              </a:p>
            </p:txBody>
          </p:sp>
          <p:sp>
            <p:nvSpPr>
              <p:cNvPr id="24597" name="Text Box 10"/>
              <p:cNvSpPr txBox="1">
                <a:spLocks noChangeArrowheads="1"/>
              </p:cNvSpPr>
              <p:nvPr/>
            </p:nvSpPr>
            <p:spPr bwMode="auto">
              <a:xfrm>
                <a:off x="296" y="2186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3</a:t>
                </a:r>
              </a:p>
            </p:txBody>
          </p:sp>
          <p:sp>
            <p:nvSpPr>
              <p:cNvPr id="24598" name="Text Box 11"/>
              <p:cNvSpPr txBox="1">
                <a:spLocks noChangeArrowheads="1"/>
              </p:cNvSpPr>
              <p:nvPr/>
            </p:nvSpPr>
            <p:spPr bwMode="auto">
              <a:xfrm>
                <a:off x="296" y="1823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5</a:t>
                </a:r>
              </a:p>
            </p:txBody>
          </p:sp>
          <p:sp>
            <p:nvSpPr>
              <p:cNvPr id="24599" name="Text Box 12"/>
              <p:cNvSpPr txBox="1">
                <a:spLocks noChangeArrowheads="1"/>
              </p:cNvSpPr>
              <p:nvPr/>
            </p:nvSpPr>
            <p:spPr bwMode="auto">
              <a:xfrm>
                <a:off x="296" y="1596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6</a:t>
                </a:r>
              </a:p>
            </p:txBody>
          </p:sp>
          <p:sp>
            <p:nvSpPr>
              <p:cNvPr id="24600" name="Text Box 13"/>
              <p:cNvSpPr txBox="1">
                <a:spLocks noChangeArrowheads="1"/>
              </p:cNvSpPr>
              <p:nvPr/>
            </p:nvSpPr>
            <p:spPr bwMode="auto">
              <a:xfrm>
                <a:off x="296" y="1369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7</a:t>
                </a:r>
              </a:p>
            </p:txBody>
          </p:sp>
          <p:sp>
            <p:nvSpPr>
              <p:cNvPr id="24601" name="Line 14"/>
              <p:cNvSpPr>
                <a:spLocks noChangeShapeType="1"/>
              </p:cNvSpPr>
              <p:nvPr/>
            </p:nvSpPr>
            <p:spPr bwMode="auto">
              <a:xfrm>
                <a:off x="614" y="2754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2" name="Line 15"/>
              <p:cNvSpPr>
                <a:spLocks noChangeShapeType="1"/>
              </p:cNvSpPr>
              <p:nvPr/>
            </p:nvSpPr>
            <p:spPr bwMode="auto">
              <a:xfrm>
                <a:off x="614" y="234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3" name="Line 16"/>
              <p:cNvSpPr>
                <a:spLocks noChangeShapeType="1"/>
              </p:cNvSpPr>
              <p:nvPr/>
            </p:nvSpPr>
            <p:spPr bwMode="auto">
              <a:xfrm>
                <a:off x="614" y="1938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4" name="Line 17"/>
              <p:cNvSpPr>
                <a:spLocks noChangeShapeType="1"/>
              </p:cNvSpPr>
              <p:nvPr/>
            </p:nvSpPr>
            <p:spPr bwMode="auto">
              <a:xfrm>
                <a:off x="614" y="1736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5" name="Line 18"/>
              <p:cNvSpPr>
                <a:spLocks noChangeShapeType="1"/>
              </p:cNvSpPr>
              <p:nvPr/>
            </p:nvSpPr>
            <p:spPr bwMode="auto">
              <a:xfrm>
                <a:off x="614" y="1530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6" name="Line 19"/>
              <p:cNvSpPr>
                <a:spLocks noChangeShapeType="1"/>
              </p:cNvSpPr>
              <p:nvPr/>
            </p:nvSpPr>
            <p:spPr bwMode="auto">
              <a:xfrm rot="5400000">
                <a:off x="840" y="295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7" name="Line 20"/>
              <p:cNvSpPr>
                <a:spLocks noChangeShapeType="1"/>
              </p:cNvSpPr>
              <p:nvPr/>
            </p:nvSpPr>
            <p:spPr bwMode="auto">
              <a:xfrm rot="5400000">
                <a:off x="1998" y="295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8" name="Line 21"/>
              <p:cNvSpPr>
                <a:spLocks noChangeShapeType="1"/>
              </p:cNvSpPr>
              <p:nvPr/>
            </p:nvSpPr>
            <p:spPr bwMode="auto">
              <a:xfrm rot="5400000">
                <a:off x="2231" y="295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09" name="Line 22"/>
              <p:cNvSpPr>
                <a:spLocks noChangeShapeType="1"/>
              </p:cNvSpPr>
              <p:nvPr/>
            </p:nvSpPr>
            <p:spPr bwMode="auto">
              <a:xfrm rot="5400000">
                <a:off x="2926" y="295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10" name="Oval 23"/>
              <p:cNvSpPr>
                <a:spLocks noChangeArrowheads="1"/>
              </p:cNvSpPr>
              <p:nvPr/>
            </p:nvSpPr>
            <p:spPr bwMode="auto">
              <a:xfrm>
                <a:off x="3416" y="1718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11" name="Oval 24"/>
              <p:cNvSpPr>
                <a:spLocks noChangeArrowheads="1"/>
              </p:cNvSpPr>
              <p:nvPr/>
            </p:nvSpPr>
            <p:spPr bwMode="auto">
              <a:xfrm>
                <a:off x="3192" y="2120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12" name="Oval 29"/>
              <p:cNvSpPr>
                <a:spLocks noChangeArrowheads="1"/>
              </p:cNvSpPr>
              <p:nvPr/>
            </p:nvSpPr>
            <p:spPr bwMode="auto">
              <a:xfrm>
                <a:off x="2494" y="2521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13" name="Oval 30"/>
              <p:cNvSpPr>
                <a:spLocks noChangeArrowheads="1"/>
              </p:cNvSpPr>
              <p:nvPr/>
            </p:nvSpPr>
            <p:spPr bwMode="auto">
              <a:xfrm>
                <a:off x="2958" y="2325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14" name="Line 31"/>
              <p:cNvSpPr>
                <a:spLocks noChangeShapeType="1"/>
              </p:cNvSpPr>
              <p:nvPr/>
            </p:nvSpPr>
            <p:spPr bwMode="auto">
              <a:xfrm>
                <a:off x="2083" y="2340"/>
                <a:ext cx="446" cy="21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15" name="Oval 32"/>
              <p:cNvSpPr>
                <a:spLocks noChangeArrowheads="1"/>
              </p:cNvSpPr>
              <p:nvPr/>
            </p:nvSpPr>
            <p:spPr bwMode="auto">
              <a:xfrm>
                <a:off x="873" y="2722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16" name="Oval 33"/>
              <p:cNvSpPr>
                <a:spLocks noChangeArrowheads="1"/>
              </p:cNvSpPr>
              <p:nvPr/>
            </p:nvSpPr>
            <p:spPr bwMode="auto">
              <a:xfrm>
                <a:off x="2038" y="2310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17" name="Line 34"/>
              <p:cNvSpPr>
                <a:spLocks noChangeShapeType="1"/>
              </p:cNvSpPr>
              <p:nvPr/>
            </p:nvSpPr>
            <p:spPr bwMode="auto">
              <a:xfrm flipV="1">
                <a:off x="915" y="2350"/>
                <a:ext cx="1153" cy="38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18" name="Line 35"/>
              <p:cNvSpPr>
                <a:spLocks noChangeShapeType="1"/>
              </p:cNvSpPr>
              <p:nvPr/>
            </p:nvSpPr>
            <p:spPr bwMode="auto">
              <a:xfrm flipV="1">
                <a:off x="3240" y="1755"/>
                <a:ext cx="219" cy="39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19" name="Line 36"/>
              <p:cNvSpPr>
                <a:spLocks noChangeShapeType="1"/>
              </p:cNvSpPr>
              <p:nvPr/>
            </p:nvSpPr>
            <p:spPr bwMode="auto">
              <a:xfrm flipV="1">
                <a:off x="2555" y="2366"/>
                <a:ext cx="438" cy="191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0" name="Line 37"/>
              <p:cNvSpPr>
                <a:spLocks noChangeShapeType="1"/>
              </p:cNvSpPr>
              <p:nvPr/>
            </p:nvSpPr>
            <p:spPr bwMode="auto">
              <a:xfrm flipH="1">
                <a:off x="2289" y="1549"/>
                <a:ext cx="5" cy="40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1" name="Line 38"/>
              <p:cNvSpPr>
                <a:spLocks noChangeShapeType="1"/>
              </p:cNvSpPr>
              <p:nvPr/>
            </p:nvSpPr>
            <p:spPr bwMode="auto">
              <a:xfrm flipV="1">
                <a:off x="3016" y="2154"/>
                <a:ext cx="207" cy="183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2" name="Line 39"/>
              <p:cNvSpPr>
                <a:spLocks noChangeShapeType="1"/>
              </p:cNvSpPr>
              <p:nvPr/>
            </p:nvSpPr>
            <p:spPr bwMode="auto">
              <a:xfrm flipV="1">
                <a:off x="2064" y="1954"/>
                <a:ext cx="235" cy="383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3" name="Text Box 43"/>
              <p:cNvSpPr txBox="1">
                <a:spLocks noChangeArrowheads="1"/>
              </p:cNvSpPr>
              <p:nvPr/>
            </p:nvSpPr>
            <p:spPr bwMode="auto">
              <a:xfrm>
                <a:off x="296" y="2402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2</a:t>
                </a:r>
              </a:p>
            </p:txBody>
          </p:sp>
          <p:sp>
            <p:nvSpPr>
              <p:cNvPr id="24624" name="Text Box 44"/>
              <p:cNvSpPr txBox="1">
                <a:spLocks noChangeArrowheads="1"/>
              </p:cNvSpPr>
              <p:nvPr/>
            </p:nvSpPr>
            <p:spPr bwMode="auto">
              <a:xfrm>
                <a:off x="296" y="1994"/>
                <a:ext cx="4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/>
                  <a:t>4</a:t>
                </a:r>
              </a:p>
            </p:txBody>
          </p:sp>
          <p:sp>
            <p:nvSpPr>
              <p:cNvPr id="24625" name="Line 45"/>
              <p:cNvSpPr>
                <a:spLocks noChangeShapeType="1"/>
              </p:cNvSpPr>
              <p:nvPr/>
            </p:nvSpPr>
            <p:spPr bwMode="auto">
              <a:xfrm>
                <a:off x="614" y="2562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6" name="Line 46"/>
              <p:cNvSpPr>
                <a:spLocks noChangeShapeType="1"/>
              </p:cNvSpPr>
              <p:nvPr/>
            </p:nvSpPr>
            <p:spPr bwMode="auto">
              <a:xfrm>
                <a:off x="614" y="2162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7" name="Line 48"/>
              <p:cNvSpPr>
                <a:spLocks noChangeShapeType="1"/>
              </p:cNvSpPr>
              <p:nvPr/>
            </p:nvSpPr>
            <p:spPr bwMode="auto">
              <a:xfrm rot="5400000">
                <a:off x="2463" y="295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8" name="Line 50"/>
              <p:cNvSpPr>
                <a:spLocks noChangeShapeType="1"/>
              </p:cNvSpPr>
              <p:nvPr/>
            </p:nvSpPr>
            <p:spPr bwMode="auto">
              <a:xfrm rot="5400000">
                <a:off x="3158" y="295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29" name="Line 52"/>
              <p:cNvSpPr>
                <a:spLocks noChangeShapeType="1"/>
              </p:cNvSpPr>
              <p:nvPr/>
            </p:nvSpPr>
            <p:spPr bwMode="auto">
              <a:xfrm rot="5400000">
                <a:off x="3390" y="2951"/>
                <a:ext cx="13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24630" name="Oval 54"/>
              <p:cNvSpPr>
                <a:spLocks noChangeArrowheads="1"/>
              </p:cNvSpPr>
              <p:nvPr/>
            </p:nvSpPr>
            <p:spPr bwMode="auto">
              <a:xfrm>
                <a:off x="2249" y="1922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631" name="Oval 55"/>
              <p:cNvSpPr>
                <a:spLocks noChangeArrowheads="1"/>
              </p:cNvSpPr>
              <p:nvPr/>
            </p:nvSpPr>
            <p:spPr bwMode="auto">
              <a:xfrm>
                <a:off x="2257" y="1514"/>
                <a:ext cx="70" cy="70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00" y="819150"/>
            <a:ext cx="7524750" cy="4524315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Домашнее задание:</a:t>
            </a:r>
          </a:p>
          <a:p>
            <a:pPr algn="ctr">
              <a:defRPr/>
            </a:pP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defRPr/>
            </a:pPr>
            <a:r>
              <a:rPr lang="ru-RU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 карточкам для оставшихся созвездий в тетради, по рисункам созвездий, самим составить «шифр» - наборы координат точек.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Вопросы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7272" y="1313796"/>
            <a:ext cx="789453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sz="35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Что такое система координат? </a:t>
            </a:r>
            <a:endParaRPr lang="ru-RU" sz="35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ru-RU" sz="35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Где она может быть использована? </a:t>
            </a:r>
            <a:endParaRPr lang="ru-RU" sz="35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ru-RU" sz="35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Какой системой координат мы умеем пользоваться? </a:t>
            </a:r>
            <a:endParaRPr lang="ru-RU" sz="35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r>
              <a:rPr lang="ru-RU" sz="35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Правило оформления прямоугольной системы координат.</a:t>
            </a:r>
          </a:p>
          <a:p>
            <a:pPr algn="just" eaLnBrk="0" hangingPunct="0">
              <a:defRPr/>
            </a:pPr>
            <a:r>
              <a:rPr lang="ru-RU" sz="35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Как называются координаты точки, в каком порядке записываются?</a:t>
            </a:r>
            <a:r>
              <a:rPr lang="ru-RU" sz="35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59"/>
          <p:cNvSpPr>
            <a:spLocks noChangeShapeType="1"/>
          </p:cNvSpPr>
          <p:nvPr/>
        </p:nvSpPr>
        <p:spPr bwMode="auto">
          <a:xfrm flipV="1">
            <a:off x="3997325" y="787400"/>
            <a:ext cx="12700" cy="5740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3" name="Line 60"/>
          <p:cNvSpPr>
            <a:spLocks noChangeShapeType="1"/>
          </p:cNvSpPr>
          <p:nvPr/>
        </p:nvSpPr>
        <p:spPr bwMode="auto">
          <a:xfrm flipV="1">
            <a:off x="784225" y="5003800"/>
            <a:ext cx="5946775" cy="12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4" name="Text Box 61"/>
          <p:cNvSpPr txBox="1">
            <a:spLocks noChangeArrowheads="1"/>
          </p:cNvSpPr>
          <p:nvPr/>
        </p:nvSpPr>
        <p:spPr bwMode="auto">
          <a:xfrm>
            <a:off x="4086225" y="774700"/>
            <a:ext cx="25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  <a:endParaRPr lang="ru-RU"/>
          </a:p>
        </p:txBody>
      </p:sp>
      <p:sp>
        <p:nvSpPr>
          <p:cNvPr id="5125" name="Text Box 62"/>
          <p:cNvSpPr txBox="1">
            <a:spLocks noChangeArrowheads="1"/>
          </p:cNvSpPr>
          <p:nvPr/>
        </p:nvSpPr>
        <p:spPr bwMode="auto">
          <a:xfrm>
            <a:off x="6262688" y="5016500"/>
            <a:ext cx="3413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  <a:endParaRPr lang="ru-RU"/>
          </a:p>
        </p:txBody>
      </p:sp>
      <p:sp>
        <p:nvSpPr>
          <p:cNvPr id="5126" name="Text Box 63"/>
          <p:cNvSpPr txBox="1">
            <a:spLocks noChangeArrowheads="1"/>
          </p:cNvSpPr>
          <p:nvPr/>
        </p:nvSpPr>
        <p:spPr bwMode="auto">
          <a:xfrm>
            <a:off x="3744913" y="4953000"/>
            <a:ext cx="290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0</a:t>
            </a:r>
            <a:endParaRPr lang="ru-RU"/>
          </a:p>
        </p:txBody>
      </p:sp>
      <p:sp>
        <p:nvSpPr>
          <p:cNvPr id="5127" name="Line 64"/>
          <p:cNvSpPr>
            <a:spLocks noChangeShapeType="1"/>
          </p:cNvSpPr>
          <p:nvPr/>
        </p:nvSpPr>
        <p:spPr bwMode="auto">
          <a:xfrm>
            <a:off x="1430338" y="4940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8" name="Line 65"/>
          <p:cNvSpPr>
            <a:spLocks noChangeShapeType="1"/>
          </p:cNvSpPr>
          <p:nvPr/>
        </p:nvSpPr>
        <p:spPr bwMode="auto">
          <a:xfrm>
            <a:off x="1797050" y="4902200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29" name="Line 66"/>
          <p:cNvSpPr>
            <a:spLocks noChangeShapeType="1"/>
          </p:cNvSpPr>
          <p:nvPr/>
        </p:nvSpPr>
        <p:spPr bwMode="auto">
          <a:xfrm>
            <a:off x="2151063" y="4902200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0" name="Line 67"/>
          <p:cNvSpPr>
            <a:spLocks noChangeShapeType="1"/>
          </p:cNvSpPr>
          <p:nvPr/>
        </p:nvSpPr>
        <p:spPr bwMode="auto">
          <a:xfrm>
            <a:off x="2543175" y="4889500"/>
            <a:ext cx="1270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1" name="Line 68"/>
          <p:cNvSpPr>
            <a:spLocks noChangeShapeType="1"/>
          </p:cNvSpPr>
          <p:nvPr/>
        </p:nvSpPr>
        <p:spPr bwMode="auto">
          <a:xfrm>
            <a:off x="2884488" y="4914900"/>
            <a:ext cx="0" cy="165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2" name="Line 69"/>
          <p:cNvSpPr>
            <a:spLocks noChangeShapeType="1"/>
          </p:cNvSpPr>
          <p:nvPr/>
        </p:nvSpPr>
        <p:spPr bwMode="auto">
          <a:xfrm>
            <a:off x="32766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3" name="Line 70"/>
          <p:cNvSpPr>
            <a:spLocks noChangeShapeType="1"/>
          </p:cNvSpPr>
          <p:nvPr/>
        </p:nvSpPr>
        <p:spPr bwMode="auto">
          <a:xfrm>
            <a:off x="3630613" y="4876800"/>
            <a:ext cx="127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4" name="Line 71"/>
          <p:cNvSpPr>
            <a:spLocks noChangeShapeType="1"/>
          </p:cNvSpPr>
          <p:nvPr/>
        </p:nvSpPr>
        <p:spPr bwMode="auto">
          <a:xfrm flipH="1">
            <a:off x="4010025" y="39878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5" name="Line 72"/>
          <p:cNvSpPr>
            <a:spLocks noChangeShapeType="1"/>
          </p:cNvSpPr>
          <p:nvPr/>
        </p:nvSpPr>
        <p:spPr bwMode="auto">
          <a:xfrm>
            <a:off x="4389438" y="4908550"/>
            <a:ext cx="0" cy="1905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6" name="Line 73"/>
          <p:cNvSpPr>
            <a:spLocks noChangeShapeType="1"/>
          </p:cNvSpPr>
          <p:nvPr/>
        </p:nvSpPr>
        <p:spPr bwMode="auto">
          <a:xfrm>
            <a:off x="4768850" y="4927600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7" name="Line 74"/>
          <p:cNvSpPr>
            <a:spLocks noChangeShapeType="1"/>
          </p:cNvSpPr>
          <p:nvPr/>
        </p:nvSpPr>
        <p:spPr bwMode="auto">
          <a:xfrm>
            <a:off x="5111750" y="48768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8" name="Line 75"/>
          <p:cNvSpPr>
            <a:spLocks noChangeShapeType="1"/>
          </p:cNvSpPr>
          <p:nvPr/>
        </p:nvSpPr>
        <p:spPr bwMode="auto">
          <a:xfrm>
            <a:off x="5453063" y="48895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39" name="Line 76"/>
          <p:cNvSpPr>
            <a:spLocks noChangeShapeType="1"/>
          </p:cNvSpPr>
          <p:nvPr/>
        </p:nvSpPr>
        <p:spPr bwMode="auto">
          <a:xfrm>
            <a:off x="3897313" y="3721100"/>
            <a:ext cx="2016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0" name="Line 77"/>
          <p:cNvSpPr>
            <a:spLocks noChangeShapeType="1"/>
          </p:cNvSpPr>
          <p:nvPr/>
        </p:nvSpPr>
        <p:spPr bwMode="auto">
          <a:xfrm flipV="1">
            <a:off x="3871913" y="34036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1" name="Line 78"/>
          <p:cNvSpPr>
            <a:spLocks noChangeShapeType="1"/>
          </p:cNvSpPr>
          <p:nvPr/>
        </p:nvSpPr>
        <p:spPr bwMode="auto">
          <a:xfrm>
            <a:off x="3910013" y="30988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2" name="Line 79"/>
          <p:cNvSpPr>
            <a:spLocks noChangeShapeType="1"/>
          </p:cNvSpPr>
          <p:nvPr/>
        </p:nvSpPr>
        <p:spPr bwMode="auto">
          <a:xfrm>
            <a:off x="3859213" y="27813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3" name="Line 80"/>
          <p:cNvSpPr>
            <a:spLocks noChangeShapeType="1"/>
          </p:cNvSpPr>
          <p:nvPr/>
        </p:nvSpPr>
        <p:spPr bwMode="auto">
          <a:xfrm flipV="1">
            <a:off x="3897313" y="2463800"/>
            <a:ext cx="2143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4" name="Line 81"/>
          <p:cNvSpPr>
            <a:spLocks noChangeShapeType="1"/>
          </p:cNvSpPr>
          <p:nvPr/>
        </p:nvSpPr>
        <p:spPr bwMode="auto">
          <a:xfrm>
            <a:off x="3859213" y="2146300"/>
            <a:ext cx="2778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5" name="Line 82"/>
          <p:cNvSpPr>
            <a:spLocks noChangeShapeType="1"/>
          </p:cNvSpPr>
          <p:nvPr/>
        </p:nvSpPr>
        <p:spPr bwMode="auto">
          <a:xfrm>
            <a:off x="3846513" y="1828800"/>
            <a:ext cx="2778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6" name="Line 83"/>
          <p:cNvSpPr>
            <a:spLocks noChangeShapeType="1"/>
          </p:cNvSpPr>
          <p:nvPr/>
        </p:nvSpPr>
        <p:spPr bwMode="auto">
          <a:xfrm>
            <a:off x="3846513" y="1498600"/>
            <a:ext cx="2651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7" name="Text Box 84"/>
          <p:cNvSpPr txBox="1">
            <a:spLocks noChangeArrowheads="1"/>
          </p:cNvSpPr>
          <p:nvPr/>
        </p:nvSpPr>
        <p:spPr bwMode="auto">
          <a:xfrm>
            <a:off x="6667500" y="209550"/>
            <a:ext cx="1935163" cy="640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-0,7 - 2,8 =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1,3 - 2,7 =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3,8 – 10 =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0,7</a:t>
            </a:r>
            <a:r>
              <a:rPr lang="en-US" sz="2000" b="1"/>
              <a:t>*</a:t>
            </a:r>
            <a:r>
              <a:rPr lang="ru-RU" sz="2000" b="1"/>
              <a:t>(-2) =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b="1"/>
              <a:t>0,4 + 1 =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-7 : 2 =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b="1"/>
              <a:t>1,6 + 4 =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-0,8 </a:t>
            </a:r>
            <a:r>
              <a:rPr lang="en-US" sz="2000" b="1"/>
              <a:t>* 5</a:t>
            </a:r>
            <a:r>
              <a:rPr lang="ru-RU" sz="2000" b="1"/>
              <a:t> =</a:t>
            </a:r>
            <a:endParaRPr lang="en-US" sz="2000" b="1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 b="1"/>
              <a:t>10</a:t>
            </a:r>
            <a:r>
              <a:rPr lang="ru-RU" sz="2000" b="1"/>
              <a:t>,8 : (-3) =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0,8 – (- 1,6) =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2000" b="1"/>
              <a:t>4,8 : 1,2 =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|</a:t>
            </a:r>
            <a:r>
              <a:rPr lang="ru-RU" sz="2000" b="1">
                <a:cs typeface="Arial" charset="0"/>
              </a:rPr>
              <a:t>-3,4</a:t>
            </a:r>
            <a:r>
              <a:rPr lang="en-US" sz="2000" b="1">
                <a:cs typeface="Arial" charset="0"/>
              </a:rPr>
              <a:t>|</a:t>
            </a:r>
            <a:r>
              <a:rPr lang="ru-RU" sz="2000" b="1">
                <a:cs typeface="Arial" charset="0"/>
              </a:rPr>
              <a:t> + </a:t>
            </a:r>
            <a:r>
              <a:rPr lang="en-US" sz="2000" b="1"/>
              <a:t>|</a:t>
            </a:r>
            <a:r>
              <a:rPr lang="ru-RU" sz="2000" b="1"/>
              <a:t> </a:t>
            </a:r>
            <a:r>
              <a:rPr lang="ru-RU" sz="2000" b="1">
                <a:cs typeface="Arial" charset="0"/>
              </a:rPr>
              <a:t>3,4 </a:t>
            </a:r>
            <a:r>
              <a:rPr lang="en-US" sz="2000" b="1"/>
              <a:t>|</a:t>
            </a:r>
            <a:r>
              <a:rPr lang="ru-RU" sz="2000" b="1"/>
              <a:t> =</a:t>
            </a:r>
            <a:endParaRPr lang="ru-RU" sz="2000" b="1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000" b="1"/>
              <a:t>|</a:t>
            </a:r>
            <a:r>
              <a:rPr lang="ru-RU" sz="2000" b="1"/>
              <a:t>-4,5 + 2,3</a:t>
            </a:r>
            <a:r>
              <a:rPr lang="en-US" sz="2000" b="1"/>
              <a:t>|</a:t>
            </a:r>
            <a:r>
              <a:rPr lang="ru-RU" sz="2000" b="1"/>
              <a:t> =</a:t>
            </a:r>
          </a:p>
          <a:p>
            <a:pPr>
              <a:spcBef>
                <a:spcPct val="50000"/>
              </a:spcBef>
            </a:pPr>
            <a:r>
              <a:rPr lang="ru-RU" sz="2000" b="1"/>
              <a:t>- </a:t>
            </a:r>
            <a:r>
              <a:rPr lang="en-US" sz="2000" b="1"/>
              <a:t>|</a:t>
            </a:r>
            <a:r>
              <a:rPr lang="ru-RU" sz="2000" b="1"/>
              <a:t> - (-(-1,4)) </a:t>
            </a:r>
            <a:r>
              <a:rPr lang="en-US" sz="2000" b="1"/>
              <a:t>|</a:t>
            </a:r>
            <a:r>
              <a:rPr lang="ru-RU" sz="2000" b="1"/>
              <a:t> =</a:t>
            </a:r>
            <a:endParaRPr lang="en-US" sz="2000" b="1"/>
          </a:p>
        </p:txBody>
      </p:sp>
      <p:sp>
        <p:nvSpPr>
          <p:cNvPr id="5148" name="Line 85"/>
          <p:cNvSpPr>
            <a:spLocks noChangeShapeType="1"/>
          </p:cNvSpPr>
          <p:nvPr/>
        </p:nvSpPr>
        <p:spPr bwMode="auto">
          <a:xfrm flipV="1">
            <a:off x="3884613" y="40513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49" name="Line 86"/>
          <p:cNvSpPr>
            <a:spLocks noChangeShapeType="1"/>
          </p:cNvSpPr>
          <p:nvPr/>
        </p:nvSpPr>
        <p:spPr bwMode="auto">
          <a:xfrm flipV="1">
            <a:off x="3910013" y="43688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50" name="Line 87"/>
          <p:cNvSpPr>
            <a:spLocks noChangeShapeType="1"/>
          </p:cNvSpPr>
          <p:nvPr/>
        </p:nvSpPr>
        <p:spPr bwMode="auto">
          <a:xfrm flipV="1">
            <a:off x="3884613" y="47117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51" name="Line 88"/>
          <p:cNvSpPr>
            <a:spLocks noChangeShapeType="1"/>
          </p:cNvSpPr>
          <p:nvPr/>
        </p:nvSpPr>
        <p:spPr bwMode="auto">
          <a:xfrm flipV="1">
            <a:off x="3884613" y="5346700"/>
            <a:ext cx="227012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52" name="Line 89"/>
          <p:cNvSpPr>
            <a:spLocks noChangeShapeType="1"/>
          </p:cNvSpPr>
          <p:nvPr/>
        </p:nvSpPr>
        <p:spPr bwMode="auto">
          <a:xfrm flipH="1">
            <a:off x="5807075" y="49149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53" name="Line 90"/>
          <p:cNvSpPr>
            <a:spLocks noChangeShapeType="1"/>
          </p:cNvSpPr>
          <p:nvPr/>
        </p:nvSpPr>
        <p:spPr bwMode="auto">
          <a:xfrm flipH="1">
            <a:off x="6186488" y="49022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54" name="Line 91"/>
          <p:cNvSpPr>
            <a:spLocks noChangeShapeType="1"/>
          </p:cNvSpPr>
          <p:nvPr/>
        </p:nvSpPr>
        <p:spPr bwMode="auto">
          <a:xfrm flipH="1">
            <a:off x="6565900" y="4902200"/>
            <a:ext cx="0" cy="203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5155" name="Text Box 93"/>
          <p:cNvSpPr txBox="1">
            <a:spLocks noChangeArrowheads="1"/>
          </p:cNvSpPr>
          <p:nvPr/>
        </p:nvSpPr>
        <p:spPr bwMode="auto">
          <a:xfrm>
            <a:off x="4213225" y="5092700"/>
            <a:ext cx="379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</a:t>
            </a:r>
          </a:p>
        </p:txBody>
      </p:sp>
      <p:sp>
        <p:nvSpPr>
          <p:cNvPr id="5156" name="Text Box 95"/>
          <p:cNvSpPr txBox="1">
            <a:spLocks noChangeArrowheads="1"/>
          </p:cNvSpPr>
          <p:nvPr/>
        </p:nvSpPr>
        <p:spPr bwMode="auto">
          <a:xfrm>
            <a:off x="3378200" y="5080000"/>
            <a:ext cx="430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-1</a:t>
            </a:r>
          </a:p>
        </p:txBody>
      </p:sp>
      <p:sp>
        <p:nvSpPr>
          <p:cNvPr id="5157" name="Text Box 96"/>
          <p:cNvSpPr txBox="1">
            <a:spLocks noChangeArrowheads="1"/>
          </p:cNvSpPr>
          <p:nvPr/>
        </p:nvSpPr>
        <p:spPr bwMode="auto">
          <a:xfrm>
            <a:off x="4086225" y="3213100"/>
            <a:ext cx="290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5</a:t>
            </a:r>
          </a:p>
        </p:txBody>
      </p:sp>
      <p:sp>
        <p:nvSpPr>
          <p:cNvPr id="5158" name="Text Box 97"/>
          <p:cNvSpPr txBox="1">
            <a:spLocks noChangeArrowheads="1"/>
          </p:cNvSpPr>
          <p:nvPr/>
        </p:nvSpPr>
        <p:spPr bwMode="auto">
          <a:xfrm>
            <a:off x="4162425" y="1612900"/>
            <a:ext cx="493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10</a:t>
            </a:r>
          </a:p>
        </p:txBody>
      </p:sp>
      <p:sp>
        <p:nvSpPr>
          <p:cNvPr id="5159" name="Oval 98"/>
          <p:cNvSpPr>
            <a:spLocks noChangeArrowheads="1"/>
          </p:cNvSpPr>
          <p:nvPr/>
        </p:nvSpPr>
        <p:spPr bwMode="auto">
          <a:xfrm>
            <a:off x="2852738" y="33718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0" name="Oval 99"/>
          <p:cNvSpPr>
            <a:spLocks noChangeArrowheads="1"/>
          </p:cNvSpPr>
          <p:nvPr/>
        </p:nvSpPr>
        <p:spPr bwMode="auto">
          <a:xfrm>
            <a:off x="3573463" y="3683000"/>
            <a:ext cx="88900" cy="10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1" name="Oval 100"/>
          <p:cNvSpPr>
            <a:spLocks noChangeArrowheads="1"/>
          </p:cNvSpPr>
          <p:nvPr/>
        </p:nvSpPr>
        <p:spPr bwMode="auto">
          <a:xfrm>
            <a:off x="1752600" y="432435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2" name="Oval 101"/>
          <p:cNvSpPr>
            <a:spLocks noChangeArrowheads="1"/>
          </p:cNvSpPr>
          <p:nvPr/>
        </p:nvSpPr>
        <p:spPr bwMode="auto">
          <a:xfrm>
            <a:off x="3979863" y="306863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3" name="Oval 103"/>
          <p:cNvSpPr>
            <a:spLocks noChangeArrowheads="1"/>
          </p:cNvSpPr>
          <p:nvPr/>
        </p:nvSpPr>
        <p:spPr bwMode="auto">
          <a:xfrm>
            <a:off x="4687888" y="3714750"/>
            <a:ext cx="87312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4" name="Oval 104"/>
          <p:cNvSpPr>
            <a:spLocks noChangeArrowheads="1"/>
          </p:cNvSpPr>
          <p:nvPr/>
        </p:nvSpPr>
        <p:spPr bwMode="auto">
          <a:xfrm>
            <a:off x="2486025" y="4940300"/>
            <a:ext cx="88900" cy="10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5" name="Oval 105"/>
          <p:cNvSpPr>
            <a:spLocks noChangeArrowheads="1"/>
          </p:cNvSpPr>
          <p:nvPr/>
        </p:nvSpPr>
        <p:spPr bwMode="auto">
          <a:xfrm>
            <a:off x="5048250" y="30607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6" name="Oval 106"/>
          <p:cNvSpPr>
            <a:spLocks noChangeArrowheads="1"/>
          </p:cNvSpPr>
          <p:nvPr/>
        </p:nvSpPr>
        <p:spPr bwMode="auto">
          <a:xfrm>
            <a:off x="6148388" y="24130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67" name="Oval 107"/>
          <p:cNvSpPr>
            <a:spLocks noChangeArrowheads="1"/>
          </p:cNvSpPr>
          <p:nvPr/>
        </p:nvSpPr>
        <p:spPr bwMode="auto">
          <a:xfrm>
            <a:off x="4668838" y="43434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900" name="Text Box 108"/>
          <p:cNvSpPr txBox="1">
            <a:spLocks noChangeArrowheads="1"/>
          </p:cNvSpPr>
          <p:nvPr/>
        </p:nvSpPr>
        <p:spPr bwMode="auto">
          <a:xfrm>
            <a:off x="2757488" y="304800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М</a:t>
            </a:r>
          </a:p>
        </p:txBody>
      </p:sp>
      <p:sp>
        <p:nvSpPr>
          <p:cNvPr id="33901" name="Text Box 109"/>
          <p:cNvSpPr txBox="1">
            <a:spLocks noChangeArrowheads="1"/>
          </p:cNvSpPr>
          <p:nvPr/>
        </p:nvSpPr>
        <p:spPr bwMode="auto">
          <a:xfrm>
            <a:off x="3492500" y="3213100"/>
            <a:ext cx="34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А</a:t>
            </a:r>
          </a:p>
        </p:txBody>
      </p:sp>
      <p:sp>
        <p:nvSpPr>
          <p:cNvPr id="33902" name="Text Box 110"/>
          <p:cNvSpPr txBox="1">
            <a:spLocks noChangeArrowheads="1"/>
          </p:cNvSpPr>
          <p:nvPr/>
        </p:nvSpPr>
        <p:spPr bwMode="auto">
          <a:xfrm>
            <a:off x="1616075" y="3836988"/>
            <a:ext cx="396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Л</a:t>
            </a:r>
          </a:p>
        </p:txBody>
      </p:sp>
      <p:sp>
        <p:nvSpPr>
          <p:cNvPr id="33903" name="Text Box 111"/>
          <p:cNvSpPr txBox="1">
            <a:spLocks noChangeArrowheads="1"/>
          </p:cNvSpPr>
          <p:nvPr/>
        </p:nvSpPr>
        <p:spPr bwMode="auto">
          <a:xfrm>
            <a:off x="4035425" y="2705100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Я</a:t>
            </a:r>
          </a:p>
        </p:txBody>
      </p:sp>
      <p:sp>
        <p:nvSpPr>
          <p:cNvPr id="33904" name="Text Box 112"/>
          <p:cNvSpPr txBox="1">
            <a:spLocks noChangeArrowheads="1"/>
          </p:cNvSpPr>
          <p:nvPr/>
        </p:nvSpPr>
        <p:spPr bwMode="auto">
          <a:xfrm>
            <a:off x="4857750" y="3594100"/>
            <a:ext cx="468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Е</a:t>
            </a:r>
          </a:p>
        </p:txBody>
      </p:sp>
      <p:sp>
        <p:nvSpPr>
          <p:cNvPr id="33905" name="Text Box 113"/>
          <p:cNvSpPr txBox="1">
            <a:spLocks noChangeArrowheads="1"/>
          </p:cNvSpPr>
          <p:nvPr/>
        </p:nvSpPr>
        <p:spPr bwMode="auto">
          <a:xfrm>
            <a:off x="2441575" y="45339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Д</a:t>
            </a:r>
          </a:p>
        </p:txBody>
      </p:sp>
      <p:sp>
        <p:nvSpPr>
          <p:cNvPr id="33906" name="Text Box 114"/>
          <p:cNvSpPr txBox="1">
            <a:spLocks noChangeArrowheads="1"/>
          </p:cNvSpPr>
          <p:nvPr/>
        </p:nvSpPr>
        <p:spPr bwMode="auto">
          <a:xfrm>
            <a:off x="5111750" y="2743200"/>
            <a:ext cx="492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В</a:t>
            </a:r>
          </a:p>
        </p:txBody>
      </p:sp>
      <p:sp>
        <p:nvSpPr>
          <p:cNvPr id="33907" name="Text Box 115"/>
          <p:cNvSpPr txBox="1">
            <a:spLocks noChangeArrowheads="1"/>
          </p:cNvSpPr>
          <p:nvPr/>
        </p:nvSpPr>
        <p:spPr bwMode="auto">
          <a:xfrm>
            <a:off x="6046788" y="2057400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И</a:t>
            </a:r>
          </a:p>
        </p:txBody>
      </p:sp>
      <p:sp>
        <p:nvSpPr>
          <p:cNvPr id="33908" name="Text Box 116"/>
          <p:cNvSpPr txBox="1">
            <a:spLocks noChangeArrowheads="1"/>
          </p:cNvSpPr>
          <p:nvPr/>
        </p:nvSpPr>
        <p:spPr bwMode="auto">
          <a:xfrm>
            <a:off x="4732338" y="4216400"/>
            <a:ext cx="53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Ц</a:t>
            </a:r>
          </a:p>
        </p:txBody>
      </p:sp>
      <p:sp>
        <p:nvSpPr>
          <p:cNvPr id="5177" name="Oval 117"/>
          <p:cNvSpPr>
            <a:spLocks noChangeArrowheads="1"/>
          </p:cNvSpPr>
          <p:nvPr/>
        </p:nvSpPr>
        <p:spPr bwMode="auto">
          <a:xfrm>
            <a:off x="2482850" y="2105025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910" name="Text Box 118"/>
          <p:cNvSpPr txBox="1">
            <a:spLocks noChangeArrowheads="1"/>
          </p:cNvSpPr>
          <p:nvPr/>
        </p:nvSpPr>
        <p:spPr bwMode="auto">
          <a:xfrm>
            <a:off x="2435225" y="1679575"/>
            <a:ext cx="32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К</a:t>
            </a:r>
          </a:p>
        </p:txBody>
      </p:sp>
      <p:sp>
        <p:nvSpPr>
          <p:cNvPr id="5179" name="Oval 119"/>
          <p:cNvSpPr>
            <a:spLocks noChangeArrowheads="1"/>
          </p:cNvSpPr>
          <p:nvPr/>
        </p:nvSpPr>
        <p:spPr bwMode="auto">
          <a:xfrm>
            <a:off x="5768975" y="40513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3912" name="Text Box 120"/>
          <p:cNvSpPr txBox="1">
            <a:spLocks noChangeArrowheads="1"/>
          </p:cNvSpPr>
          <p:nvPr/>
        </p:nvSpPr>
        <p:spPr bwMode="auto">
          <a:xfrm>
            <a:off x="5959475" y="3924300"/>
            <a:ext cx="417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У</a:t>
            </a:r>
          </a:p>
        </p:txBody>
      </p:sp>
      <p:sp>
        <p:nvSpPr>
          <p:cNvPr id="33913" name="Text Box 121"/>
          <p:cNvSpPr txBox="1">
            <a:spLocks noChangeArrowheads="1"/>
          </p:cNvSpPr>
          <p:nvPr/>
        </p:nvSpPr>
        <p:spPr bwMode="auto">
          <a:xfrm>
            <a:off x="8004175" y="209550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-3,5</a:t>
            </a:r>
          </a:p>
        </p:txBody>
      </p:sp>
      <p:sp>
        <p:nvSpPr>
          <p:cNvPr id="33914" name="Text Box 122"/>
          <p:cNvSpPr txBox="1">
            <a:spLocks noChangeArrowheads="1"/>
          </p:cNvSpPr>
          <p:nvPr/>
        </p:nvSpPr>
        <p:spPr bwMode="auto">
          <a:xfrm>
            <a:off x="7912100" y="657225"/>
            <a:ext cx="735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- 1,4</a:t>
            </a:r>
          </a:p>
        </p:txBody>
      </p:sp>
      <p:sp>
        <p:nvSpPr>
          <p:cNvPr id="33915" name="Text Box 123"/>
          <p:cNvSpPr txBox="1">
            <a:spLocks noChangeArrowheads="1"/>
          </p:cNvSpPr>
          <p:nvPr/>
        </p:nvSpPr>
        <p:spPr bwMode="auto">
          <a:xfrm>
            <a:off x="7883525" y="1116013"/>
            <a:ext cx="730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-6,2</a:t>
            </a:r>
          </a:p>
        </p:txBody>
      </p:sp>
      <p:sp>
        <p:nvSpPr>
          <p:cNvPr id="33916" name="Text Box 124"/>
          <p:cNvSpPr txBox="1">
            <a:spLocks noChangeArrowheads="1"/>
          </p:cNvSpPr>
          <p:nvPr/>
        </p:nvSpPr>
        <p:spPr bwMode="auto">
          <a:xfrm>
            <a:off x="7864475" y="1571625"/>
            <a:ext cx="835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-1,4</a:t>
            </a:r>
          </a:p>
        </p:txBody>
      </p:sp>
      <p:sp>
        <p:nvSpPr>
          <p:cNvPr id="33917" name="Text Box 125"/>
          <p:cNvSpPr txBox="1">
            <a:spLocks noChangeArrowheads="1"/>
          </p:cNvSpPr>
          <p:nvPr/>
        </p:nvSpPr>
        <p:spPr bwMode="auto">
          <a:xfrm>
            <a:off x="7839075" y="2041525"/>
            <a:ext cx="633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0,6</a:t>
            </a:r>
          </a:p>
        </p:txBody>
      </p:sp>
      <p:sp>
        <p:nvSpPr>
          <p:cNvPr id="33918" name="Text Box 126"/>
          <p:cNvSpPr txBox="1">
            <a:spLocks noChangeArrowheads="1"/>
          </p:cNvSpPr>
          <p:nvPr/>
        </p:nvSpPr>
        <p:spPr bwMode="auto">
          <a:xfrm>
            <a:off x="7616825" y="2495550"/>
            <a:ext cx="796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- 3,5</a:t>
            </a:r>
          </a:p>
        </p:txBody>
      </p:sp>
      <p:sp>
        <p:nvSpPr>
          <p:cNvPr id="33919" name="Text Box 127"/>
          <p:cNvSpPr txBox="1">
            <a:spLocks noChangeArrowheads="1"/>
          </p:cNvSpPr>
          <p:nvPr/>
        </p:nvSpPr>
        <p:spPr bwMode="auto">
          <a:xfrm>
            <a:off x="7870825" y="2935288"/>
            <a:ext cx="534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0000"/>
                </a:solidFill>
              </a:rPr>
              <a:t>2,4</a:t>
            </a:r>
          </a:p>
        </p:txBody>
      </p:sp>
      <p:sp>
        <p:nvSpPr>
          <p:cNvPr id="33920" name="Text Box 128"/>
          <p:cNvSpPr txBox="1">
            <a:spLocks noChangeArrowheads="1"/>
          </p:cNvSpPr>
          <p:nvPr/>
        </p:nvSpPr>
        <p:spPr bwMode="auto">
          <a:xfrm>
            <a:off x="7842250" y="3408363"/>
            <a:ext cx="688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FF0000"/>
                </a:solidFill>
              </a:rPr>
              <a:t>- 4,0</a:t>
            </a:r>
          </a:p>
        </p:txBody>
      </p:sp>
      <p:sp>
        <p:nvSpPr>
          <p:cNvPr id="33921" name="Text Box 129"/>
          <p:cNvSpPr txBox="1">
            <a:spLocks noChangeArrowheads="1"/>
          </p:cNvSpPr>
          <p:nvPr/>
        </p:nvSpPr>
        <p:spPr bwMode="auto">
          <a:xfrm>
            <a:off x="8172450" y="3860800"/>
            <a:ext cx="557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3,6</a:t>
            </a:r>
          </a:p>
        </p:txBody>
      </p:sp>
      <p:sp>
        <p:nvSpPr>
          <p:cNvPr id="33922" name="Text Box 130"/>
          <p:cNvSpPr txBox="1">
            <a:spLocks noChangeArrowheads="1"/>
          </p:cNvSpPr>
          <p:nvPr/>
        </p:nvSpPr>
        <p:spPr bwMode="auto">
          <a:xfrm>
            <a:off x="8323263" y="4314825"/>
            <a:ext cx="785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2,4</a:t>
            </a:r>
          </a:p>
        </p:txBody>
      </p:sp>
      <p:sp>
        <p:nvSpPr>
          <p:cNvPr id="33923" name="Text Box 131"/>
          <p:cNvSpPr txBox="1">
            <a:spLocks noChangeArrowheads="1"/>
          </p:cNvSpPr>
          <p:nvPr/>
        </p:nvSpPr>
        <p:spPr bwMode="auto">
          <a:xfrm>
            <a:off x="7994650" y="4794250"/>
            <a:ext cx="69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- 4,0</a:t>
            </a:r>
          </a:p>
        </p:txBody>
      </p:sp>
      <p:sp>
        <p:nvSpPr>
          <p:cNvPr id="33924" name="Text Box 132"/>
          <p:cNvSpPr txBox="1">
            <a:spLocks noChangeArrowheads="1"/>
          </p:cNvSpPr>
          <p:nvPr/>
        </p:nvSpPr>
        <p:spPr bwMode="auto">
          <a:xfrm>
            <a:off x="8434388" y="5241925"/>
            <a:ext cx="569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6,8</a:t>
            </a:r>
          </a:p>
        </p:txBody>
      </p:sp>
      <p:sp>
        <p:nvSpPr>
          <p:cNvPr id="33925" name="Text Box 133"/>
          <p:cNvSpPr txBox="1">
            <a:spLocks noChangeArrowheads="1"/>
          </p:cNvSpPr>
          <p:nvPr/>
        </p:nvSpPr>
        <p:spPr bwMode="auto">
          <a:xfrm>
            <a:off x="8212138" y="5702300"/>
            <a:ext cx="58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2,2</a:t>
            </a:r>
          </a:p>
        </p:txBody>
      </p:sp>
      <p:sp>
        <p:nvSpPr>
          <p:cNvPr id="33926" name="Text Box 134"/>
          <p:cNvSpPr txBox="1">
            <a:spLocks noChangeArrowheads="1"/>
          </p:cNvSpPr>
          <p:nvPr/>
        </p:nvSpPr>
        <p:spPr bwMode="auto">
          <a:xfrm>
            <a:off x="8397875" y="6146800"/>
            <a:ext cx="858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solidFill>
                  <a:srgbClr val="FF0000"/>
                </a:solidFill>
              </a:rPr>
              <a:t>- 1,4</a:t>
            </a:r>
          </a:p>
        </p:txBody>
      </p:sp>
      <p:sp>
        <p:nvSpPr>
          <p:cNvPr id="5195" name="Text Box 135"/>
          <p:cNvSpPr txBox="1">
            <a:spLocks noChangeArrowheads="1"/>
          </p:cNvSpPr>
          <p:nvPr/>
        </p:nvSpPr>
        <p:spPr bwMode="auto">
          <a:xfrm>
            <a:off x="3617913" y="4622800"/>
            <a:ext cx="392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1</a:t>
            </a:r>
          </a:p>
        </p:txBody>
      </p:sp>
      <p:sp>
        <p:nvSpPr>
          <p:cNvPr id="33928" name="Text Box 136"/>
          <p:cNvSpPr txBox="1">
            <a:spLocks noChangeArrowheads="1"/>
          </p:cNvSpPr>
          <p:nvPr/>
        </p:nvSpPr>
        <p:spPr bwMode="auto">
          <a:xfrm>
            <a:off x="277813" y="6096000"/>
            <a:ext cx="339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МАЛАЯ МЕДВЕДИЦА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0" y="262235"/>
            <a:ext cx="401911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Разминка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3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3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3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3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3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00" grpId="0"/>
      <p:bldP spid="33901" grpId="0"/>
      <p:bldP spid="33902" grpId="0"/>
      <p:bldP spid="33903" grpId="0"/>
      <p:bldP spid="33904" grpId="0"/>
      <p:bldP spid="33905" grpId="0"/>
      <p:bldP spid="33906" grpId="0"/>
      <p:bldP spid="33907" grpId="0"/>
      <p:bldP spid="33908" grpId="0"/>
      <p:bldP spid="33910" grpId="0"/>
      <p:bldP spid="33912" grpId="0"/>
      <p:bldP spid="33913" grpId="0"/>
      <p:bldP spid="33914" grpId="0"/>
      <p:bldP spid="33915" grpId="0"/>
      <p:bldP spid="33916" grpId="0"/>
      <p:bldP spid="33917" grpId="0"/>
      <p:bldP spid="33918" grpId="0"/>
      <p:bldP spid="33919" grpId="0"/>
      <p:bldP spid="33920" grpId="0"/>
      <p:bldP spid="33921" grpId="0"/>
      <p:bldP spid="33922" grpId="0"/>
      <p:bldP spid="33923" grpId="0"/>
      <p:bldP spid="33924" grpId="0"/>
      <p:bldP spid="33925" grpId="0"/>
      <p:bldP spid="339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820" y="2424410"/>
            <a:ext cx="7015446" cy="144655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Легенда о малой И</a:t>
            </a:r>
          </a:p>
          <a:p>
            <a:pPr algn="ctr">
              <a:defRPr/>
            </a:pPr>
            <a:r>
              <a:rPr lang="ru-RU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большой медведице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ольшая Медведица (2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86000" y="0"/>
            <a:ext cx="8537074" cy="68580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foto-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85737" y="260350"/>
            <a:ext cx="8737600" cy="63373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ольшая и малая медведиц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501659" y="122024"/>
            <a:ext cx="6077214" cy="6619344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54137" y="6021288"/>
            <a:ext cx="7195816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Малая и большая медведица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екартова система координат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131887" y="0"/>
            <a:ext cx="6845300" cy="68580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22887190B8F814D8FDB822D6A24B69C" ma:contentTypeVersion="1" ma:contentTypeDescription="Создание документа." ma:contentTypeScope="" ma:versionID="912abb02db8c33153d0b8f0f8248586b">
  <xsd:schema xmlns:xsd="http://www.w3.org/2001/XMLSchema" xmlns:xs="http://www.w3.org/2001/XMLSchema" xmlns:p="http://schemas.microsoft.com/office/2006/metadata/properties" xmlns:ns2="790c5408-51d9-4e10-9bd8-8c8141be4f06" targetNamespace="http://schemas.microsoft.com/office/2006/metadata/properties" ma:root="true" ma:fieldsID="e686ad7b5f1a86bb4d01c5ad15a5446a" ns2:_="">
    <xsd:import namespace="790c5408-51d9-4e10-9bd8-8c8141be4f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c5408-51d9-4e10-9bd8-8c8141be4f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90c5408-51d9-4e10-9bd8-8c8141be4f06">S4PQ372FCS27-1695138003-570</_dlc_DocId>
    <_dlc_DocIdUrl xmlns="790c5408-51d9-4e10-9bd8-8c8141be4f06">
      <Url>http://edu-sps.koiro.local/Mega/rodinskaj/_layouts/15/DocIdRedir.aspx?ID=S4PQ372FCS27-1695138003-570</Url>
      <Description>S4PQ372FCS27-1695138003-570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6EC5CDC-91E0-4AE4-8AED-DF1FE6925781}"/>
</file>

<file path=customXml/itemProps2.xml><?xml version="1.0" encoding="utf-8"?>
<ds:datastoreItem xmlns:ds="http://schemas.openxmlformats.org/officeDocument/2006/customXml" ds:itemID="{7FC87D6C-AFB4-402D-A0F3-ABB04EB7E62A}"/>
</file>

<file path=customXml/itemProps3.xml><?xml version="1.0" encoding="utf-8"?>
<ds:datastoreItem xmlns:ds="http://schemas.openxmlformats.org/officeDocument/2006/customXml" ds:itemID="{EF716A57-1783-43DA-97B4-63EF785EDA46}"/>
</file>

<file path=customXml/itemProps4.xml><?xml version="1.0" encoding="utf-8"?>
<ds:datastoreItem xmlns:ds="http://schemas.openxmlformats.org/officeDocument/2006/customXml" ds:itemID="{868149D4-2853-4085-8F9C-72B926F48B5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400</Words>
  <Application>Microsoft Office PowerPoint</Application>
  <PresentationFormat>Произвольный</PresentationFormat>
  <Paragraphs>119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Оформление по умолчанию</vt:lpstr>
      <vt:lpstr>Прямоугольная система координат на плоскости, абсцисса и ордината точки</vt:lpstr>
      <vt:lpstr>фронтальный опрос</vt:lpstr>
      <vt:lpstr>Вопросы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Созвездие «Цефея»</vt:lpstr>
      <vt:lpstr>Созвездие «Кассиопеи»</vt:lpstr>
      <vt:lpstr>Созвездие «Персея»</vt:lpstr>
      <vt:lpstr>Слайд 24</vt:lpstr>
    </vt:vector>
  </TitlesOfParts>
  <Company>КСШ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Созвездие «Цефея»</dc:title>
  <dc:creator>Кабинет информатики</dc:creator>
  <cp:lastModifiedBy>Юля</cp:lastModifiedBy>
  <cp:revision>35</cp:revision>
  <dcterms:created xsi:type="dcterms:W3CDTF">2009-04-27T09:25:29Z</dcterms:created>
  <dcterms:modified xsi:type="dcterms:W3CDTF">2012-11-02T18:17:11Z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811941</vt:lpwstr>
  </property>
  <property fmtid="{D5CDD505-2E9C-101B-9397-08002B2CF9AE}" pid="3" name="NXPowerLiteSettings">
    <vt:lpwstr>F7200358026400</vt:lpwstr>
  </property>
  <property fmtid="{D5CDD505-2E9C-101B-9397-08002B2CF9AE}" pid="4" name="NXPowerLiteVersion">
    <vt:lpwstr>D5.0.6</vt:lpwstr>
  </property>
  <property fmtid="{D5CDD505-2E9C-101B-9397-08002B2CF9AE}" pid="5" name="ContentTypeId">
    <vt:lpwstr>0x010100D22887190B8F814D8FDB822D6A24B69C</vt:lpwstr>
  </property>
  <property fmtid="{D5CDD505-2E9C-101B-9397-08002B2CF9AE}" pid="6" name="_dlc_DocIdItemGuid">
    <vt:lpwstr>9bebabf8-a236-49b9-b4b7-ac3c8399e71d</vt:lpwstr>
  </property>
</Properties>
</file>