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25.xml" ContentType="application/vnd.openxmlformats-officedocument.presentationml.slide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95" r:id="rId2"/>
    <p:sldId id="293" r:id="rId3"/>
    <p:sldId id="285" r:id="rId4"/>
    <p:sldId id="266" r:id="rId5"/>
    <p:sldId id="294" r:id="rId6"/>
    <p:sldId id="273" r:id="rId7"/>
    <p:sldId id="274" r:id="rId8"/>
    <p:sldId id="275" r:id="rId9"/>
    <p:sldId id="276" r:id="rId10"/>
    <p:sldId id="277" r:id="rId11"/>
    <p:sldId id="290" r:id="rId12"/>
    <p:sldId id="291" r:id="rId13"/>
    <p:sldId id="256" r:id="rId14"/>
    <p:sldId id="261" r:id="rId15"/>
    <p:sldId id="258" r:id="rId16"/>
    <p:sldId id="259" r:id="rId17"/>
    <p:sldId id="262" r:id="rId18"/>
    <p:sldId id="260" r:id="rId19"/>
    <p:sldId id="263" r:id="rId20"/>
    <p:sldId id="278" r:id="rId21"/>
    <p:sldId id="279" r:id="rId22"/>
    <p:sldId id="282" r:id="rId23"/>
    <p:sldId id="283" r:id="rId24"/>
    <p:sldId id="267" r:id="rId25"/>
    <p:sldId id="265" r:id="rId26"/>
    <p:sldId id="264" r:id="rId27"/>
    <p:sldId id="268" r:id="rId28"/>
    <p:sldId id="269" r:id="rId29"/>
    <p:sldId id="287" r:id="rId30"/>
    <p:sldId id="288" r:id="rId31"/>
    <p:sldId id="270" r:id="rId32"/>
    <p:sldId id="272" r:id="rId33"/>
    <p:sldId id="271" r:id="rId34"/>
    <p:sldId id="280" r:id="rId35"/>
    <p:sldId id="292" r:id="rId36"/>
    <p:sldId id="281" r:id="rId37"/>
    <p:sldId id="289" r:id="rId38"/>
    <p:sldId id="284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48" Type="http://schemas.openxmlformats.org/officeDocument/2006/relationships/customXml" Target="../customXml/item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022CA-2C53-487D-A569-FABA7F3C6F1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1AE60-8919-41B9-B930-ECC64A105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1AE60-8919-41B9-B930-ECC64A105405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8CA2-67A3-497F-8480-FEA4485A59D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1C26-75C4-4048-B24B-7F4A303C6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cbs-nvkz.narod.ru/produkt/skazki/skazki/otvet-ne-pr.htm" TargetMode="External"/><Relationship Id="rId2" Type="http://schemas.openxmlformats.org/officeDocument/2006/relationships/hyperlink" Target="http://dcbs-nvkz.narod.ru/produkt/skazki/skazki/otvet-pr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Relationship Id="rId9" Type="http://schemas.openxmlformats.org/officeDocument/2006/relationships/image" Target="../media/image29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dcbs-nvkz.narod.ru/produkt/skazki/skazki/sudya.htm" TargetMode="External"/><Relationship Id="rId2" Type="http://schemas.openxmlformats.org/officeDocument/2006/relationships/hyperlink" Target="http://dcbs-nvkz.narod.ru/produkt/skazki/skazki/kak-kot-hodil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cbs-nvkz.narod.ru/produkt/skazki/skazki/lisa-i-juravl.htm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jpeg"/><Relationship Id="rId4" Type="http://schemas.openxmlformats.org/officeDocument/2006/relationships/image" Target="../media/image2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cbs-nvkz.narod.ru/produkt/skazki/skazki/hitraya.htm" TargetMode="External"/><Relationship Id="rId7" Type="http://schemas.openxmlformats.org/officeDocument/2006/relationships/hyperlink" Target="http://mirckazok.ru/view_cat.php?cat=1" TargetMode="External"/><Relationship Id="rId2" Type="http://schemas.openxmlformats.org/officeDocument/2006/relationships/hyperlink" Target="http://dcbs-nvkz.narod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rckazok.ru/" TargetMode="External"/><Relationship Id="rId5" Type="http://schemas.openxmlformats.org/officeDocument/2006/relationships/hyperlink" Target="http://www.ostrovskazok.ru/bolgarskie-skazki/skazki-pro-lisu" TargetMode="External"/><Relationship Id="rId4" Type="http://schemas.openxmlformats.org/officeDocument/2006/relationships/hyperlink" Target="http://www.ostrovskazok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cbs-nvkz.narod.ru/produkt/skazki/skazki/otvet-pr.htm" TargetMode="External"/><Relationship Id="rId2" Type="http://schemas.openxmlformats.org/officeDocument/2006/relationships/hyperlink" Target="http://dcbs-nvkz.narod.ru/produkt/skazki/skazki/otvet-ne-pr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cbs-nvkz.narod.ru/produkt/skazki/skazki/otvet-ne-pr.htm" TargetMode="External"/><Relationship Id="rId2" Type="http://schemas.openxmlformats.org/officeDocument/2006/relationships/hyperlink" Target="http://dcbs-nvkz.narod.ru/produkt/skazki/skazki/otvet-pr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cbs-nvkz.narod.ru/produkt/skazki/skazki/otvet-ne-pr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cbs-nvkz.narod.ru/produkt/skazki/skazki/otvet-pr.htm" TargetMode="External"/><Relationship Id="rId2" Type="http://schemas.openxmlformats.org/officeDocument/2006/relationships/hyperlink" Target="http://dcbs-nvkz.narod.ru/produkt/skazki/skazki/otvet-ne-pr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571481"/>
            <a:ext cx="8929718" cy="3028970"/>
          </a:xfrm>
        </p:spPr>
        <p:txBody>
          <a:bodyPr/>
          <a:lstStyle/>
          <a:p>
            <a:r>
              <a:rPr lang="ru-RU" dirty="0" smtClean="0"/>
              <a:t>Презентация к уроку </a:t>
            </a:r>
            <a:br>
              <a:rPr lang="ru-RU" dirty="0" smtClean="0"/>
            </a:br>
            <a:r>
              <a:rPr lang="ru-RU" dirty="0" smtClean="0"/>
              <a:t>«Лиса сказочный герой и животное»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4929198"/>
            <a:ext cx="4214842" cy="150019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Учитель начальных классов </a:t>
            </a:r>
            <a:r>
              <a:rPr lang="ru-RU" dirty="0" smtClean="0"/>
              <a:t>МКОУ </a:t>
            </a:r>
            <a:r>
              <a:rPr lang="ru-RU" dirty="0" err="1" smtClean="0"/>
              <a:t>Родинская</a:t>
            </a:r>
            <a:r>
              <a:rPr lang="ru-RU" dirty="0" smtClean="0"/>
              <a:t> ООШ</a:t>
            </a:r>
            <a:endParaRPr lang="ru-RU" dirty="0" smtClean="0"/>
          </a:p>
        </p:txBody>
      </p:sp>
      <p:pic>
        <p:nvPicPr>
          <p:cNvPr id="4" name="Picture 2" descr="http://www.lenagold.ru/fon/clipart/l/lisa/lisy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85707">
            <a:off x="231748" y="3597689"/>
            <a:ext cx="1700840" cy="2211092"/>
          </a:xfrm>
          <a:prstGeom prst="rect">
            <a:avLst/>
          </a:prstGeom>
          <a:noFill/>
        </p:spPr>
      </p:pic>
      <p:pic>
        <p:nvPicPr>
          <p:cNvPr id="5" name="Picture 6" descr="http://dcbs-nvkz.narod.ru/produkt/skazki/skazki/images/intere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94821">
            <a:off x="2825491" y="3710090"/>
            <a:ext cx="1511301" cy="2167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5. В какой сказке лисичка так хитро делила сыр между двумя котиками, что сама его съела?</a:t>
            </a:r>
            <a:br>
              <a:rPr lang="ru-RU" sz="4000" dirty="0" smtClean="0"/>
            </a:br>
            <a:r>
              <a:rPr lang="ru-RU" sz="4000" dirty="0" smtClean="0"/>
              <a:t>     </a:t>
            </a:r>
          </a:p>
          <a:p>
            <a:pPr>
              <a:buNone/>
            </a:pPr>
            <a:r>
              <a:rPr lang="ru-RU" sz="4000" dirty="0" smtClean="0"/>
              <a:t>         Варианты ответов:</a:t>
            </a:r>
            <a:br>
              <a:rPr lang="ru-RU" sz="4000" dirty="0" smtClean="0"/>
            </a:br>
            <a:r>
              <a:rPr lang="ru-RU" sz="4000" dirty="0" smtClean="0"/>
              <a:t>      а) </a:t>
            </a:r>
            <a:r>
              <a:rPr lang="ru-RU" sz="4000" dirty="0" smtClean="0">
                <a:hlinkClick r:id="rId2"/>
              </a:rPr>
              <a:t>Лисичка-судья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4000" dirty="0" smtClean="0"/>
              <a:t>      б) </a:t>
            </a:r>
            <a:r>
              <a:rPr lang="ru-RU" sz="4000" dirty="0" smtClean="0">
                <a:hlinkClick r:id="rId3"/>
              </a:rPr>
              <a:t>Лиса и кувшин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      в) </a:t>
            </a:r>
            <a:r>
              <a:rPr lang="ru-RU" sz="4000" dirty="0" smtClean="0">
                <a:hlinkClick r:id="rId3"/>
              </a:rPr>
              <a:t>Кот, петух и лиса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Lcy;&amp;icy;&amp;scy;&amp;acy; &amp;icy; &amp;vcy;&amp;ocy;&amp;lcy;&amp;kcy; &amp;ucy; &amp;pcy;&amp;rcy;&amp;ocy;&amp;rcy;&amp;ucy;&amp;b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75026"/>
            <a:ext cx="3405190" cy="2553894"/>
          </a:xfrm>
          <a:prstGeom prst="rect">
            <a:avLst/>
          </a:prstGeom>
          <a:noFill/>
        </p:spPr>
      </p:pic>
      <p:pic>
        <p:nvPicPr>
          <p:cNvPr id="1028" name="Picture 4" descr="&amp;Lcy;&amp;icy;&amp;scy;&amp;acy; &amp;scy;&amp;kcy;&amp;icy;&amp;dcy;&amp;ycy;&amp;vcy;&amp;acy;&amp;iecy;&amp;tcy; &amp;rcy;&amp;ycy;&amp;bcy;&amp;ucy; &amp;scy; &amp;scy;&amp;acy;&amp;ncy;&amp;iecy;&amp;j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57166"/>
            <a:ext cx="3429002" cy="2571753"/>
          </a:xfrm>
          <a:prstGeom prst="rect">
            <a:avLst/>
          </a:prstGeom>
          <a:noFill/>
        </p:spPr>
      </p:pic>
      <p:pic>
        <p:nvPicPr>
          <p:cNvPr id="1030" name="Picture 6" descr="&amp;Lcy;&amp;icy;&amp;scy;&amp;acy; &amp;Vcy;&amp;icy;&amp;dcy;&amp;icy;&amp;tcy; &amp;ocy;&amp;ncy;&amp;acy;: &amp;vcy;&amp;iecy;&amp;zcy;&amp;iocy;&amp;tcy; &amp;mcy;&amp;ucy;&amp;zhcy;&amp;icy;&amp;chcy;&amp;ocy;&amp;kcy; &amp;ncy;&amp;acy; &amp;scy;&amp;acy;&amp;ncy;&amp;yacy;&amp;khcy; &amp;mcy;&amp;iocy;&amp;rcy;&amp;zcy;&amp;lcy;&amp;ucy;&amp;yucy; &amp;rcy;&amp;ycy;&amp;bcy;&amp;u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1907" y="3429000"/>
            <a:ext cx="4191007" cy="3143257"/>
          </a:xfrm>
          <a:prstGeom prst="rect">
            <a:avLst/>
          </a:prstGeom>
          <a:noFill/>
        </p:spPr>
      </p:pic>
      <p:pic>
        <p:nvPicPr>
          <p:cNvPr id="1032" name="Picture 8" descr="&amp;lcy;&amp;icy;&amp;scy;&amp;acy; &amp;ucy;&amp;bcy;&amp;iecy;&amp;gcy;&amp;acy;&amp;iecy;&amp;tcy; &amp;scy; &amp;pcy;&amp;iecy;&amp;tcy;&amp;ucy;&amp;khcy;&amp;ocy;&amp;mcy; &amp;pcy;&amp;ocy;&amp;dcy;&amp;mcy;&amp;ycy;&amp;shcy;&amp;kcy;&amp;ocy;&amp;j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3429000"/>
            <a:ext cx="2800932" cy="3031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&amp;Lcy;&amp;icy;&amp;scy;&amp;acy; &amp;icy; &amp;zhcy;&amp;ucy;&amp;rcy;&amp;acy;&amp;vcy;&amp;lcy;&amp;soft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676275"/>
            <a:ext cx="3771900" cy="2752725"/>
          </a:xfrm>
          <a:prstGeom prst="rect">
            <a:avLst/>
          </a:prstGeom>
          <a:noFill/>
        </p:spPr>
      </p:pic>
      <p:pic>
        <p:nvPicPr>
          <p:cNvPr id="4100" name="Picture 4" descr="&amp;lcy;&amp;icy;&amp;scy;&amp;icy;&amp;tscy;&amp;acy; &amp;scy;&amp;ocy; &amp;scy;&amp;kcy;&amp;acy;&amp;lcy;&amp;kcy;&amp;ocy;&amp;jcy; &amp;scy;&amp;tcy;&amp;ucy;&amp;chcy;&amp;icy;&amp;tcy;&amp;scy;&amp;yacy; &amp;vcy; &amp;ocy;&amp;kcy;&amp;ocy;&amp;shcy;&amp;kcy;&amp;ocy; &amp;icy;&amp;zcy;&amp;bcy;&amp;y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723900"/>
            <a:ext cx="2981325" cy="2705100"/>
          </a:xfrm>
          <a:prstGeom prst="rect">
            <a:avLst/>
          </a:prstGeom>
          <a:noFill/>
        </p:spPr>
      </p:pic>
      <p:pic>
        <p:nvPicPr>
          <p:cNvPr id="4102" name="Picture 6" descr="&amp;pcy;&amp;iecy;&amp;scy; &amp;scy;&amp;ocy;&amp;bcy;&amp;acy;&amp;kcy;&amp;acy; &amp;ucy; &amp;lcy;&amp;icy;&amp;scy;&amp;softcy;&amp;iecy;&amp;jcy; &amp;ncy;&amp;ocy;&amp;rcy;&amp;y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1" y="3929066"/>
            <a:ext cx="4071966" cy="1857388"/>
          </a:xfrm>
          <a:prstGeom prst="rect">
            <a:avLst/>
          </a:prstGeom>
          <a:noFill/>
        </p:spPr>
      </p:pic>
      <p:pic>
        <p:nvPicPr>
          <p:cNvPr id="4104" name="Picture 8" descr="&amp;lcy;&amp;icy;&amp;scy;&amp;acy; &amp;scy;&amp;ocy; &amp;scy;&amp;kcy;&amp;acy;&amp;lcy;&amp;kcy;&amp;ocy;&amp;j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3857628"/>
            <a:ext cx="2952750" cy="206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Долго-долго сидел волк у проруби, целую ночь не сходил с места, хвост его и приморозило; пробовал было приподняться: не тут-то было!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4000" dirty="0" smtClean="0"/>
              <a:t>Ходит лиса, головой мотает и говорит: </a:t>
            </a:r>
          </a:p>
          <a:p>
            <a:pPr>
              <a:spcBef>
                <a:spcPts val="0"/>
              </a:spcBef>
            </a:pPr>
            <a:r>
              <a:rPr lang="ru-RU" sz="4000" dirty="0" smtClean="0"/>
              <a:t>- Ну, кувшин, пошутил, да и будет, - отпусти же меня, </a:t>
            </a:r>
            <a:r>
              <a:rPr lang="ru-RU" sz="4000" dirty="0" err="1" smtClean="0"/>
              <a:t>кувшинушко</a:t>
            </a:r>
            <a:r>
              <a:rPr lang="ru-RU" sz="4000" dirty="0" smtClean="0"/>
              <a:t>! Полно тебе, голубчик, баловать, - поиграл, да и полно! </a:t>
            </a:r>
          </a:p>
          <a:p>
            <a:endParaRPr lang="ru-RU" dirty="0"/>
          </a:p>
        </p:txBody>
      </p:sp>
      <p:pic>
        <p:nvPicPr>
          <p:cNvPr id="9218" name="Picture 2" descr="http://vse-skazki.ru/images/stories/Izobradzeniya_iz_skazok/Narodnie_skazki/l/latishkie/lisakuws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3897838"/>
            <a:ext cx="2181218" cy="27363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Пойдем, я твоему горю помогу. </a:t>
            </a:r>
          </a:p>
          <a:p>
            <a:r>
              <a:rPr lang="ru-RU" dirty="0" smtClean="0"/>
              <a:t>- Нет, петух, не поможешь. Собака гнала - не выгнала, медведь гнал - не выгнал, бык гнал - не выгнал, и тебе не выгнать. </a:t>
            </a:r>
          </a:p>
          <a:p>
            <a:endParaRPr lang="ru-RU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5298" y="3786190"/>
            <a:ext cx="183555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sz="7200" dirty="0" smtClean="0"/>
              <a:t>Не обессудь, куманек! </a:t>
            </a:r>
          </a:p>
          <a:p>
            <a:pPr algn="ctr">
              <a:buNone/>
            </a:pPr>
            <a:r>
              <a:rPr lang="ru-RU" sz="7200" dirty="0" smtClean="0"/>
              <a:t>Больше потчевать нечем.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ru-RU" sz="6600" dirty="0" smtClean="0"/>
              <a:t>Давай перегоняться!</a:t>
            </a:r>
          </a:p>
          <a:p>
            <a:pPr algn="ctr">
              <a:buNone/>
            </a:pPr>
            <a:r>
              <a:rPr lang="ru-RU" sz="6600" dirty="0" smtClean="0"/>
              <a:t>- Что же,  давай. </a:t>
            </a:r>
          </a:p>
          <a:p>
            <a:pPr algn="ctr">
              <a:buNone/>
            </a:pPr>
            <a:r>
              <a:rPr lang="ru-RU" sz="6600" dirty="0" smtClean="0"/>
              <a:t>Начали перегоняться.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— </a:t>
            </a:r>
            <a:r>
              <a:rPr lang="ru-RU" sz="4000" dirty="0" smtClean="0"/>
              <a:t>Нет, мой дружочек, нынче указ объявлен, чтобы по всей земле мир был. Нынче уж звери друг друга не трогают.</a:t>
            </a:r>
          </a:p>
          <a:p>
            <a:pPr algn="ctr">
              <a:buNone/>
            </a:pPr>
            <a:r>
              <a:rPr lang="ru-RU" sz="4000" dirty="0" smtClean="0"/>
              <a:t>— Вот хорошо, — сказал ………, — а то вот собаки бегут; кабы по-старому, тебе бы уходить надо, а теперь тебе бояться нечего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sz="5400" dirty="0" smtClean="0"/>
              <a:t>Уходят — строго наказывают: </a:t>
            </a:r>
          </a:p>
          <a:p>
            <a:pPr algn="ctr">
              <a:buNone/>
            </a:pPr>
            <a:r>
              <a:rPr lang="ru-RU" sz="5400" dirty="0" smtClean="0"/>
              <a:t>Мы пойдем далеко, а ты оставайся домовничать, да голоса не подавай; в окошко не выглядывай.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285728"/>
            <a:ext cx="8429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 мы к зиме меняем шубку на более теплую и пушистую. Если бы не зоркие глаза, острый слух, тонкое чутье, то никакая хитрость не спасала бы нас от волков и охотничьих собак. Свою главную добычу– мышей-полевок – находим мы без всяких уловок. Нос и уши помогают. А вот зайца догнать трудно, разве что случайно столкнемся с косым или набредем на зайчонка.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Почему лису прозвали Патрикеевной?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Немногие животные имеют отчества. А вот лиса имеет! </a:t>
            </a:r>
            <a:r>
              <a:rPr lang="ru-RU" sz="3600" dirty="0" err="1" smtClean="0"/>
              <a:t>Патрикей</a:t>
            </a:r>
            <a:r>
              <a:rPr lang="ru-RU" sz="3600" dirty="0" smtClean="0"/>
              <a:t> - старинное латинское имя, означает «аристократ». Хотя правильнее Патрицей, но в давние времена на Руси латинское «с» произносилось как «к». Кстати, давали это имя только княжеским отпрыскам.</a:t>
            </a:r>
            <a:endParaRPr lang="ru-RU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Говорят, лет 700 назад правил на </a:t>
            </a:r>
            <a:r>
              <a:rPr lang="ru-RU" sz="4000" dirty="0" err="1" smtClean="0"/>
              <a:t>Новгородчине</a:t>
            </a:r>
            <a:r>
              <a:rPr lang="ru-RU" sz="4000" dirty="0" smtClean="0"/>
              <a:t> князь </a:t>
            </a:r>
            <a:r>
              <a:rPr lang="ru-RU" sz="4000" dirty="0" err="1" smtClean="0"/>
              <a:t>Патрикей</a:t>
            </a:r>
            <a:r>
              <a:rPr lang="ru-RU" sz="4000" dirty="0" smtClean="0"/>
              <a:t> </a:t>
            </a:r>
            <a:r>
              <a:rPr lang="ru-RU" sz="4000" dirty="0" err="1" smtClean="0"/>
              <a:t>Наримунтович</a:t>
            </a:r>
            <a:r>
              <a:rPr lang="ru-RU" sz="4000" dirty="0" smtClean="0"/>
              <a:t>, и так он прославился своей хитростью и изворотливостью, что имя его с тех пор стало нарицательным, означая «хитрец». А поскольку народ считал лису самым хитрым зверем на свете, то и прилепилось к ней отчество Патрикеевна. </a:t>
            </a:r>
            <a:endParaRPr lang="ru-RU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ru-RU" dirty="0" smtClean="0"/>
              <a:t>В сказках лиса злая и коварная, ловко избегает любых неприятностей, но в жизни всё далеко не так. Зоологи установили, что лису можно заманить в ловушку разными запахами, например скипидара, селедочного рассола или губной помады.</a:t>
            </a:r>
          </a:p>
          <a:p>
            <a:r>
              <a:rPr lang="ru-RU" dirty="0" smtClean="0"/>
              <a:t>Лиса непременно отклонится от намеченного маршрута, чтобы из чистого любопытства осмотреть валяющиеся на снегу варежку или фантик.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ru-RU" dirty="0" smtClean="0"/>
              <a:t>Их природную любознательность удачно уравновешивают ум, умение маскироваться, острые слух, зрение и чутье.</a:t>
            </a:r>
          </a:p>
          <a:p>
            <a:r>
              <a:rPr lang="ru-RU" dirty="0" smtClean="0"/>
              <a:t>Особенно выручает обоняние - врага они чуют издали и успевают убежать или спрятаться.</a:t>
            </a:r>
          </a:p>
          <a:p>
            <a:r>
              <a:rPr lang="ru-RU" dirty="0" smtClean="0"/>
              <a:t>Охотники утверждают, что лиса хорошо умеет притворяться мёртвой и даже не шевельнётся, если её за хвост поднять и засунуть в мешок.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4-tub-ru.yandex.net/i?id=272627473-3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803" y="571481"/>
            <a:ext cx="3888131" cy="2887226"/>
          </a:xfrm>
          <a:prstGeom prst="rect">
            <a:avLst/>
          </a:prstGeom>
          <a:noFill/>
        </p:spPr>
      </p:pic>
      <p:pic>
        <p:nvPicPr>
          <p:cNvPr id="24580" name="Picture 4" descr="http://im0-tub-ru.yandex.net/i?id=483950158-7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7" y="214290"/>
            <a:ext cx="2615107" cy="2994397"/>
          </a:xfrm>
          <a:prstGeom prst="rect">
            <a:avLst/>
          </a:prstGeom>
          <a:noFill/>
        </p:spPr>
      </p:pic>
      <p:pic>
        <p:nvPicPr>
          <p:cNvPr id="24582" name="Picture 6" descr="http://stranamasterov.ru/files/imagecache/orig_with_logo4/i2011/11/11/7d3f66f119320fb76c58e10957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3518808"/>
            <a:ext cx="2476494" cy="3148686"/>
          </a:xfrm>
          <a:prstGeom prst="rect">
            <a:avLst/>
          </a:prstGeom>
          <a:noFill/>
        </p:spPr>
      </p:pic>
      <p:pic>
        <p:nvPicPr>
          <p:cNvPr id="24584" name="Picture 8" descr="http://www.proza.ru/pics/2012/03/13/83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46" y="3555206"/>
            <a:ext cx="2143120" cy="295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vse-skazki.ru/images/stories/Izobradzeniya_iz_skazok/Narodnie_skazki/l/latishkie/lisa-i-petu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428605"/>
            <a:ext cx="3857653" cy="3000396"/>
          </a:xfrm>
          <a:prstGeom prst="rect">
            <a:avLst/>
          </a:prstGeom>
          <a:noFill/>
        </p:spPr>
      </p:pic>
      <p:pic>
        <p:nvPicPr>
          <p:cNvPr id="13316" name="Picture 4" descr="http://www.planetaskazok.ru/images/stories/russian/lisa_i_volk/img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3919" y="428604"/>
            <a:ext cx="4000527" cy="3000397"/>
          </a:xfrm>
          <a:prstGeom prst="rect">
            <a:avLst/>
          </a:prstGeom>
          <a:noFill/>
        </p:spPr>
      </p:pic>
      <p:pic>
        <p:nvPicPr>
          <p:cNvPr id="13318" name="Picture 6" descr="http://im4-tub-ru.yandex.net/i?id=557533467-1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77728" y="3516616"/>
            <a:ext cx="4080552" cy="3015186"/>
          </a:xfrm>
          <a:prstGeom prst="rect">
            <a:avLst/>
          </a:prstGeom>
          <a:noFill/>
        </p:spPr>
      </p:pic>
      <p:pic>
        <p:nvPicPr>
          <p:cNvPr id="13320" name="Picture 8" descr="http://www.planetaskazok.ru/images/stories/russian/lisa_i_volk/img_0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3589736"/>
            <a:ext cx="3938586" cy="2953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m6-tub-ru.yandex.net/i?id=241037435-0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19" y="285728"/>
            <a:ext cx="1791665" cy="2357454"/>
          </a:xfrm>
          <a:prstGeom prst="rect">
            <a:avLst/>
          </a:prstGeom>
          <a:noFill/>
        </p:spPr>
      </p:pic>
      <p:pic>
        <p:nvPicPr>
          <p:cNvPr id="6150" name="Picture 6" descr="http://im7-tub-ru.yandex.net/i?id=316498872-3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14" y="357166"/>
            <a:ext cx="2436036" cy="2357454"/>
          </a:xfrm>
          <a:prstGeom prst="rect">
            <a:avLst/>
          </a:prstGeom>
          <a:noFill/>
        </p:spPr>
      </p:pic>
      <p:pic>
        <p:nvPicPr>
          <p:cNvPr id="6152" name="Picture 8" descr="http://im3-tub-ru.yandex.net/i?id=9627601-46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0964" y="3214686"/>
            <a:ext cx="1571636" cy="2357454"/>
          </a:xfrm>
          <a:prstGeom prst="rect">
            <a:avLst/>
          </a:prstGeom>
          <a:noFill/>
        </p:spPr>
      </p:pic>
      <p:pic>
        <p:nvPicPr>
          <p:cNvPr id="6154" name="Picture 10" descr="http://im5-tub-ru.yandex.net/i?id=427523970-5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100" y="3214686"/>
            <a:ext cx="1838814" cy="2357454"/>
          </a:xfrm>
          <a:prstGeom prst="rect">
            <a:avLst/>
          </a:prstGeom>
          <a:noFill/>
        </p:spPr>
      </p:pic>
      <p:pic>
        <p:nvPicPr>
          <p:cNvPr id="6156" name="Picture 12" descr="http://im4-tub-ru.yandex.net/i?id=394035900-4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90987" y="3143248"/>
            <a:ext cx="1624021" cy="2411912"/>
          </a:xfrm>
          <a:prstGeom prst="rect">
            <a:avLst/>
          </a:prstGeom>
          <a:noFill/>
        </p:spPr>
      </p:pic>
      <p:pic>
        <p:nvPicPr>
          <p:cNvPr id="6158" name="Picture 14" descr="http://im6-tub-ru.yandex.net/i?id=9782710-61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29322" y="3214685"/>
            <a:ext cx="1928826" cy="2431293"/>
          </a:xfrm>
          <a:prstGeom prst="rect">
            <a:avLst/>
          </a:prstGeom>
          <a:noFill/>
        </p:spPr>
      </p:pic>
      <p:pic>
        <p:nvPicPr>
          <p:cNvPr id="6160" name="Picture 16" descr="http://im3-tub-ru.yandex.net/i?id=522648012-03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43371" y="357166"/>
            <a:ext cx="2326021" cy="2357454"/>
          </a:xfrm>
          <a:prstGeom prst="rect">
            <a:avLst/>
          </a:prstGeom>
          <a:noFill/>
        </p:spPr>
      </p:pic>
      <p:pic>
        <p:nvPicPr>
          <p:cNvPr id="6162" name="Picture 18" descr="http://im0-tub-ru.yandex.net/i?id=469834523-28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5984" y="285728"/>
            <a:ext cx="1775949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im7-tub-ru.yandex.net/i?id=16428012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2314115" cy="3071834"/>
          </a:xfrm>
          <a:prstGeom prst="rect">
            <a:avLst/>
          </a:prstGeom>
          <a:noFill/>
        </p:spPr>
      </p:pic>
      <p:pic>
        <p:nvPicPr>
          <p:cNvPr id="25604" name="Picture 4" descr="http://im8-tub-ru.yandex.net/i?id=193649342-0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357166"/>
            <a:ext cx="2571768" cy="3071834"/>
          </a:xfrm>
          <a:prstGeom prst="rect">
            <a:avLst/>
          </a:prstGeom>
          <a:noFill/>
        </p:spPr>
      </p:pic>
      <p:pic>
        <p:nvPicPr>
          <p:cNvPr id="25606" name="Picture 6" descr="http://im7-tub-ru.yandex.net/i?id=131636266-21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57165"/>
            <a:ext cx="2143140" cy="3091067"/>
          </a:xfrm>
          <a:prstGeom prst="rect">
            <a:avLst/>
          </a:prstGeom>
          <a:noFill/>
        </p:spPr>
      </p:pic>
      <p:pic>
        <p:nvPicPr>
          <p:cNvPr id="25608" name="Picture 8" descr="http://im7-tub-ru.yandex.net/i?id=280723649-3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786189"/>
            <a:ext cx="2357454" cy="2678925"/>
          </a:xfrm>
          <a:prstGeom prst="rect">
            <a:avLst/>
          </a:prstGeom>
          <a:noFill/>
        </p:spPr>
      </p:pic>
      <p:pic>
        <p:nvPicPr>
          <p:cNvPr id="25610" name="Picture 10" descr="http://im4-tub-ru.yandex.net/i?id=206424445-09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1" y="3786190"/>
            <a:ext cx="2008837" cy="2643206"/>
          </a:xfrm>
          <a:prstGeom prst="rect">
            <a:avLst/>
          </a:prstGeom>
          <a:noFill/>
        </p:spPr>
      </p:pic>
      <p:pic>
        <p:nvPicPr>
          <p:cNvPr id="25612" name="Picture 12" descr="http://im7-tub-ru.yandex.net/i?id=372500675-20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8" y="3786190"/>
            <a:ext cx="2000264" cy="2631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8-tub-ru.yandex.net/i?id=502620603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04"/>
            <a:ext cx="2210292" cy="2786082"/>
          </a:xfrm>
          <a:prstGeom prst="rect">
            <a:avLst/>
          </a:prstGeom>
          <a:noFill/>
        </p:spPr>
      </p:pic>
      <p:pic>
        <p:nvPicPr>
          <p:cNvPr id="26628" name="Picture 4" descr="http://www.tvoyrebenok.ru/images/diafilmy/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357166"/>
            <a:ext cx="3810000" cy="2857500"/>
          </a:xfrm>
          <a:prstGeom prst="rect">
            <a:avLst/>
          </a:prstGeom>
          <a:noFill/>
        </p:spPr>
      </p:pic>
      <p:pic>
        <p:nvPicPr>
          <p:cNvPr id="26630" name="Picture 6" descr="http://im4-tub-ru.yandex.net/i?id=141045209-0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3429000"/>
            <a:ext cx="2214578" cy="2863678"/>
          </a:xfrm>
          <a:prstGeom prst="rect">
            <a:avLst/>
          </a:prstGeom>
          <a:noFill/>
        </p:spPr>
      </p:pic>
      <p:pic>
        <p:nvPicPr>
          <p:cNvPr id="26632" name="Picture 8" descr="http://im0-tub-ru.yandex.net/i?id=276006523-56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64" y="3429000"/>
            <a:ext cx="2114565" cy="2857520"/>
          </a:xfrm>
          <a:prstGeom prst="rect">
            <a:avLst/>
          </a:prstGeom>
          <a:noFill/>
        </p:spPr>
      </p:pic>
      <p:pic>
        <p:nvPicPr>
          <p:cNvPr id="26636" name="Picture 12" descr="http://dcbs-nvkz.narod.ru/produkt/skazki/skazki/images/hitray1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3429000"/>
            <a:ext cx="1928826" cy="2901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WordArt 2"/>
          <p:cNvSpPr>
            <a:spLocks noChangeArrowheads="1" noChangeShapeType="1" noTextEdit="1"/>
          </p:cNvSpPr>
          <p:nvPr/>
        </p:nvSpPr>
        <p:spPr bwMode="auto">
          <a:xfrm>
            <a:off x="152400" y="304800"/>
            <a:ext cx="2590800" cy="617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ХИТРАЯ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ЛЕНИВАЯ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ГРУБАЯ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ЗАВИСТЛИВАЯ</a:t>
            </a:r>
          </a:p>
        </p:txBody>
      </p:sp>
      <p:sp>
        <p:nvSpPr>
          <p:cNvPr id="47107" name="WordArt 3"/>
          <p:cNvSpPr>
            <a:spLocks noChangeArrowheads="1" noChangeShapeType="1" noTextEdit="1"/>
          </p:cNvSpPr>
          <p:nvPr/>
        </p:nvSpPr>
        <p:spPr bwMode="auto">
          <a:xfrm>
            <a:off x="6096000" y="381000"/>
            <a:ext cx="2879725" cy="617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ТРУСЛИВАЯ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КОВАРНАЯ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ПОДЛАЯ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ГЛУПАЯ</a:t>
            </a:r>
          </a:p>
        </p:txBody>
      </p:sp>
      <p:sp>
        <p:nvSpPr>
          <p:cNvPr id="47108" name="WordArt 4"/>
          <p:cNvSpPr>
            <a:spLocks noChangeArrowheads="1" noChangeShapeType="1" noTextEdit="1"/>
          </p:cNvSpPr>
          <p:nvPr/>
        </p:nvSpPr>
        <p:spPr bwMode="auto">
          <a:xfrm>
            <a:off x="3505200" y="2667000"/>
            <a:ext cx="1981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ЛИСА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00042"/>
            <a:ext cx="8143932" cy="5138758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1"/>
                </a:solidFill>
              </a:rPr>
              <a:t>Повыше кошки рост, живет в норе, в лесу. </a:t>
            </a:r>
          </a:p>
          <a:p>
            <a:r>
              <a:rPr lang="ru-RU" sz="6000" b="1" dirty="0" smtClean="0">
                <a:solidFill>
                  <a:schemeClr val="tx1"/>
                </a:solidFill>
              </a:rPr>
              <a:t>Пушистый рыжий хвост, все знаем мы...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/>
          <p:cNvSpPr>
            <a:spLocks noChangeArrowheads="1" noChangeShapeType="1" noTextEdit="1"/>
          </p:cNvSpPr>
          <p:nvPr/>
        </p:nvSpPr>
        <p:spPr bwMode="auto">
          <a:xfrm>
            <a:off x="152400" y="304800"/>
            <a:ext cx="2590800" cy="617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ХИТРАЯ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ЛЕНИВАЯ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ГРУБАЯ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ЗАВИСТЛИВАЯ</a:t>
            </a:r>
          </a:p>
        </p:txBody>
      </p:sp>
      <p:sp>
        <p:nvSpPr>
          <p:cNvPr id="48131" name="WordArt 3"/>
          <p:cNvSpPr>
            <a:spLocks noChangeArrowheads="1" noChangeShapeType="1" noTextEdit="1"/>
          </p:cNvSpPr>
          <p:nvPr/>
        </p:nvSpPr>
        <p:spPr bwMode="auto">
          <a:xfrm>
            <a:off x="6096000" y="381000"/>
            <a:ext cx="2879725" cy="617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ТРУСЛИВАЯ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КОВАРНАЯ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ПОДЛАЯ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ГЛУПАЯ</a:t>
            </a:r>
          </a:p>
        </p:txBody>
      </p:sp>
      <p:sp>
        <p:nvSpPr>
          <p:cNvPr id="48132" name="WordArt 4"/>
          <p:cNvSpPr>
            <a:spLocks noChangeArrowheads="1" noChangeShapeType="1" noTextEdit="1"/>
          </p:cNvSpPr>
          <p:nvPr/>
        </p:nvSpPr>
        <p:spPr bwMode="auto">
          <a:xfrm>
            <a:off x="3505200" y="2667000"/>
            <a:ext cx="1981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ЛИСА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H="1" flipV="1">
            <a:off x="2209800" y="990600"/>
            <a:ext cx="1524000" cy="1524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>
            <a:off x="2362200" y="3733800"/>
            <a:ext cx="1066800" cy="609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 flipH="1">
            <a:off x="2895600" y="4343400"/>
            <a:ext cx="1066800" cy="1828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5181600" y="4343400"/>
            <a:ext cx="1219200" cy="1828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5257800" y="4191000"/>
            <a:ext cx="1143000" cy="2286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V="1">
            <a:off x="5105400" y="990600"/>
            <a:ext cx="990600" cy="1524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● Девочка и лиса  : русская сказка / </a:t>
            </a:r>
            <a:r>
              <a:rPr lang="ru-RU" dirty="0" err="1" smtClean="0"/>
              <a:t>худож</a:t>
            </a:r>
            <a:r>
              <a:rPr lang="ru-RU" dirty="0" smtClean="0"/>
              <a:t>. А. Зотов. - М. : Малыш, 1984. - 16 с. : ил.</a:t>
            </a:r>
            <a:br>
              <a:rPr lang="ru-RU" dirty="0" smtClean="0"/>
            </a:br>
            <a:r>
              <a:rPr lang="ru-RU" dirty="0" smtClean="0"/>
              <a:t>● Как лиса училась летать : русская народная сказка. - М. : </a:t>
            </a:r>
            <a:r>
              <a:rPr lang="ru-RU" dirty="0" err="1" smtClean="0"/>
              <a:t>Книжкин</a:t>
            </a:r>
            <a:r>
              <a:rPr lang="ru-RU" dirty="0" smtClean="0"/>
              <a:t> дом, 2005. - 18 с. : ил. - (Сказочная избушка).</a:t>
            </a:r>
            <a:br>
              <a:rPr lang="ru-RU" dirty="0" smtClean="0"/>
            </a:br>
            <a:r>
              <a:rPr lang="ru-RU" dirty="0" smtClean="0"/>
              <a:t>● Кот и лиса  : русская народная сказка. - М. : Махаон, 2002. - 12 с. : ил.</a:t>
            </a:r>
            <a:br>
              <a:rPr lang="ru-RU" dirty="0" smtClean="0"/>
            </a:br>
            <a:r>
              <a:rPr lang="ru-RU" dirty="0" smtClean="0"/>
              <a:t>● Кот, петух и лиса  : русская народная сказка. - М. : Алтей, 2002. - 12 с. : ил. - (Русские сказки).</a:t>
            </a:r>
            <a:br>
              <a:rPr lang="ru-RU" dirty="0" smtClean="0"/>
            </a:br>
            <a:r>
              <a:rPr lang="ru-RU" dirty="0" smtClean="0"/>
              <a:t>● Лиса и волк  : русская народная сказка / </a:t>
            </a:r>
            <a:r>
              <a:rPr lang="ru-RU" dirty="0" err="1" smtClean="0"/>
              <a:t>худож</a:t>
            </a:r>
            <a:r>
              <a:rPr lang="ru-RU" dirty="0" smtClean="0"/>
              <a:t>. Е. </a:t>
            </a:r>
            <a:r>
              <a:rPr lang="ru-RU" dirty="0" err="1" smtClean="0"/>
              <a:t>Рачёв</a:t>
            </a:r>
            <a:r>
              <a:rPr lang="ru-RU" dirty="0" smtClean="0"/>
              <a:t>. - М. : Малыш, 1988. - 12 с. : ил.</a:t>
            </a:r>
            <a:br>
              <a:rPr lang="ru-RU" dirty="0" smtClean="0"/>
            </a:br>
            <a:r>
              <a:rPr lang="ru-RU" dirty="0" smtClean="0"/>
              <a:t>● Лиса и дрозд : русская народная сказка. - М. : Махаон, 2004. - 12 с. : ил. </a:t>
            </a:r>
            <a:br>
              <a:rPr lang="ru-RU" dirty="0" smtClean="0"/>
            </a:br>
            <a:r>
              <a:rPr lang="ru-RU" dirty="0" smtClean="0"/>
              <a:t>● Лисичка со скалочкой  : русская народная сказка. - М. : Малыш, 200. - 22 с. : ил. - (Любимые сказки).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Как кот ходил с лисом сапоги покупать: украинская народная сказка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Лисичка-судья: украинская народная сказка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/>
              </a:rPr>
              <a:t>Лисичка и журавль: украинская народная сказка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dcbs-nvkz.narod.ru/produkt/skazki/skazki/images/hitray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390650" cy="1800225"/>
          </a:xfrm>
          <a:prstGeom prst="rect">
            <a:avLst/>
          </a:prstGeom>
          <a:noFill/>
        </p:spPr>
      </p:pic>
      <p:pic>
        <p:nvPicPr>
          <p:cNvPr id="27652" name="Picture 4" descr="http://dcbs-nvkz.narod.ru/produkt/skazki/skazki/images/hitray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85728"/>
            <a:ext cx="1343025" cy="1800225"/>
          </a:xfrm>
          <a:prstGeom prst="rect">
            <a:avLst/>
          </a:prstGeom>
          <a:noFill/>
        </p:spPr>
      </p:pic>
      <p:pic>
        <p:nvPicPr>
          <p:cNvPr id="27654" name="Picture 6" descr="http://dcbs-nvkz.narod.ru/produkt/skazki/skazki/images/hitray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85728"/>
            <a:ext cx="1371600" cy="1800225"/>
          </a:xfrm>
          <a:prstGeom prst="rect">
            <a:avLst/>
          </a:prstGeom>
          <a:noFill/>
        </p:spPr>
      </p:pic>
      <p:pic>
        <p:nvPicPr>
          <p:cNvPr id="27656" name="Picture 8" descr="http://dcbs-nvkz.narod.ru/produkt/skazki/skazki/images/hitray2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357166"/>
            <a:ext cx="1209675" cy="180022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71472" y="2571744"/>
            <a:ext cx="79296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● Бианки В. В. Лис и мышонок : сказка / Виталий Бианки. - М. : Малыш, 1988. - 12 с. : ил. - (Для маленьких).</a:t>
            </a:r>
            <a:br>
              <a:rPr lang="ru-RU" dirty="0" smtClean="0"/>
            </a:br>
            <a:r>
              <a:rPr lang="ru-RU" dirty="0" smtClean="0"/>
              <a:t>● Большая лисья книга  : сказки / </a:t>
            </a:r>
            <a:r>
              <a:rPr lang="ru-RU" dirty="0" err="1" smtClean="0"/>
              <a:t>Мамин-Сибиряк</a:t>
            </a:r>
            <a:r>
              <a:rPr lang="ru-RU" dirty="0" smtClean="0"/>
              <a:t> Д. Н., Толстой Л. Н., Толстой А. Н. и др. ; </a:t>
            </a:r>
            <a:r>
              <a:rPr lang="ru-RU" dirty="0" err="1" smtClean="0"/>
              <a:t>худож</a:t>
            </a:r>
            <a:r>
              <a:rPr lang="ru-RU" dirty="0" smtClean="0"/>
              <a:t>. </a:t>
            </a:r>
            <a:r>
              <a:rPr lang="ru-RU" dirty="0" err="1" smtClean="0"/>
              <a:t>Басюбина</a:t>
            </a:r>
            <a:r>
              <a:rPr lang="ru-RU" dirty="0" smtClean="0"/>
              <a:t> А. М., Белоусов В. Н., Белоусова М. В. - М. : </a:t>
            </a:r>
            <a:r>
              <a:rPr lang="ru-RU" dirty="0" err="1" smtClean="0"/>
              <a:t>Эксмо</a:t>
            </a:r>
            <a:r>
              <a:rPr lang="ru-RU" dirty="0" smtClean="0"/>
              <a:t>, 2010. - 128 с. : ил. - (Большие книги о животных). </a:t>
            </a:r>
            <a:br>
              <a:rPr lang="ru-RU" dirty="0" smtClean="0"/>
            </a:br>
            <a:r>
              <a:rPr lang="ru-RU" dirty="0" smtClean="0"/>
              <a:t>● Даль В. И. Лиса и медведь : сказка / Владимир Даль. - М. : Малыш, 1999. - 12 с. : ил. - (Читаем сами).</a:t>
            </a:r>
            <a:br>
              <a:rPr lang="ru-RU" dirty="0" smtClean="0"/>
            </a:br>
            <a:r>
              <a:rPr lang="ru-RU" dirty="0" smtClean="0"/>
              <a:t>● Даль В. И. Лиса-лапотница : сказка / Владимир Даль. - М. : Детская литература, 1990. - 84 с. : ил.</a:t>
            </a:r>
            <a:br>
              <a:rPr lang="ru-RU" dirty="0" smtClean="0"/>
            </a:br>
            <a:r>
              <a:rPr lang="ru-RU" dirty="0" smtClean="0"/>
              <a:t>● Харрис Дж. Братец Кролик и Братец Лис : сказка / </a:t>
            </a:r>
            <a:r>
              <a:rPr lang="ru-RU" dirty="0" err="1" smtClean="0"/>
              <a:t>Джоэль</a:t>
            </a:r>
            <a:r>
              <a:rPr lang="ru-RU" dirty="0" smtClean="0"/>
              <a:t> Харрис. - М. : Стрекоза-Пресс, 2007. - 76 с. : ил. - (Любимые герои).</a:t>
            </a:r>
            <a:br>
              <a:rPr lang="ru-RU" dirty="0" smtClean="0"/>
            </a:br>
            <a:r>
              <a:rPr lang="ru-RU" dirty="0" smtClean="0"/>
              <a:t>● Харрис Дж. Сказки дядюшки </a:t>
            </a:r>
            <a:r>
              <a:rPr lang="ru-RU" dirty="0" err="1" smtClean="0"/>
              <a:t>Римуса</a:t>
            </a:r>
            <a:r>
              <a:rPr lang="ru-RU" dirty="0" smtClean="0"/>
              <a:t> / </a:t>
            </a:r>
            <a:r>
              <a:rPr lang="ru-RU" dirty="0" err="1" smtClean="0"/>
              <a:t>Джоэль</a:t>
            </a:r>
            <a:r>
              <a:rPr lang="ru-RU" dirty="0" smtClean="0"/>
              <a:t> Харрис ; пер. с англ. и обработка М. Гершензона ; </a:t>
            </a:r>
            <a:r>
              <a:rPr lang="ru-RU" dirty="0" err="1" smtClean="0"/>
              <a:t>худож</a:t>
            </a:r>
            <a:r>
              <a:rPr lang="ru-RU" dirty="0" smtClean="0"/>
              <a:t>. А. </a:t>
            </a:r>
            <a:r>
              <a:rPr lang="ru-RU" dirty="0" err="1" smtClean="0"/>
              <a:t>Фрост</a:t>
            </a:r>
            <a:r>
              <a:rPr lang="ru-RU" dirty="0" smtClean="0"/>
              <a:t>. - М. : Детская литература, 1989. - 127 с. : ил. - (Библиотечная серия).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Интересно знать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472518" cy="5929354"/>
          </a:xfrm>
        </p:spPr>
        <p:txBody>
          <a:bodyPr>
            <a:normAutofit fontScale="40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Лапы у лисы на зиму обрастают густым пушистым мехом. Из него выглядывают лишь кончики когтей, поэтому когти её не мерзнут даже в сильные морозы.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 Голос у лисиц отражает различные оттенки их настроения. Когда лиса хочет предупредить чужака о нежелательном вторжении в её охотничьи угодья, она отрывисто тявкает. Лисят зовёт к норе, ласково ворча. Лисы, что подрались, отчаянно визжат.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 Слышали ли вы когда-нибудь о танце фокстроте? Его название так и переводится - лисий танец. Почему? Потому что, когда лиса хочет поймать мышку, ей приходится часто и высоко подпрыгивать, и издалека её движения напоминают элегантный танец.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 На лапах у лисы есть чувствительные волоски, которые помогают ей ориентироваться в пространстве и находить нужное направление.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 Лиса не пережёвывает пищу, а только разрывает мясо на маленькие кусочки и глотает их.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14340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● Лисица  // </a:t>
            </a:r>
            <a:r>
              <a:rPr lang="ru-RU" dirty="0" err="1" smtClean="0"/>
              <a:t>Тамбиев</a:t>
            </a:r>
            <a:r>
              <a:rPr lang="ru-RU" dirty="0" smtClean="0"/>
              <a:t> А. Х. Кто в лесной норе живёт? / А. Х. </a:t>
            </a:r>
            <a:r>
              <a:rPr lang="ru-RU" dirty="0" err="1" smtClean="0"/>
              <a:t>Тамбиев</a:t>
            </a:r>
            <a:r>
              <a:rPr lang="ru-RU" dirty="0" smtClean="0"/>
              <a:t>. - М. : Дрофа, 2007. - С.3-4. - (Дошкольник. Мир природы). </a:t>
            </a:r>
            <a:br>
              <a:rPr lang="ru-RU" dirty="0" smtClean="0"/>
            </a:br>
            <a:r>
              <a:rPr lang="ru-RU" dirty="0" smtClean="0"/>
              <a:t>● Лисица // Шустова И. Б. Азбука. Звери и птицы России / И. Шустова. - М. : Дрофа, 2008. - С. 32-33. - (Дошкольник. Мир природы).</a:t>
            </a:r>
            <a:br>
              <a:rPr lang="ru-RU" dirty="0" smtClean="0"/>
            </a:br>
            <a:r>
              <a:rPr lang="ru-RU" dirty="0" smtClean="0"/>
              <a:t>● </a:t>
            </a:r>
            <a:r>
              <a:rPr lang="ru-RU" dirty="0" err="1" smtClean="0"/>
              <a:t>Плитченко</a:t>
            </a:r>
            <a:r>
              <a:rPr lang="ru-RU" dirty="0" smtClean="0"/>
              <a:t> А. Лисица. Заяц  / А. </a:t>
            </a:r>
            <a:r>
              <a:rPr lang="ru-RU" dirty="0" err="1" smtClean="0"/>
              <a:t>Плитченко</a:t>
            </a:r>
            <a:r>
              <a:rPr lang="ru-RU" dirty="0" smtClean="0"/>
              <a:t> ; </a:t>
            </a:r>
            <a:r>
              <a:rPr lang="ru-RU" dirty="0" err="1" smtClean="0"/>
              <a:t>худож</a:t>
            </a:r>
            <a:r>
              <a:rPr lang="ru-RU" dirty="0" smtClean="0"/>
              <a:t>. Х. </a:t>
            </a:r>
            <a:r>
              <a:rPr lang="ru-RU" dirty="0" err="1" smtClean="0"/>
              <a:t>Аврутис</a:t>
            </a:r>
            <a:r>
              <a:rPr lang="ru-RU" dirty="0" smtClean="0"/>
              <a:t>. - Новосибирск : кн. изд-во, 1990. - 19 с. : ил. - (Сибири дар живой).</a:t>
            </a:r>
            <a:br>
              <a:rPr lang="ru-RU" dirty="0" smtClean="0"/>
            </a:br>
            <a:r>
              <a:rPr lang="ru-RU" dirty="0" smtClean="0"/>
              <a:t>● Следом за лисой  // </a:t>
            </a:r>
            <a:r>
              <a:rPr lang="ru-RU" dirty="0" err="1" smtClean="0"/>
              <a:t>Щекотова</a:t>
            </a:r>
            <a:r>
              <a:rPr lang="ru-RU" dirty="0" smtClean="0"/>
              <a:t> Л. М. Хищники наших лесов / Л. </a:t>
            </a:r>
            <a:r>
              <a:rPr lang="ru-RU" dirty="0" err="1" smtClean="0"/>
              <a:t>Щекотова</a:t>
            </a:r>
            <a:r>
              <a:rPr lang="ru-RU" dirty="0" smtClean="0"/>
              <a:t>. - М. : Слово/</a:t>
            </a:r>
            <a:r>
              <a:rPr lang="ru-RU" dirty="0" err="1" smtClean="0"/>
              <a:t>Slovo</a:t>
            </a:r>
            <a:r>
              <a:rPr lang="ru-RU" dirty="0" smtClean="0"/>
              <a:t>, 2001. - С.21-26. - (Что есть что).</a:t>
            </a:r>
            <a:endParaRPr lang="ru-RU" dirty="0"/>
          </a:p>
        </p:txBody>
      </p:sp>
      <p:pic>
        <p:nvPicPr>
          <p:cNvPr id="29698" name="Picture 2" descr="http://dcbs-nvkz.narod.ru/produkt/skazki/skazki/images/intere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1531863" cy="1943101"/>
          </a:xfrm>
          <a:prstGeom prst="rect">
            <a:avLst/>
          </a:prstGeom>
          <a:noFill/>
        </p:spPr>
      </p:pic>
      <p:pic>
        <p:nvPicPr>
          <p:cNvPr id="29700" name="Picture 4" descr="http://dcbs-nvkz.narod.ru/produkt/skazki/skazki/images/intere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8408" y="214290"/>
            <a:ext cx="1578279" cy="2085977"/>
          </a:xfrm>
          <a:prstGeom prst="rect">
            <a:avLst/>
          </a:prstGeom>
          <a:noFill/>
        </p:spPr>
      </p:pic>
      <p:pic>
        <p:nvPicPr>
          <p:cNvPr id="29702" name="Picture 6" descr="http://dcbs-nvkz.narod.ru/produkt/skazki/skazki/images/intere3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85728"/>
            <a:ext cx="1511301" cy="1943101"/>
          </a:xfrm>
          <a:prstGeom prst="rect">
            <a:avLst/>
          </a:prstGeom>
          <a:noFill/>
        </p:spPr>
      </p:pic>
      <p:pic>
        <p:nvPicPr>
          <p:cNvPr id="29704" name="Picture 8" descr="http://dcbs-nvkz.narod.ru/produkt/skazki/skazki/images/intere4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208154"/>
            <a:ext cx="1571636" cy="2020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Золотое правило: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6600" dirty="0" smtClean="0"/>
              <a:t>Не делай другому того, </a:t>
            </a:r>
          </a:p>
          <a:p>
            <a:pPr algn="ctr">
              <a:buNone/>
            </a:pPr>
            <a:r>
              <a:rPr lang="ru-RU" sz="6600" dirty="0" smtClean="0"/>
              <a:t>чего ты не хочешь,</a:t>
            </a:r>
          </a:p>
          <a:p>
            <a:pPr algn="ctr">
              <a:buNone/>
            </a:pPr>
            <a:r>
              <a:rPr lang="ru-RU" sz="6600" dirty="0" smtClean="0"/>
              <a:t> чтобы сделали тебе.</a:t>
            </a:r>
            <a:endParaRPr lang="ru-RU" sz="66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Использованы ресурсы интернета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dcbs-nvkz.narod.ru</a:t>
            </a:r>
            <a:r>
              <a:rPr lang="en-US" dirty="0" err="1" smtClean="0"/>
              <a:t>›</a:t>
            </a:r>
            <a:r>
              <a:rPr lang="en-US" dirty="0" err="1" smtClean="0">
                <a:hlinkClick r:id="rId3"/>
              </a:rPr>
              <a:t>produkt</a:t>
            </a:r>
            <a:r>
              <a:rPr lang="en-US" dirty="0" smtClean="0">
                <a:hlinkClick r:id="rId3"/>
              </a:rPr>
              <a:t>/</a:t>
            </a:r>
            <a:r>
              <a:rPr lang="en-US" b="1" dirty="0" err="1" smtClean="0">
                <a:hlinkClick r:id="rId3"/>
              </a:rPr>
              <a:t>skazki</a:t>
            </a:r>
            <a:r>
              <a:rPr lang="en-US" dirty="0" smtClean="0">
                <a:hlinkClick r:id="rId3"/>
              </a:rPr>
              <a:t>/</a:t>
            </a:r>
            <a:r>
              <a:rPr lang="en-US" b="1" dirty="0" err="1" smtClean="0">
                <a:hlinkClick r:id="rId3"/>
              </a:rPr>
              <a:t>skazki</a:t>
            </a:r>
            <a:r>
              <a:rPr lang="en-US" dirty="0" smtClean="0">
                <a:hlinkClick r:id="rId3"/>
              </a:rPr>
              <a:t>…</a:t>
            </a:r>
            <a:endParaRPr lang="ru-RU" dirty="0" smtClean="0"/>
          </a:p>
          <a:p>
            <a:r>
              <a:rPr lang="en-US" dirty="0" err="1" smtClean="0">
                <a:hlinkClick r:id="rId4"/>
              </a:rPr>
              <a:t>ostrovskazok.ru</a:t>
            </a:r>
            <a:r>
              <a:rPr lang="en-US" dirty="0" err="1" smtClean="0"/>
              <a:t>›</a:t>
            </a:r>
            <a:r>
              <a:rPr lang="en-US" dirty="0" err="1" smtClean="0">
                <a:hlinkClick r:id="rId5"/>
              </a:rPr>
              <a:t>bolgarskie-</a:t>
            </a:r>
            <a:r>
              <a:rPr lang="en-US" b="1" dirty="0" err="1" smtClean="0">
                <a:hlinkClick r:id="rId5"/>
              </a:rPr>
              <a:t>skazki</a:t>
            </a:r>
            <a:r>
              <a:rPr lang="en-US" dirty="0" smtClean="0">
                <a:hlinkClick r:id="rId5"/>
              </a:rPr>
              <a:t>/</a:t>
            </a:r>
            <a:r>
              <a:rPr lang="en-US" b="1" dirty="0" err="1" smtClean="0">
                <a:hlinkClick r:id="rId5"/>
              </a:rPr>
              <a:t>skazki</a:t>
            </a:r>
            <a:r>
              <a:rPr lang="en-US" dirty="0" smtClean="0">
                <a:hlinkClick r:id="rId5"/>
              </a:rPr>
              <a:t>-pro-</a:t>
            </a:r>
            <a:r>
              <a:rPr lang="en-US" dirty="0" err="1" smtClean="0">
                <a:hlinkClick r:id="rId5"/>
              </a:rPr>
              <a:t>lisu</a:t>
            </a:r>
            <a:endParaRPr lang="ru-RU" dirty="0" smtClean="0"/>
          </a:p>
          <a:p>
            <a:r>
              <a:rPr lang="en-US" dirty="0" err="1" smtClean="0">
                <a:hlinkClick r:id="rId6"/>
              </a:rPr>
              <a:t>MirCkazok.ru</a:t>
            </a:r>
            <a:r>
              <a:rPr lang="en-US" dirty="0" err="1" smtClean="0"/>
              <a:t>›</a:t>
            </a:r>
            <a:r>
              <a:rPr lang="en-US" dirty="0" err="1" smtClean="0">
                <a:hlinkClick r:id="rId7"/>
              </a:rPr>
              <a:t>view_cat.php?cat</a:t>
            </a:r>
            <a:r>
              <a:rPr lang="en-US" dirty="0" smtClean="0">
                <a:hlinkClick r:id="rId7"/>
              </a:rPr>
              <a:t>=1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m0-tub-ru.yandex.net/i?id=271515284-3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85728"/>
            <a:ext cx="3806217" cy="5143536"/>
          </a:xfrm>
          <a:prstGeom prst="rect">
            <a:avLst/>
          </a:prstGeom>
          <a:noFill/>
        </p:spPr>
      </p:pic>
      <p:pic>
        <p:nvPicPr>
          <p:cNvPr id="3" name="Picture 2" descr="http://www.lenagold.ru/fon/clipart/l/lisa/lisy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1" y="1071546"/>
            <a:ext cx="4286280" cy="4239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800" dirty="0" smtClean="0"/>
              <a:t>Где и как живет лиса в природе?</a:t>
            </a:r>
          </a:p>
          <a:p>
            <a:pPr marL="514350" indent="-514350">
              <a:buNone/>
            </a:pPr>
            <a:r>
              <a:rPr lang="ru-RU" sz="4800" dirty="0" smtClean="0"/>
              <a:t>2. Почему лиса стала главным героем многих народных сказок?</a:t>
            </a:r>
          </a:p>
          <a:p>
            <a:pPr marL="514350" indent="-514350">
              <a:buNone/>
            </a:pPr>
            <a:r>
              <a:rPr lang="ru-RU" sz="4800" dirty="0" smtClean="0"/>
              <a:t>3. Откуда у лисы странное отчество – Патрикеевна?</a:t>
            </a:r>
            <a:endParaRPr lang="ru-RU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115328" cy="5626121"/>
          </a:xfrm>
        </p:spPr>
        <p:txBody>
          <a:bodyPr>
            <a:normAutofit/>
          </a:bodyPr>
          <a:lstStyle/>
          <a:p>
            <a:r>
              <a:rPr lang="ru-RU" sz="4000" dirty="0" smtClean="0"/>
              <a:t>1. Из какой сказки эти слова: «Битый небитого везёт»? </a:t>
            </a:r>
            <a:br>
              <a:rPr lang="ru-RU" sz="4000" dirty="0" smtClean="0"/>
            </a:br>
            <a:r>
              <a:rPr lang="ru-RU" sz="4000" dirty="0" smtClean="0"/>
              <a:t>   </a:t>
            </a:r>
          </a:p>
          <a:p>
            <a:pPr algn="ctr">
              <a:buNone/>
            </a:pPr>
            <a:r>
              <a:rPr lang="ru-RU" sz="4000" dirty="0" smtClean="0"/>
              <a:t>  Варианты ответов:</a:t>
            </a:r>
            <a:br>
              <a:rPr lang="ru-RU" sz="4000" dirty="0" smtClean="0"/>
            </a:br>
            <a:r>
              <a:rPr lang="ru-RU" sz="4000" dirty="0" smtClean="0"/>
              <a:t>      а) </a:t>
            </a:r>
            <a:r>
              <a:rPr lang="ru-RU" sz="4000" dirty="0" smtClean="0">
                <a:hlinkClick r:id="rId2"/>
              </a:rPr>
              <a:t>Рак и лиса</a:t>
            </a:r>
            <a:r>
              <a:rPr lang="ru-RU" sz="4000" dirty="0" smtClean="0"/>
              <a:t> </a:t>
            </a:r>
          </a:p>
          <a:p>
            <a:pPr algn="ctr">
              <a:buNone/>
            </a:pPr>
            <a:r>
              <a:rPr lang="ru-RU" sz="4000" dirty="0" smtClean="0"/>
              <a:t>б) </a:t>
            </a:r>
            <a:r>
              <a:rPr lang="ru-RU" sz="4000" dirty="0" smtClean="0">
                <a:hlinkClick r:id="rId3"/>
              </a:rPr>
              <a:t>Лисичка-сестричка и серый волк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      </a:t>
            </a:r>
          </a:p>
          <a:p>
            <a:pPr algn="ctr">
              <a:buNone/>
            </a:pPr>
            <a:r>
              <a:rPr lang="ru-RU" sz="4000" dirty="0" smtClean="0"/>
              <a:t>в) </a:t>
            </a:r>
            <a:r>
              <a:rPr lang="ru-RU" sz="4000" dirty="0" smtClean="0">
                <a:hlinkClick r:id="rId2"/>
              </a:rPr>
              <a:t>Сказка про котика и петушка. 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ru-RU" sz="4400" dirty="0" smtClean="0"/>
              <a:t>2.Чем потчевала лисичка своего гостя в сказке «Лиса и журавль»?</a:t>
            </a:r>
            <a:br>
              <a:rPr lang="ru-RU" sz="4400" dirty="0" smtClean="0"/>
            </a:br>
            <a:r>
              <a:rPr lang="ru-RU" sz="4400" dirty="0" smtClean="0"/>
              <a:t>    </a:t>
            </a:r>
          </a:p>
          <a:p>
            <a:r>
              <a:rPr lang="ru-RU" sz="4400" dirty="0" smtClean="0"/>
              <a:t> Варианты ответов:</a:t>
            </a:r>
            <a:br>
              <a:rPr lang="ru-RU" sz="4400" dirty="0" smtClean="0"/>
            </a:br>
            <a:r>
              <a:rPr lang="ru-RU" sz="4400" dirty="0" smtClean="0"/>
              <a:t>      а) </a:t>
            </a:r>
            <a:r>
              <a:rPr lang="ru-RU" sz="4400" dirty="0" smtClean="0">
                <a:hlinkClick r:id="rId2"/>
              </a:rPr>
              <a:t>кашкой с молочком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      б) </a:t>
            </a:r>
            <a:r>
              <a:rPr lang="ru-RU" sz="4400" dirty="0" smtClean="0">
                <a:hlinkClick r:id="rId3"/>
              </a:rPr>
              <a:t>сметаной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      в) </a:t>
            </a:r>
            <a:r>
              <a:rPr lang="ru-RU" sz="4400" dirty="0" smtClean="0">
                <a:hlinkClick r:id="rId3"/>
              </a:rPr>
              <a:t>киселём</a:t>
            </a:r>
            <a:r>
              <a:rPr lang="ru-RU" sz="4400" dirty="0" smtClean="0"/>
              <a:t>. </a:t>
            </a:r>
            <a:endParaRPr lang="ru-RU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ru-RU" dirty="0" smtClean="0"/>
              <a:t>3. </a:t>
            </a:r>
            <a:r>
              <a:rPr lang="ru-RU" sz="4000" dirty="0" smtClean="0"/>
              <a:t>Как лисичка советовала волку ловить рыбу в сказке «Лисичка-сестричка и серый волк»? </a:t>
            </a:r>
            <a:br>
              <a:rPr lang="ru-RU" sz="4000" dirty="0" smtClean="0"/>
            </a:br>
            <a:r>
              <a:rPr lang="ru-RU" sz="4000" dirty="0" smtClean="0"/>
              <a:t>  </a:t>
            </a:r>
          </a:p>
          <a:p>
            <a:r>
              <a:rPr lang="ru-RU" sz="4000" dirty="0" smtClean="0"/>
              <a:t>   Варианты ответов:</a:t>
            </a:r>
            <a:br>
              <a:rPr lang="ru-RU" sz="4000" dirty="0" smtClean="0"/>
            </a:br>
            <a:r>
              <a:rPr lang="ru-RU" sz="4000" dirty="0" smtClean="0"/>
              <a:t>      а) </a:t>
            </a:r>
            <a:r>
              <a:rPr lang="ru-RU" sz="4000" dirty="0" smtClean="0">
                <a:hlinkClick r:id="rId2"/>
              </a:rPr>
              <a:t>на удочку в проруби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      б) </a:t>
            </a:r>
            <a:r>
              <a:rPr lang="ru-RU" sz="4000" dirty="0" smtClean="0">
                <a:hlinkClick r:id="rId2"/>
              </a:rPr>
              <a:t>сеткой в проруби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      в) </a:t>
            </a:r>
            <a:r>
              <a:rPr lang="ru-RU" sz="4000" dirty="0" smtClean="0">
                <a:hlinkClick r:id="rId2"/>
              </a:rPr>
              <a:t>на хвостик в проруби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ru-RU" dirty="0" smtClean="0"/>
              <a:t>4. Сколько раз лисичка обманула петушка в сказке «Котик и петушок»?</a:t>
            </a:r>
            <a:br>
              <a:rPr lang="ru-RU" dirty="0" smtClean="0"/>
            </a:br>
            <a:r>
              <a:rPr lang="ru-RU" dirty="0" smtClean="0"/>
              <a:t>    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Варианты ответов:</a:t>
            </a:r>
            <a:br>
              <a:rPr lang="ru-RU" dirty="0" smtClean="0"/>
            </a:br>
            <a:r>
              <a:rPr lang="ru-RU" dirty="0" smtClean="0"/>
              <a:t>      а) </a:t>
            </a:r>
            <a:r>
              <a:rPr lang="ru-RU" dirty="0" smtClean="0">
                <a:hlinkClick r:id="rId2"/>
              </a:rPr>
              <a:t>два раза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  б) </a:t>
            </a:r>
            <a:r>
              <a:rPr lang="ru-RU" dirty="0" smtClean="0">
                <a:hlinkClick r:id="rId3"/>
              </a:rPr>
              <a:t>три раза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  в) </a:t>
            </a:r>
            <a:r>
              <a:rPr lang="ru-RU" dirty="0" smtClean="0">
                <a:hlinkClick r:id="rId2"/>
              </a:rPr>
              <a:t>четыре раза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22887190B8F814D8FDB822D6A24B69C" ma:contentTypeVersion="1" ma:contentTypeDescription="Создание документа." ma:contentTypeScope="" ma:versionID="912abb02db8c33153d0b8f0f8248586b">
  <xsd:schema xmlns:xsd="http://www.w3.org/2001/XMLSchema" xmlns:xs="http://www.w3.org/2001/XMLSchema" xmlns:p="http://schemas.microsoft.com/office/2006/metadata/properties" xmlns:ns2="790c5408-51d9-4e10-9bd8-8c8141be4f06" targetNamespace="http://schemas.microsoft.com/office/2006/metadata/properties" ma:root="true" ma:fieldsID="e686ad7b5f1a86bb4d01c5ad15a5446a" ns2:_="">
    <xsd:import namespace="790c5408-51d9-4e10-9bd8-8c8141be4f0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c5408-51d9-4e10-9bd8-8c8141be4f0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90c5408-51d9-4e10-9bd8-8c8141be4f06">S4PQ372FCS27-1695138003-597</_dlc_DocId>
    <_dlc_DocIdUrl xmlns="790c5408-51d9-4e10-9bd8-8c8141be4f06">
      <Url>http://edu-sps.koiro.local/Mega/rodinskaj/_layouts/15/DocIdRedir.aspx?ID=S4PQ372FCS27-1695138003-597</Url>
      <Description>S4PQ372FCS27-1695138003-597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F9FB36-076B-4EA4-B3CB-BDE1735EB153}"/>
</file>

<file path=customXml/itemProps2.xml><?xml version="1.0" encoding="utf-8"?>
<ds:datastoreItem xmlns:ds="http://schemas.openxmlformats.org/officeDocument/2006/customXml" ds:itemID="{268A8B20-8420-4FE0-92D5-BCC7A950D70F}"/>
</file>

<file path=customXml/itemProps3.xml><?xml version="1.0" encoding="utf-8"?>
<ds:datastoreItem xmlns:ds="http://schemas.openxmlformats.org/officeDocument/2006/customXml" ds:itemID="{F9867870-DA94-4526-AACD-2BAACA0AEC18}"/>
</file>

<file path=customXml/itemProps4.xml><?xml version="1.0" encoding="utf-8"?>
<ds:datastoreItem xmlns:ds="http://schemas.openxmlformats.org/officeDocument/2006/customXml" ds:itemID="{A3FDDAEC-E804-4108-830D-AB03C9FC8334}"/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717</Words>
  <Application>Microsoft Office PowerPoint</Application>
  <PresentationFormat>Экран (4:3)</PresentationFormat>
  <Paragraphs>85</Paragraphs>
  <Slides>38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Презентация к уроку  «Лиса сказочный герой и животное»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Долго-долго сидел волк у проруби, целую ночь не сходил с места, хвост его и приморозило; пробовал было приподняться: не тут-то было! </vt:lpstr>
      <vt:lpstr>Слайд 14</vt:lpstr>
      <vt:lpstr>Слайд 15</vt:lpstr>
      <vt:lpstr>Слайд 16</vt:lpstr>
      <vt:lpstr>Слайд 17</vt:lpstr>
      <vt:lpstr>Слайд 18</vt:lpstr>
      <vt:lpstr>Слайд 19</vt:lpstr>
      <vt:lpstr>Почему лису прозвали Патрикеевной?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Интересно знать </vt:lpstr>
      <vt:lpstr>Слайд 35</vt:lpstr>
      <vt:lpstr>Слайд 36</vt:lpstr>
      <vt:lpstr>Золотое правило: </vt:lpstr>
      <vt:lpstr>Использованы ресурсы интернета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Долго-долго сидел волк у проруби, целую ночь не сходил с места, хвост его и приморозило; пробовал было приподняться: не тут-то было! </dc:title>
  <dc:creator>Admin</dc:creator>
  <cp:lastModifiedBy>Валя</cp:lastModifiedBy>
  <cp:revision>29</cp:revision>
  <dcterms:created xsi:type="dcterms:W3CDTF">2012-05-11T16:01:29Z</dcterms:created>
  <dcterms:modified xsi:type="dcterms:W3CDTF">2020-05-21T16:09:42Z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0x010100D22887190B8F814D8FDB822D6A24B69C</vt:lpwstr>
  </property>
  <property fmtid="{D5CDD505-2E9C-101B-9397-08002B2CF9AE}" pid="3" name="_dlc_DocIdItemGuid">
    <vt:lpwstr>c915e8ed-9dc3-4adc-a791-6ba49d4bbd41</vt:lpwstr>
  </property>
</Properties>
</file>