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08912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</a:rPr>
              <a:t>ОСТОРОЖНО, ОПАСНО,  </a:t>
            </a:r>
            <a:r>
              <a:rPr lang="ru-RU" sz="4000" dirty="0" smtClean="0">
                <a:solidFill>
                  <a:srgbClr val="FF0000"/>
                </a:solidFill>
              </a:rPr>
              <a:t>БОРЩЕВИК!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12" descr="Борщевик. Опасное раст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323528" y="1571287"/>
            <a:ext cx="3982452" cy="4164013"/>
          </a:xfrm>
          <a:prstGeom prst="rect">
            <a:avLst/>
          </a:prstGeom>
          <a:noFill/>
        </p:spPr>
      </p:pic>
      <p:pic>
        <p:nvPicPr>
          <p:cNvPr id="5" name="Picture 3" descr="C:\Users\USER\Desktop\hqdefaul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1837068"/>
            <a:ext cx="4451685" cy="389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7810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3878" y="332655"/>
            <a:ext cx="80562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ВНИМАНИЕ! ОПАСНОЕ </a:t>
            </a:r>
            <a:r>
              <a:rPr lang="ru-RU" sz="3600" b="1" dirty="0" smtClean="0">
                <a:solidFill>
                  <a:srgbClr val="FF0000"/>
                </a:solidFill>
              </a:rPr>
              <a:t>РАСТЕНИЕ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" name="Picture 3" descr="C:\Users\USER\Desktop\hq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163653" cy="3898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817666"/>
            <a:ext cx="4572000" cy="38595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3200" b="1" dirty="0">
                <a:solidFill>
                  <a:srgbClr val="002060"/>
                </a:solidFill>
              </a:rPr>
              <a:t>Борщевик</a:t>
            </a:r>
            <a:r>
              <a:rPr lang="en-US" altLang="ru-RU" sz="2000" dirty="0">
                <a:solidFill>
                  <a:srgbClr val="002060"/>
                </a:solidFill>
              </a:rPr>
              <a:t> - </a:t>
            </a:r>
            <a:r>
              <a:rPr lang="ru-RU" altLang="ru-RU" sz="2000" dirty="0">
                <a:solidFill>
                  <a:srgbClr val="002060"/>
                </a:solidFill>
              </a:rPr>
              <a:t>относится к семейству зонтичных, насчитывает около 70 видов. В нашей стране растет несколько из них, и опасны они для человека в разной степени.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ru-RU" altLang="ru-RU" sz="2000" dirty="0">
                <a:solidFill>
                  <a:srgbClr val="002060"/>
                </a:solidFill>
              </a:rPr>
              <a:t>Наибольшее распространение получил борщевик Сосновского, завезенный после второй мировой войны с Кавказа, который распространился в средней полосе России повсеместно и превратился в природное бедствие, образовав местами заросли.</a:t>
            </a:r>
          </a:p>
        </p:txBody>
      </p:sp>
    </p:spTree>
    <p:extLst>
      <p:ext uri="{BB962C8B-B14F-4D97-AF65-F5344CB8AC3E}">
        <p14:creationId xmlns:p14="http://schemas.microsoft.com/office/powerpoint/2010/main" xmlns="" val="219220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49153"/>
            <a:ext cx="73635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ВНИМАНИЕ! ОПАСНОЕ РАСТЕНИЕ!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052736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Борщевик растет на лугах, опушках, вдоль дорог. В высоту достигает 2.5-3метра, имеет полный стебель, большие листья и белые цветки собранные в зонтик.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Наибольшую опасность борщевик представляет в летнее время. Сильная аллергия может быть вызвана запахом, пыльцой и соком ядовитого растения, известны случаи, когда люди получали токсические отравления. Содержащиеся в растении кумарин и эфирные масла способствуют образованию ожогов при прикосновении. </a:t>
            </a:r>
          </a:p>
        </p:txBody>
      </p:sp>
      <p:pic>
        <p:nvPicPr>
          <p:cNvPr id="4" name="Picture 2" descr="C:\Users\USER\Desktop\DdUpT63X0AAwdKp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056" y="1052736"/>
            <a:ext cx="3657602" cy="36365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1865" y="5301208"/>
            <a:ext cx="69847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Особенно опасен в период цветения </a:t>
            </a:r>
          </a:p>
          <a:p>
            <a:r>
              <a:rPr lang="ru-RU" sz="2800" b="1" dirty="0">
                <a:solidFill>
                  <a:srgbClr val="002060"/>
                </a:solidFill>
              </a:rPr>
              <a:t>(июнь- июль) и в начале созревания (август)!</a:t>
            </a:r>
          </a:p>
        </p:txBody>
      </p:sp>
    </p:spTree>
    <p:extLst>
      <p:ext uri="{BB962C8B-B14F-4D97-AF65-F5344CB8AC3E}">
        <p14:creationId xmlns:p14="http://schemas.microsoft.com/office/powerpoint/2010/main" xmlns="" val="183513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92223"/>
            <a:ext cx="72364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</a:rPr>
              <a:t>ВНИМАНИЕ! ОПАСНОЕ РАСТЕНИЕ!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776998"/>
            <a:ext cx="720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Все проблемы, связанные с борщевиками, в основном относятся лишь к одному виду, «агрессору» дорожных обочин и запущенных полей – борщевику сосновского (</a:t>
            </a:r>
            <a:r>
              <a:rPr lang="ru-RU" dirty="0" err="1"/>
              <a:t>Heracleum</a:t>
            </a:r>
            <a:r>
              <a:rPr lang="ru-RU" dirty="0"/>
              <a:t> </a:t>
            </a:r>
            <a:r>
              <a:rPr lang="ru-RU" dirty="0" err="1"/>
              <a:t>sosnowskiy</a:t>
            </a:r>
            <a:r>
              <a:rPr lang="ru-RU" dirty="0"/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078524" y="1977327"/>
            <a:ext cx="4874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</a:rPr>
              <a:t>Откуда взялся Борщевик Сосновского?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163715" y="2428876"/>
            <a:ext cx="564141" cy="77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C:\Users\USER\Desktop\images_cms-image-000029905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09093" y="1947857"/>
            <a:ext cx="1872370" cy="173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\Desktop\images_cms-image-00002990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948183" y="2011295"/>
            <a:ext cx="1872370" cy="1689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9983" y="3501008"/>
            <a:ext cx="7707969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введен искусственно. Изначально полагалось, что это будет силосная культура для корма скота.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позже выяснилось, что для кормления скота борщевик  Сосновского применять нельзя (молоко животных приобретает горький вкус и становится не пригодным как для кормления потомства, так и для употребления людям).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Культивирование борщевика было начато в СССР после Великой Отечественной войны по распоряжению И. В. Сталина, за что впоследствии он получил у крестьян название «Месть Сталина». До 70-х годов XX века его высаживали вдоль дорог для предотвращения выхода на них сельскохозяйственных и диких животных.</a:t>
            </a:r>
          </a:p>
        </p:txBody>
      </p:sp>
    </p:spTree>
    <p:extLst>
      <p:ext uri="{BB962C8B-B14F-4D97-AF65-F5344CB8AC3E}">
        <p14:creationId xmlns:p14="http://schemas.microsoft.com/office/powerpoint/2010/main" xmlns="" val="159344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306083"/>
            <a:ext cx="63444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ОПАСНОСТЬ БОРЩЕВИКА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98426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dirty="0"/>
              <a:t> На поражённых участках кожи возникает ожог второй степени (волдыри, заполненные жидкостью). </a:t>
            </a:r>
          </a:p>
          <a:p>
            <a:r>
              <a:rPr lang="ru-RU" dirty="0"/>
              <a:t> Особая опасность заключается в том, что прикосновение к растению первое время не дает никаких неприятных ощущений. </a:t>
            </a:r>
          </a:p>
          <a:p>
            <a:r>
              <a:rPr lang="ru-RU" dirty="0"/>
              <a:t> Реакция от контакта с борщевиком проявляется не сразу, а по прошествии некоторого времени – от нескольких часов до нескольких суток. </a:t>
            </a:r>
          </a:p>
          <a:p>
            <a:r>
              <a:rPr lang="ru-RU" dirty="0"/>
              <a:t> Является контактным и дыхательным аллергеном и имеет сильный запах, который ощущается уже в пяти метрах от растения (распухает гортань).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32040" y="1265188"/>
            <a:ext cx="3743325" cy="424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551499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внимательны во время прогулки!</a:t>
            </a:r>
          </a:p>
          <a:p>
            <a:pPr algn="ctr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опасно контактировать с БОРЩЕВИКОМ </a:t>
            </a:r>
          </a:p>
        </p:txBody>
      </p:sp>
    </p:spTree>
    <p:extLst>
      <p:ext uri="{BB962C8B-B14F-4D97-AF65-F5344CB8AC3E}">
        <p14:creationId xmlns:p14="http://schemas.microsoft.com/office/powerpoint/2010/main" xmlns="" val="315765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5"/>
            <a:ext cx="6152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</a:rPr>
              <a:t>ОПАСНОСТЬ БОРЩЕВИКА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974" y="111737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Опасным борщевик делают ядовитые вещества, которые он выделяет в атмосферу. </a:t>
            </a:r>
          </a:p>
          <a:p>
            <a:r>
              <a:rPr lang="ru-RU" dirty="0"/>
              <a:t>Листья борщевика богаты эфирными маслами. </a:t>
            </a:r>
          </a:p>
          <a:p>
            <a:r>
              <a:rPr lang="ru-RU" dirty="0"/>
              <a:t>Прикосновение к растению  может вызывать раздражение и ожог кожи за счёт того, что все части растений содержат </a:t>
            </a:r>
            <a:r>
              <a:rPr lang="ru-RU" dirty="0" err="1"/>
              <a:t>фуранокумарины</a:t>
            </a:r>
            <a:r>
              <a:rPr lang="ru-RU" dirty="0"/>
              <a:t> — вещества, резко повышающие чувствительность организма к ультрафиолетовому излучению. Самые сильные ожоги борщевик вызывает, соприкасаясь с кожными покровами в ясные солнечные дни. </a:t>
            </a:r>
          </a:p>
          <a:p>
            <a:r>
              <a:rPr lang="ru-RU" dirty="0"/>
              <a:t>Чтобы получить ожог, достаточно и непродолжительного и несильного облучения солнцем участка кожи, испачканного соком растения.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492149" y="1340768"/>
            <a:ext cx="4336231" cy="355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0275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</a:rPr>
              <a:t>ПРИЗНАКИ КОНТАКТА С БОРЩЕВИКОМ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Сильное покраснение;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Жжение и легкий зуд травмированного участка;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Покраснение сменяется увеличивающимися волдырями, внутри которых находится прозрачная жидкость;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повыситься температура тела;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 общее легкое недомогание.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травма от контакта с борщевиком похожа на стандартный ожог второй степени</a:t>
            </a:r>
          </a:p>
        </p:txBody>
      </p:sp>
      <p:pic>
        <p:nvPicPr>
          <p:cNvPr id="4" name="Picture 2" descr="C:\Users\USER\Desktop\102_html_m2e37519f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868144" y="1137221"/>
            <a:ext cx="3102318" cy="3228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109325" y="54452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НЕМЕДЛЕННО ОБРАТИТЬСЯ ЗА ПОМОЩЬЮ!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60302" y="2328501"/>
            <a:ext cx="1189037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9047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ПЕРВАЯ ПОМОЩЬ ПРИ КОНТАКТЕ С БОРЩЕВИКОМ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4572000" cy="45797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b="1" dirty="0">
                <a:solidFill>
                  <a:srgbClr val="002060"/>
                </a:solidFill>
              </a:rPr>
              <a:t>Если вы все же прикоснулись к любой части борщевика, то сразу после контакта с ним необходимо: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2060"/>
                </a:solidFill>
              </a:rPr>
              <a:t>защитить пораженные участки от солнечных лучей минимум на двое суток;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2060"/>
                </a:solidFill>
              </a:rPr>
              <a:t>тщательно промыть пораженные места водой с мылом;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2060"/>
                </a:solidFill>
              </a:rPr>
              <a:t>принять антигистаминное средство;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2060"/>
                </a:solidFill>
              </a:rPr>
              <a:t>после оказания первой помощи необходимо обратиться к врачу;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2060"/>
                </a:solidFill>
              </a:rPr>
              <a:t>если ожог затронул глаза, рот или другие слизистые оболочки, немедленно промойте! к врачу обращаться нужно настолько срочно, насколько это возможно;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  <a:defRPr/>
            </a:pPr>
            <a:r>
              <a:rPr lang="ru-RU" dirty="0">
                <a:solidFill>
                  <a:srgbClr val="002060"/>
                </a:solidFill>
              </a:rPr>
              <a:t>наложить повязку (непроницаемую для света , желательно светлую).</a:t>
            </a:r>
          </a:p>
        </p:txBody>
      </p:sp>
      <p:pic>
        <p:nvPicPr>
          <p:cNvPr id="4" name="Picture 2" descr="C:\Users\USER\Desktop\ogog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7575"/>
          <a:stretch/>
        </p:blipFill>
        <p:spPr bwMode="auto">
          <a:xfrm>
            <a:off x="5292080" y="1358771"/>
            <a:ext cx="3657600" cy="308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97874" y="5373216"/>
            <a:ext cx="4176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НЕМЕДЛЕННО ОБРАТИТЬСЯ ЗА ПОМОЩЬЮ ПО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ТЕЛЕФОНУ 112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769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260648"/>
            <a:ext cx="784887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altLang="ru-RU" sz="2000" b="1" dirty="0"/>
              <a:t> </a:t>
            </a:r>
            <a:r>
              <a:rPr lang="ru-RU" altLang="ru-RU" sz="2000" b="1" dirty="0">
                <a:solidFill>
                  <a:srgbClr val="002060"/>
                </a:solidFill>
              </a:rPr>
              <a:t>ПОМНИТЕ!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000" b="1" dirty="0">
                <a:solidFill>
                  <a:srgbClr val="002060"/>
                </a:solidFill>
              </a:rPr>
              <a:t>Борщевик  относится к ядовитым лекарственным растениям, может вызывать воспаление кожи, сходное с солнечным ожогом.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000" b="1" dirty="0">
                <a:solidFill>
                  <a:srgbClr val="002060"/>
                </a:solidFill>
              </a:rPr>
              <a:t>Поражения соком и пыльцой растения могут образоваться не только при контакте незащищенной кожи с ним, но и через одежду.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altLang="ru-RU" sz="2000" b="1" dirty="0">
                <a:solidFill>
                  <a:srgbClr val="002060"/>
                </a:solidFill>
              </a:rPr>
              <a:t>Предупредите близких о растении БОРЩЕВИК и расскажите им, какую опасность оно представляет.   </a:t>
            </a:r>
            <a:endParaRPr lang="ru-RU" sz="2000" b="1" dirty="0"/>
          </a:p>
        </p:txBody>
      </p:sp>
      <p:pic>
        <p:nvPicPr>
          <p:cNvPr id="4" name="Picture 2" descr="C:\Users\USER\Desktop\maxresdefaul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rot="10800000" flipV="1">
            <a:off x="2411760" y="3573016"/>
            <a:ext cx="4577616" cy="26860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153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E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23C43C948187F48B2DAE2805E4F2229" ma:contentTypeVersion="1" ma:contentTypeDescription="Создание документа." ma:contentTypeScope="" ma:versionID="c13b7c9149c62b3c683d698993c63cc5">
  <xsd:schema xmlns:xsd="http://www.w3.org/2001/XMLSchema" xmlns:xs="http://www.w3.org/2001/XMLSchema" xmlns:p="http://schemas.microsoft.com/office/2006/metadata/properties" xmlns:ns2="790c5408-51d9-4e10-9bd8-8c8141be4f06" targetNamespace="http://schemas.microsoft.com/office/2006/metadata/properties" ma:root="true" ma:fieldsID="e686ad7b5f1a86bb4d01c5ad15a5446a" ns2:_="">
    <xsd:import namespace="790c5408-51d9-4e10-9bd8-8c8141be4f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c5408-51d9-4e10-9bd8-8c8141be4f0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90c5408-51d9-4e10-9bd8-8c8141be4f06">S4PQ372FCS27-467831869-741</_dlc_DocId>
    <_dlc_DocIdUrl xmlns="790c5408-51d9-4e10-9bd8-8c8141be4f06">
      <Url>http://www.eduportal44.ru/Mega/rodinsk/_layouts/15/DocIdRedir.aspx?ID=S4PQ372FCS27-467831869-741</Url>
      <Description>S4PQ372FCS27-467831869-741</Description>
    </_dlc_DocIdUrl>
  </documentManagement>
</p:properties>
</file>

<file path=customXml/itemProps1.xml><?xml version="1.0" encoding="utf-8"?>
<ds:datastoreItem xmlns:ds="http://schemas.openxmlformats.org/officeDocument/2006/customXml" ds:itemID="{9A591B3F-B01B-40DA-9A2A-AA3A689043B6}"/>
</file>

<file path=customXml/itemProps2.xml><?xml version="1.0" encoding="utf-8"?>
<ds:datastoreItem xmlns:ds="http://schemas.openxmlformats.org/officeDocument/2006/customXml" ds:itemID="{BC6C59DB-BE7C-4A5D-B00C-F583C8574A85}"/>
</file>

<file path=customXml/itemProps3.xml><?xml version="1.0" encoding="utf-8"?>
<ds:datastoreItem xmlns:ds="http://schemas.openxmlformats.org/officeDocument/2006/customXml" ds:itemID="{929D192C-C630-4D2A-9B4D-D123FF139EAE}"/>
</file>

<file path=customXml/itemProps4.xml><?xml version="1.0" encoding="utf-8"?>
<ds:datastoreItem xmlns:ds="http://schemas.openxmlformats.org/officeDocument/2006/customXml" ds:itemID="{3E8F6C4E-1F19-4424-9C7B-587BB2562975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18</TotalTime>
  <Words>676</Words>
  <Application>Microsoft Office PowerPoint</Application>
  <PresentationFormat>Экран (4:3)</PresentationFormat>
  <Paragraphs>49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ОСТОРОЖНО, ОПАСНО,  БОРЩЕВИК!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ОСТОРОЖНО, ОПАСНО,  БОРЩЕВИК!</dc:title>
  <dc:creator>Admin</dc:creator>
  <cp:lastModifiedBy>User</cp:lastModifiedBy>
  <cp:revision>5</cp:revision>
  <dcterms:created xsi:type="dcterms:W3CDTF">2019-02-22T12:14:11Z</dcterms:created>
  <dcterms:modified xsi:type="dcterms:W3CDTF">2023-02-01T13:44:01Z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0x010100623C43C948187F48B2DAE2805E4F2229</vt:lpwstr>
  </property>
  <property fmtid="{D5CDD505-2E9C-101B-9397-08002B2CF9AE}" pid="3" name="_dlc_DocIdItemGuid">
    <vt:lpwstr>98f69f02-d5c4-4817-a7d6-a047c6e3b3b3</vt:lpwstr>
  </property>
</Properties>
</file>