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E915-D2A7-4593-9B3D-EC612A0E391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BBCB-934C-4F6B-88AD-65A649C8B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1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274-6D07-4727-BD72-91CB67D2D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9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6F01-866C-4607-8B14-9C6883D17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BAC5-428E-4B44-839F-6A0F06070BBF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3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FC4C-FDDC-4B9A-845C-93EF09926664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0A6-AC34-493A-BE75-AD8758AB226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3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58E-D3B7-45AF-AB9C-A99ADE4187F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3EE-63B9-4591-A505-C3645B69E4A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86C-ACDD-4B9D-8C18-ED588E8E6548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2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16F2-F962-4858-A77C-408C32CA7E5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877A-D278-4A96-B637-E9E366559A6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1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C0EB-EFE5-422C-B666-ED00CDCE5D13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734F-9E2C-48B3-B78E-0DE6C426DDE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3"/>
            <a:ext cx="5760640" cy="2462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Как предотвратить нападение и присасывание клещей?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328592" cy="242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7" r="19784"/>
          <a:stretch/>
        </p:blipFill>
        <p:spPr bwMode="auto">
          <a:xfrm>
            <a:off x="6156176" y="718229"/>
            <a:ext cx="2050909" cy="2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8" y="3561318"/>
            <a:ext cx="65527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1" t="11528" r="22166" b="12296"/>
          <a:stretch/>
        </p:blipFill>
        <p:spPr bwMode="auto">
          <a:xfrm rot="16200000">
            <a:off x="443744" y="4100874"/>
            <a:ext cx="2746958" cy="2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678" y="1159720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18407" r="3681" b="12027"/>
          <a:stretch/>
        </p:blipFill>
        <p:spPr bwMode="auto">
          <a:xfrm>
            <a:off x="6084168" y="3732094"/>
            <a:ext cx="2610679" cy="8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3827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609257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КЛЕЩЕВЁРТ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0394" y="2609257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5716" y="39538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РУЧКА-ЛАССО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12939" y="3944873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690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5716" y="53419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ПИНЦЕТ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0394" y="5455822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368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182151"/>
            <a:ext cx="6299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 </a:t>
            </a:r>
            <a:r>
              <a:rPr lang="ru-RU" dirty="0">
                <a:solidFill>
                  <a:srgbClr val="002060"/>
                </a:solidFill>
              </a:rPr>
              <a:t>специальных </a:t>
            </a:r>
            <a:r>
              <a:rPr lang="ru-RU" dirty="0" smtClean="0">
                <a:solidFill>
                  <a:srgbClr val="002060"/>
                </a:solidFill>
              </a:rPr>
              <a:t>приспособлений можно </a:t>
            </a:r>
            <a:r>
              <a:rPr lang="ru-RU" dirty="0">
                <a:solidFill>
                  <a:srgbClr val="002060"/>
                </a:solidFill>
              </a:rPr>
              <a:t>удалять клещей при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нитки (завязать ее вокруг погруженного в кожу хоботка и, вращая или покачивая, тянуть вверх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40" y="1700808"/>
            <a:ext cx="1638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271" y="4746192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Не следует что-либо капать на клеща и ждать когда он сам отпадет. </a:t>
            </a:r>
          </a:p>
          <a:p>
            <a:r>
              <a:rPr lang="ru-RU" dirty="0"/>
              <a:t>Клещ не отпадет, а продолжит вводить в кровь возбудителей болезней.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 с </a:t>
            </a:r>
            <a:r>
              <a:rPr lang="ru-RU" dirty="0" err="1" smtClean="0"/>
              <a:t>клещем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268760"/>
            <a:ext cx="5076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20"/>
          <a:stretch/>
        </p:blipFill>
        <p:spPr bwMode="auto">
          <a:xfrm>
            <a:off x="5652120" y="1268760"/>
            <a:ext cx="309847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0912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Если клещ не сохранился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В Российской Федерации эпидемиологическая ситуация по клещевому вирусному энцефалиту продолжает оставаться напряженной. Напряженность эпидемического процесса формируется за счет высокого уровня заболеваемости, тяжести клинического течения болезни с высоким уровнем  летальности.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18533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письма Роспотребнадзора</a:t>
            </a:r>
          </a:p>
          <a:p>
            <a:r>
              <a:rPr lang="ru-RU" b="1" dirty="0" smtClean="0"/>
              <a:t>от 22.02.2013 г. № 01/2000-13-32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9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опасны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780420" cy="180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Клещи – кровососы. При </a:t>
            </a:r>
            <a:r>
              <a:rPr lang="ru-RU" sz="2600" b="1" dirty="0" err="1" smtClean="0">
                <a:solidFill>
                  <a:srgbClr val="C00000"/>
                </a:solidFill>
              </a:rPr>
              <a:t>кровососании</a:t>
            </a:r>
            <a:r>
              <a:rPr lang="ru-RU" sz="2600" b="1" dirty="0" smtClean="0">
                <a:solidFill>
                  <a:srgbClr val="C00000"/>
                </a:solidFill>
              </a:rPr>
              <a:t> могут передавать возбудителей таких болезней, как: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414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 smtClean="0"/>
              <a:t>- Клещевой вирусный энцефалит</a:t>
            </a:r>
          </a:p>
          <a:p>
            <a:pPr algn="r"/>
            <a:r>
              <a:rPr lang="ru-RU" sz="2100" dirty="0" smtClean="0"/>
              <a:t>- Иксодовые клещевые </a:t>
            </a:r>
            <a:r>
              <a:rPr lang="ru-RU" sz="2100" dirty="0" err="1" smtClean="0"/>
              <a:t>боррелиозы</a:t>
            </a:r>
            <a:endParaRPr lang="ru-RU" sz="2100" dirty="0" smtClean="0"/>
          </a:p>
          <a:p>
            <a:pPr algn="r"/>
            <a:r>
              <a:rPr lang="ru-RU" sz="2100" dirty="0"/>
              <a:t>Крымская геморрагическая лихорадка</a:t>
            </a:r>
          </a:p>
          <a:p>
            <a:pPr algn="r"/>
            <a:r>
              <a:rPr lang="ru-RU" sz="2100" dirty="0" smtClean="0"/>
              <a:t>- Клещевые риккетсиозы</a:t>
            </a:r>
          </a:p>
          <a:p>
            <a:pPr algn="r"/>
            <a:r>
              <a:rPr lang="ru-RU" sz="2100" dirty="0" smtClean="0"/>
              <a:t>- </a:t>
            </a:r>
            <a:r>
              <a:rPr lang="ru-RU" sz="2100" dirty="0" err="1" smtClean="0"/>
              <a:t>Гранулоцитарный</a:t>
            </a:r>
            <a:r>
              <a:rPr lang="ru-RU" sz="2100" dirty="0" smtClean="0"/>
              <a:t> анаплазмоз человека</a:t>
            </a:r>
          </a:p>
          <a:p>
            <a:pPr marL="342900" indent="-342900" algn="r">
              <a:buFontTx/>
              <a:buChar char="-"/>
            </a:pPr>
            <a:r>
              <a:rPr lang="ru-RU" sz="2100" dirty="0" smtClean="0"/>
              <a:t>Моноцитарный </a:t>
            </a:r>
            <a:r>
              <a:rPr lang="ru-RU" sz="2100" dirty="0" err="1" smtClean="0"/>
              <a:t>эрлихиоз</a:t>
            </a:r>
            <a:r>
              <a:rPr lang="ru-RU" sz="2100" dirty="0" smtClean="0"/>
              <a:t> человека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 лечебно-профилактические организации ежегодно обращается более 500 тысяч человек, пострадавших от укусов клещами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3860" y="3237925"/>
            <a:ext cx="385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 5 до 15 процентов из всех исследованных клещей заражены вирусом клещевого энцефалита.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426408"/>
            <a:ext cx="5631904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39604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Где встречаются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0515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встречаются практически на всей территории страны,  переносчики клещевого вирусного энцефалита предпочитают умеренно влажные хвойно-лиственные леса</a:t>
            </a:r>
            <a:r>
              <a:rPr lang="ru-RU" sz="2300" b="1" dirty="0">
                <a:solidFill>
                  <a:srgbClr val="C00000"/>
                </a:solidFill>
              </a:rPr>
              <a:t>, </a:t>
            </a:r>
            <a:r>
              <a:rPr lang="ru-RU" sz="2300" b="1" dirty="0" smtClean="0">
                <a:solidFill>
                  <a:srgbClr val="C00000"/>
                </a:solidFill>
              </a:rPr>
              <a:t>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445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996" y="425830"/>
            <a:ext cx="437176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выглядят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490" y="1439010"/>
            <a:ext cx="6550946" cy="235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sz="1600" b="1" dirty="0" err="1" smtClean="0"/>
              <a:t>кровососании</a:t>
            </a:r>
            <a:r>
              <a:rPr lang="ru-RU" sz="1600" b="1" dirty="0" smtClean="0"/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566" y="3933056"/>
            <a:ext cx="7740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1580" y="40050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Поэтому ЛЮБОЙ ПРИСОСАВШИЙСЯ КЛЕЩ ДОЛЖЕН РАССМАТРИВАТЬСЯ КАК ПОТЕНЦИАЛЬНО ОПАСНЫЙ.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12"/>
          <a:stretch/>
        </p:blipFill>
        <p:spPr bwMode="auto">
          <a:xfrm>
            <a:off x="665566" y="1174105"/>
            <a:ext cx="1279924" cy="27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ru-RU"/>
              <a:t>Автор - доктор биологических наук Н.И.Шашина, НИИ дезинфектологии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0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нападают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74105"/>
            <a:ext cx="4968552" cy="521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Само- и </a:t>
            </a:r>
            <a:r>
              <a:rPr lang="ru-RU" sz="2100" b="1" dirty="0" err="1" smtClean="0">
                <a:solidFill>
                  <a:srgbClr val="C00000"/>
                </a:solidFill>
              </a:rPr>
              <a:t>взаимоосмотры</a:t>
            </a:r>
            <a:r>
              <a:rPr lang="ru-RU" sz="2100" b="1" dirty="0" smtClean="0">
                <a:solidFill>
                  <a:srgbClr val="C00000"/>
                </a:solidFill>
              </a:rPr>
              <a:t> для обнаружения клещей необходимо проводить каждые 15 – 20 минут.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XODES_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2" t="31968" r="23869" b="25328"/>
          <a:stretch/>
        </p:blipFill>
        <p:spPr bwMode="auto">
          <a:xfrm>
            <a:off x="6349803" y="4962820"/>
            <a:ext cx="1355391" cy="14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3" t="20842" r="14762" b="27574"/>
          <a:stretch/>
        </p:blipFill>
        <p:spPr bwMode="auto">
          <a:xfrm>
            <a:off x="5508104" y="1824050"/>
            <a:ext cx="2987521" cy="31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7848" y="182405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7848" y="3535219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256490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224" y="254107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200" y="220486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4" t="7195" r="1751" b="4721"/>
          <a:stretch/>
        </p:blipFill>
        <p:spPr bwMode="auto">
          <a:xfrm>
            <a:off x="314603" y="1174106"/>
            <a:ext cx="4714597" cy="52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5065238" y="1174105"/>
            <a:ext cx="3827241" cy="5279705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 smtClean="0">
                <a:solidFill>
                  <a:srgbClr val="002060"/>
                </a:solidFill>
              </a:rPr>
              <a:t>заползание</a:t>
            </a:r>
            <a:r>
              <a:rPr lang="ru-RU" sz="2200" b="1" dirty="0" smtClean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6827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Эффективность защиты многократно увеличивается при обработке одежды специальными аэрозольными химическими средствами – </a:t>
            </a:r>
            <a:r>
              <a:rPr lang="ru-RU" sz="2400" b="1" dirty="0" err="1" smtClean="0"/>
              <a:t>акарицидными</a:t>
            </a:r>
            <a:r>
              <a:rPr lang="ru-RU" sz="2400" b="1" dirty="0" smtClean="0"/>
              <a:t> (убивающими клещей), </a:t>
            </a:r>
            <a:r>
              <a:rPr lang="ru-RU" sz="2400" b="1" dirty="0" err="1" smtClean="0"/>
              <a:t>репеллентными</a:t>
            </a:r>
            <a:r>
              <a:rPr lang="ru-RU" sz="2400" b="1" dirty="0" smtClean="0"/>
              <a:t> (отпугивающими клещей) или </a:t>
            </a:r>
            <a:r>
              <a:rPr lang="ru-RU" sz="2400" b="1" dirty="0" err="1" smtClean="0"/>
              <a:t>акарицидно-репеллентными</a:t>
            </a:r>
            <a:r>
              <a:rPr lang="ru-RU" sz="2400" b="1" dirty="0" smtClean="0"/>
              <a:t> (отпугивающими и убивающими одновременно)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средства никогда не следует наносить на кожу!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6" y="4757088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Правильное применение специальных акарицидных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акарицидно-репеллентных</a:t>
            </a:r>
            <a:r>
              <a:rPr lang="ru-RU" sz="2800" b="1" dirty="0" smtClean="0">
                <a:solidFill>
                  <a:srgbClr val="FF0000"/>
                </a:solidFill>
              </a:rPr>
              <a:t> средств обеспечивает уровень защиты до 100%.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752964"/>
            <a:ext cx="73448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9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3" y="1030089"/>
            <a:ext cx="5256585" cy="5632311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такой одежде или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Биостоп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4345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6596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144" y="260648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r>
              <a:rPr lang="ru-RU" sz="3000" dirty="0">
                <a:solidFill>
                  <a:srgbClr val="C00000"/>
                </a:solidFill>
              </a:rPr>
              <a:t>Старайтесь не оторвать хоботок, погруженный в кожу, ранку после удаления обязательно </a:t>
            </a:r>
            <a:r>
              <a:rPr lang="ru-RU" sz="3000" dirty="0" err="1" smtClean="0">
                <a:solidFill>
                  <a:srgbClr val="C00000"/>
                </a:solidFill>
              </a:rPr>
              <a:t>продезинфициро-вать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раствором йода, спиртом  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l"/>
            <a:r>
              <a:rPr lang="ru-RU" sz="3000" dirty="0" smtClean="0">
                <a:solidFill>
                  <a:srgbClr val="C00000"/>
                </a:solidFill>
              </a:rPr>
              <a:t>и </a:t>
            </a:r>
            <a:r>
              <a:rPr lang="ru-RU" sz="3000" dirty="0">
                <a:solidFill>
                  <a:srgbClr val="C00000"/>
                </a:solidFill>
              </a:rPr>
              <a:t>т. п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86256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7A40515AC5E2D498A3090423A843437" ma:contentTypeVersion="1" ma:contentTypeDescription="Создание документа." ma:contentTypeScope="" ma:versionID="93083d53c2bf12234772fd2bbcfd1c55">
  <xsd:schema xmlns:xsd="http://www.w3.org/2001/XMLSchema" xmlns:xs="http://www.w3.org/2001/XMLSchema" xmlns:p="http://schemas.microsoft.com/office/2006/metadata/properties" xmlns:ns2="790c5408-51d9-4e10-9bd8-8c8141be4f06" targetNamespace="http://schemas.microsoft.com/office/2006/metadata/properties" ma:root="true" ma:fieldsID="e686ad7b5f1a86bb4d01c5ad15a5446a" ns2:_=""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S4PQ372FCS27-1489996365-77</_dlc_DocId>
    <_dlc_DocIdUrl xmlns="790c5408-51d9-4e10-9bd8-8c8141be4f06">
      <Url>http://edu-sps.koiro.local/Mega/pervomaj/_layouts/15/DocIdRedir.aspx?ID=S4PQ372FCS27-1489996365-77</Url>
      <Description>S4PQ372FCS27-1489996365-77</Description>
    </_dlc_DocIdUrl>
  </documentManagement>
</p:properties>
</file>

<file path=customXml/itemProps1.xml><?xml version="1.0" encoding="utf-8"?>
<ds:datastoreItem xmlns:ds="http://schemas.openxmlformats.org/officeDocument/2006/customXml" ds:itemID="{1D777684-506B-4BBA-888C-D32F814E490A}"/>
</file>

<file path=customXml/itemProps2.xml><?xml version="1.0" encoding="utf-8"?>
<ds:datastoreItem xmlns:ds="http://schemas.openxmlformats.org/officeDocument/2006/customXml" ds:itemID="{E3697CAA-66D0-4B02-AC5F-8B2AC071D7E5}"/>
</file>

<file path=customXml/itemProps3.xml><?xml version="1.0" encoding="utf-8"?>
<ds:datastoreItem xmlns:ds="http://schemas.openxmlformats.org/officeDocument/2006/customXml" ds:itemID="{0ECC1FCC-AC73-48F1-934C-86E9FD7EF58A}"/>
</file>

<file path=customXml/itemProps4.xml><?xml version="1.0" encoding="utf-8"?>
<ds:datastoreItem xmlns:ds="http://schemas.openxmlformats.org/officeDocument/2006/customXml" ds:itemID="{AA8E2E3E-8198-4503-8481-2A6CAE96CF15}"/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1140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предотвратить нападение и присасывание клещей?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S_EPD</cp:lastModifiedBy>
  <cp:revision>45</cp:revision>
  <cp:lastPrinted>2013-02-27T11:05:02Z</cp:lastPrinted>
  <dcterms:created xsi:type="dcterms:W3CDTF">2013-02-26T06:33:41Z</dcterms:created>
  <dcterms:modified xsi:type="dcterms:W3CDTF">2013-03-21T04:04:53Z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0x01010047A40515AC5E2D498A3090423A843437</vt:lpwstr>
  </property>
  <property fmtid="{D5CDD505-2E9C-101B-9397-08002B2CF9AE}" pid="3" name="_dlc_DocIdItemGuid">
    <vt:lpwstr>f3c4ddda-5e2c-446e-99aa-708fe10ed143</vt:lpwstr>
  </property>
</Properties>
</file>