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3"/>
  </p:notesMasterIdLst>
  <p:handoutMasterIdLst>
    <p:handoutMasterId r:id="rId24"/>
  </p:handoutMasterIdLst>
  <p:sldIdLst>
    <p:sldId id="367" r:id="rId2"/>
    <p:sldId id="391" r:id="rId3"/>
    <p:sldId id="356" r:id="rId4"/>
    <p:sldId id="346" r:id="rId5"/>
    <p:sldId id="383" r:id="rId6"/>
    <p:sldId id="385" r:id="rId7"/>
    <p:sldId id="384" r:id="rId8"/>
    <p:sldId id="401" r:id="rId9"/>
    <p:sldId id="386" r:id="rId10"/>
    <p:sldId id="399" r:id="rId11"/>
    <p:sldId id="400" r:id="rId12"/>
    <p:sldId id="387" r:id="rId13"/>
    <p:sldId id="388" r:id="rId14"/>
    <p:sldId id="389" r:id="rId15"/>
    <p:sldId id="390" r:id="rId16"/>
    <p:sldId id="392" r:id="rId17"/>
    <p:sldId id="393" r:id="rId18"/>
    <p:sldId id="396" r:id="rId19"/>
    <p:sldId id="395" r:id="rId20"/>
    <p:sldId id="397" r:id="rId21"/>
    <p:sldId id="398" r:id="rId22"/>
  </p:sldIdLst>
  <p:sldSz cx="9144000" cy="6858000" type="screen4x3"/>
  <p:notesSz cx="6735763" cy="9799638"/>
  <p:custDataLst>
    <p:tags r:id="rId2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449" autoAdjust="0"/>
  </p:normalViewPr>
  <p:slideViewPr>
    <p:cSldViewPr snapToGrid="0">
      <p:cViewPr varScale="1">
        <p:scale>
          <a:sx n="102" d="100"/>
          <a:sy n="102" d="100"/>
        </p:scale>
        <p:origin x="17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3EEC6-0A7D-4F50-A768-044615DE8F36}"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ru-RU"/>
        </a:p>
      </dgm:t>
    </dgm:pt>
    <dgm:pt modelId="{F98CE645-BC0D-4023-8203-08F884E962DB}">
      <dgm:prSet phldrT="[Текст]" custT="1"/>
      <dgm:spPr/>
      <dgm:t>
        <a:bodyPr/>
        <a:lstStyle/>
        <a:p>
          <a:pPr algn="just"/>
          <a:r>
            <a:rPr lang="ru-RU" sz="2000" dirty="0" smtClean="0">
              <a:latin typeface="+mn-lt"/>
              <a:cs typeface="Times New Roman" panose="02020603050405020304" pitchFamily="18" charset="0"/>
            </a:rPr>
            <a:t>Учитель</a:t>
          </a:r>
          <a:endParaRPr lang="ru-RU" sz="2000" dirty="0">
            <a:latin typeface="+mn-lt"/>
            <a:cs typeface="Times New Roman" panose="02020603050405020304" pitchFamily="18" charset="0"/>
          </a:endParaRPr>
        </a:p>
      </dgm:t>
    </dgm:pt>
    <dgm:pt modelId="{42CD2D37-7AB1-46D2-97FA-F8DDD8263D89}" type="parTrans" cxnId="{6C7A7487-DE2F-4D49-9F65-5387A4FE241C}">
      <dgm:prSet/>
      <dgm:spPr/>
      <dgm:t>
        <a:bodyPr/>
        <a:lstStyle/>
        <a:p>
          <a:pPr algn="just"/>
          <a:endParaRPr lang="ru-RU" sz="3200">
            <a:latin typeface="+mn-lt"/>
            <a:cs typeface="Times New Roman" panose="02020603050405020304" pitchFamily="18" charset="0"/>
          </a:endParaRPr>
        </a:p>
      </dgm:t>
    </dgm:pt>
    <dgm:pt modelId="{09B6106A-F7C7-41B9-9FC0-91F06767BF55}" type="sibTrans" cxnId="{6C7A7487-DE2F-4D49-9F65-5387A4FE241C}">
      <dgm:prSet/>
      <dgm:spPr/>
      <dgm:t>
        <a:bodyPr/>
        <a:lstStyle/>
        <a:p>
          <a:pPr algn="just"/>
          <a:endParaRPr lang="ru-RU" sz="3200">
            <a:latin typeface="+mn-lt"/>
            <a:cs typeface="Times New Roman" panose="02020603050405020304" pitchFamily="18" charset="0"/>
          </a:endParaRPr>
        </a:p>
      </dgm:t>
    </dgm:pt>
    <dgm:pt modelId="{A6698CF5-FCDA-44C9-AAA1-63A9C2F9C400}">
      <dgm:prSet phldrT="[Текст]" custT="1"/>
      <dgm:spPr/>
      <dgm:t>
        <a:bodyPr/>
        <a:lstStyle/>
        <a:p>
          <a:pPr algn="just"/>
          <a:r>
            <a:rPr lang="ru-RU" sz="2000" dirty="0" smtClean="0">
              <a:latin typeface="+mn-lt"/>
              <a:cs typeface="Times New Roman" panose="02020603050405020304" pitchFamily="18" charset="0"/>
            </a:rPr>
            <a:t>Воспитатель</a:t>
          </a:r>
          <a:endParaRPr lang="ru-RU" sz="2000" dirty="0">
            <a:latin typeface="+mn-lt"/>
            <a:cs typeface="Times New Roman" panose="02020603050405020304" pitchFamily="18" charset="0"/>
          </a:endParaRPr>
        </a:p>
      </dgm:t>
    </dgm:pt>
    <dgm:pt modelId="{8CDC9FAD-9017-4EC4-9063-12506436E9EE}" type="parTrans" cxnId="{C97DA016-7CA7-4A72-A839-EA0C28535B3D}">
      <dgm:prSet/>
      <dgm:spPr/>
      <dgm:t>
        <a:bodyPr/>
        <a:lstStyle/>
        <a:p>
          <a:pPr algn="just"/>
          <a:endParaRPr lang="ru-RU" sz="3200">
            <a:latin typeface="+mn-lt"/>
            <a:cs typeface="Times New Roman" panose="02020603050405020304" pitchFamily="18" charset="0"/>
          </a:endParaRPr>
        </a:p>
      </dgm:t>
    </dgm:pt>
    <dgm:pt modelId="{63715B20-7EAB-4F25-83A8-5D338FAAC2DD}" type="sibTrans" cxnId="{C97DA016-7CA7-4A72-A839-EA0C28535B3D}">
      <dgm:prSet/>
      <dgm:spPr/>
      <dgm:t>
        <a:bodyPr/>
        <a:lstStyle/>
        <a:p>
          <a:pPr algn="just"/>
          <a:endParaRPr lang="ru-RU" sz="3200">
            <a:latin typeface="+mn-lt"/>
            <a:cs typeface="Times New Roman" panose="02020603050405020304" pitchFamily="18" charset="0"/>
          </a:endParaRPr>
        </a:p>
      </dgm:t>
    </dgm:pt>
    <dgm:pt modelId="{D61D55EF-B8D9-4231-A126-28F9D7C7D897}">
      <dgm:prSet phldrT="[Текст]" custT="1"/>
      <dgm:spPr/>
      <dgm:t>
        <a:bodyPr/>
        <a:lstStyle/>
        <a:p>
          <a:pPr algn="just"/>
          <a:r>
            <a:rPr lang="ru-RU" sz="2000" dirty="0" smtClean="0">
              <a:latin typeface="+mn-lt"/>
              <a:cs typeface="Times New Roman" panose="02020603050405020304" pitchFamily="18" charset="0"/>
            </a:rPr>
            <a:t>Педагог дополнительного образования</a:t>
          </a:r>
          <a:endParaRPr lang="ru-RU" sz="2000" dirty="0">
            <a:latin typeface="+mn-lt"/>
            <a:cs typeface="Times New Roman" panose="02020603050405020304" pitchFamily="18" charset="0"/>
          </a:endParaRPr>
        </a:p>
      </dgm:t>
    </dgm:pt>
    <dgm:pt modelId="{8D46E504-77E1-4025-B624-A6F695752778}" type="parTrans" cxnId="{7F2B8681-0BF7-41AA-BCEA-E4BC923C60EE}">
      <dgm:prSet/>
      <dgm:spPr/>
      <dgm:t>
        <a:bodyPr/>
        <a:lstStyle/>
        <a:p>
          <a:pPr algn="just"/>
          <a:endParaRPr lang="ru-RU" sz="3200">
            <a:latin typeface="+mn-lt"/>
            <a:cs typeface="Times New Roman" panose="02020603050405020304" pitchFamily="18" charset="0"/>
          </a:endParaRPr>
        </a:p>
      </dgm:t>
    </dgm:pt>
    <dgm:pt modelId="{D3071160-2CC2-43E9-B20A-301362806ABA}" type="sibTrans" cxnId="{7F2B8681-0BF7-41AA-BCEA-E4BC923C60EE}">
      <dgm:prSet/>
      <dgm:spPr/>
      <dgm:t>
        <a:bodyPr/>
        <a:lstStyle/>
        <a:p>
          <a:pPr algn="just"/>
          <a:endParaRPr lang="ru-RU" sz="3200">
            <a:latin typeface="+mn-lt"/>
            <a:cs typeface="Times New Roman" panose="02020603050405020304" pitchFamily="18" charset="0"/>
          </a:endParaRPr>
        </a:p>
      </dgm:t>
    </dgm:pt>
    <dgm:pt modelId="{315767CE-0D19-4DB3-ADBB-504D10A5FF29}">
      <dgm:prSet custT="1"/>
      <dgm:spPr/>
      <dgm:t>
        <a:bodyPr/>
        <a:lstStyle/>
        <a:p>
          <a:pPr algn="just"/>
          <a:r>
            <a:rPr lang="ru-RU" sz="2000" dirty="0" smtClean="0">
              <a:latin typeface="+mn-lt"/>
              <a:cs typeface="Times New Roman" panose="02020603050405020304" pitchFamily="18" charset="0"/>
            </a:rPr>
            <a:t>Мастер производственного обучения и преподаватель профессиональной образовательной организации</a:t>
          </a:r>
          <a:endParaRPr lang="ru-RU" sz="2000" dirty="0">
            <a:latin typeface="+mn-lt"/>
            <a:cs typeface="Times New Roman" panose="02020603050405020304" pitchFamily="18" charset="0"/>
          </a:endParaRPr>
        </a:p>
      </dgm:t>
    </dgm:pt>
    <dgm:pt modelId="{C24FAB3B-2213-4FEA-9DAD-015F9C4ECEB1}" type="parTrans" cxnId="{3C843A8C-377E-4BFA-9BC9-DE5811086DB6}">
      <dgm:prSet/>
      <dgm:spPr/>
      <dgm:t>
        <a:bodyPr/>
        <a:lstStyle/>
        <a:p>
          <a:pPr algn="just"/>
          <a:endParaRPr lang="ru-RU" sz="3200">
            <a:latin typeface="+mn-lt"/>
            <a:cs typeface="Times New Roman" panose="02020603050405020304" pitchFamily="18" charset="0"/>
          </a:endParaRPr>
        </a:p>
      </dgm:t>
    </dgm:pt>
    <dgm:pt modelId="{2B79E5E0-D8E0-470E-BC23-3F8E1B2049F9}" type="sibTrans" cxnId="{3C843A8C-377E-4BFA-9BC9-DE5811086DB6}">
      <dgm:prSet/>
      <dgm:spPr/>
      <dgm:t>
        <a:bodyPr/>
        <a:lstStyle/>
        <a:p>
          <a:pPr algn="just"/>
          <a:endParaRPr lang="ru-RU" sz="3200">
            <a:latin typeface="+mn-lt"/>
            <a:cs typeface="Times New Roman" panose="02020603050405020304" pitchFamily="18" charset="0"/>
          </a:endParaRPr>
        </a:p>
      </dgm:t>
    </dgm:pt>
    <dgm:pt modelId="{91CF3BF8-E5B5-4170-A757-D7407903918C}">
      <dgm:prSet custT="1"/>
      <dgm:spPr/>
      <dgm:t>
        <a:bodyPr/>
        <a:lstStyle/>
        <a:p>
          <a:pPr algn="just"/>
          <a:r>
            <a:rPr lang="ru-RU" sz="2000" dirty="0" smtClean="0">
              <a:latin typeface="+mn-lt"/>
              <a:cs typeface="Times New Roman" panose="02020603050405020304" pitchFamily="18" charset="0"/>
            </a:rPr>
            <a:t>Самый классный </a:t>
          </a:r>
          <a:r>
            <a:rPr lang="ru-RU" sz="2000" dirty="0" err="1" smtClean="0">
              <a:latin typeface="+mn-lt"/>
              <a:cs typeface="Times New Roman" panose="02020603050405020304" pitchFamily="18" charset="0"/>
            </a:rPr>
            <a:t>классный</a:t>
          </a:r>
          <a:endParaRPr lang="ru-RU" sz="2000" dirty="0">
            <a:latin typeface="+mn-lt"/>
            <a:cs typeface="Times New Roman" panose="02020603050405020304" pitchFamily="18" charset="0"/>
          </a:endParaRPr>
        </a:p>
      </dgm:t>
    </dgm:pt>
    <dgm:pt modelId="{C99554CC-5EC2-43F8-9712-267B341AF587}" type="parTrans" cxnId="{E405954B-90FE-4633-86C6-F33F53A31283}">
      <dgm:prSet/>
      <dgm:spPr/>
      <dgm:t>
        <a:bodyPr/>
        <a:lstStyle/>
        <a:p>
          <a:pPr algn="just"/>
          <a:endParaRPr lang="ru-RU" sz="3200">
            <a:latin typeface="+mn-lt"/>
            <a:cs typeface="Times New Roman" panose="02020603050405020304" pitchFamily="18" charset="0"/>
          </a:endParaRPr>
        </a:p>
      </dgm:t>
    </dgm:pt>
    <dgm:pt modelId="{FA80A6BD-D33D-490C-B0F6-91A04679C6B9}" type="sibTrans" cxnId="{E405954B-90FE-4633-86C6-F33F53A31283}">
      <dgm:prSet/>
      <dgm:spPr/>
      <dgm:t>
        <a:bodyPr/>
        <a:lstStyle/>
        <a:p>
          <a:pPr algn="just"/>
          <a:endParaRPr lang="ru-RU" sz="3200">
            <a:latin typeface="+mn-lt"/>
            <a:cs typeface="Times New Roman" panose="02020603050405020304" pitchFamily="18" charset="0"/>
          </a:endParaRPr>
        </a:p>
      </dgm:t>
    </dgm:pt>
    <dgm:pt modelId="{122425D2-36E4-4139-93C9-E9E36907E33C}">
      <dgm:prSet custT="1"/>
      <dgm:spPr/>
      <dgm:t>
        <a:bodyPr/>
        <a:lstStyle/>
        <a:p>
          <a:pPr algn="just"/>
          <a:r>
            <a:rPr lang="ru-RU" sz="2000" dirty="0" smtClean="0">
              <a:latin typeface="+mn-lt"/>
              <a:cs typeface="Times New Roman" panose="02020603050405020304" pitchFamily="18" charset="0"/>
            </a:rPr>
            <a:t>Молодой педагог</a:t>
          </a:r>
          <a:endParaRPr lang="ru-RU" sz="2000" dirty="0">
            <a:solidFill>
              <a:schemeClr val="tx1"/>
            </a:solidFill>
            <a:latin typeface="+mn-lt"/>
            <a:cs typeface="Times New Roman" panose="02020603050405020304" pitchFamily="18" charset="0"/>
          </a:endParaRPr>
        </a:p>
      </dgm:t>
    </dgm:pt>
    <dgm:pt modelId="{AC0DA1BD-545E-4B36-A576-77F60355BC0C}" type="parTrans" cxnId="{AC74D78A-41D7-49D5-A112-AAAF175F498D}">
      <dgm:prSet/>
      <dgm:spPr/>
      <dgm:t>
        <a:bodyPr/>
        <a:lstStyle/>
        <a:p>
          <a:pPr algn="just"/>
          <a:endParaRPr lang="ru-RU" sz="3200">
            <a:latin typeface="+mn-lt"/>
            <a:cs typeface="Times New Roman" panose="02020603050405020304" pitchFamily="18" charset="0"/>
          </a:endParaRPr>
        </a:p>
      </dgm:t>
    </dgm:pt>
    <dgm:pt modelId="{79CF0F97-0F8C-416B-A71D-FB8FDA906FC6}" type="sibTrans" cxnId="{AC74D78A-41D7-49D5-A112-AAAF175F498D}">
      <dgm:prSet/>
      <dgm:spPr/>
      <dgm:t>
        <a:bodyPr/>
        <a:lstStyle/>
        <a:p>
          <a:pPr algn="just"/>
          <a:endParaRPr lang="ru-RU" sz="3200">
            <a:latin typeface="+mn-lt"/>
            <a:cs typeface="Times New Roman" panose="02020603050405020304" pitchFamily="18" charset="0"/>
          </a:endParaRPr>
        </a:p>
      </dgm:t>
    </dgm:pt>
    <dgm:pt modelId="{B97BC1E4-BE43-4498-8569-ED6C9C7E4DAC}">
      <dgm:prSet phldrT="[Текст]" custT="1"/>
      <dgm:spPr/>
      <dgm:t>
        <a:bodyPr/>
        <a:lstStyle/>
        <a:p>
          <a:pPr algn="just"/>
          <a:endParaRPr lang="ru-RU" sz="4000" dirty="0">
            <a:latin typeface="+mn-lt"/>
            <a:cs typeface="Times New Roman" panose="02020603050405020304" pitchFamily="18" charset="0"/>
          </a:endParaRPr>
        </a:p>
      </dgm:t>
    </dgm:pt>
    <dgm:pt modelId="{90348DD7-40F4-4870-8734-99C5A119ED09}" type="sibTrans" cxnId="{10178B21-889C-4FF4-A0E7-84B0739FA5CA}">
      <dgm:prSet/>
      <dgm:spPr/>
      <dgm:t>
        <a:bodyPr/>
        <a:lstStyle/>
        <a:p>
          <a:pPr algn="just"/>
          <a:endParaRPr lang="ru-RU" sz="3200">
            <a:latin typeface="+mn-lt"/>
            <a:cs typeface="Times New Roman" panose="02020603050405020304" pitchFamily="18" charset="0"/>
          </a:endParaRPr>
        </a:p>
      </dgm:t>
    </dgm:pt>
    <dgm:pt modelId="{77B3CE1F-8522-4FE9-9CED-CDA66EE80AB1}" type="parTrans" cxnId="{10178B21-889C-4FF4-A0E7-84B0739FA5CA}">
      <dgm:prSet/>
      <dgm:spPr/>
      <dgm:t>
        <a:bodyPr/>
        <a:lstStyle/>
        <a:p>
          <a:pPr algn="just"/>
          <a:endParaRPr lang="ru-RU" sz="3200">
            <a:latin typeface="+mn-lt"/>
            <a:cs typeface="Times New Roman" panose="02020603050405020304" pitchFamily="18" charset="0"/>
          </a:endParaRPr>
        </a:p>
      </dgm:t>
    </dgm:pt>
    <dgm:pt modelId="{441B94A8-5F5D-4558-8E45-A94C35A08EF2}" type="pres">
      <dgm:prSet presAssocID="{F5C3EEC6-0A7D-4F50-A768-044615DE8F36}" presName="vert0" presStyleCnt="0">
        <dgm:presLayoutVars>
          <dgm:dir/>
          <dgm:animOne val="branch"/>
          <dgm:animLvl val="lvl"/>
        </dgm:presLayoutVars>
      </dgm:prSet>
      <dgm:spPr/>
      <dgm:t>
        <a:bodyPr/>
        <a:lstStyle/>
        <a:p>
          <a:endParaRPr lang="ru-RU"/>
        </a:p>
      </dgm:t>
    </dgm:pt>
    <dgm:pt modelId="{9FC2E610-CF52-467F-92EE-A1FB0A72373E}" type="pres">
      <dgm:prSet presAssocID="{B97BC1E4-BE43-4498-8569-ED6C9C7E4DAC}" presName="thickLine" presStyleLbl="alignNode1" presStyleIdx="0" presStyleCnt="1"/>
      <dgm:spPr/>
    </dgm:pt>
    <dgm:pt modelId="{0BC644AC-A987-4D26-8859-65D5C11A03B2}" type="pres">
      <dgm:prSet presAssocID="{B97BC1E4-BE43-4498-8569-ED6C9C7E4DAC}" presName="horz1" presStyleCnt="0"/>
      <dgm:spPr/>
    </dgm:pt>
    <dgm:pt modelId="{18BE062F-FAA5-4B75-B6EE-D26D0B1F603F}" type="pres">
      <dgm:prSet presAssocID="{B97BC1E4-BE43-4498-8569-ED6C9C7E4DAC}" presName="tx1" presStyleLbl="revTx" presStyleIdx="0" presStyleCnt="7"/>
      <dgm:spPr/>
      <dgm:t>
        <a:bodyPr/>
        <a:lstStyle/>
        <a:p>
          <a:endParaRPr lang="ru-RU"/>
        </a:p>
      </dgm:t>
    </dgm:pt>
    <dgm:pt modelId="{529C58BC-D4D2-43F1-ABBA-DBAB6E396D8E}" type="pres">
      <dgm:prSet presAssocID="{B97BC1E4-BE43-4498-8569-ED6C9C7E4DAC}" presName="vert1" presStyleCnt="0"/>
      <dgm:spPr/>
    </dgm:pt>
    <dgm:pt modelId="{D5C75686-EB38-42D7-9550-C93CBE7F4C45}" type="pres">
      <dgm:prSet presAssocID="{F98CE645-BC0D-4023-8203-08F884E962DB}" presName="vertSpace2a" presStyleCnt="0"/>
      <dgm:spPr/>
    </dgm:pt>
    <dgm:pt modelId="{E2DAF164-1D0D-4CF6-B893-52C4A6882580}" type="pres">
      <dgm:prSet presAssocID="{F98CE645-BC0D-4023-8203-08F884E962DB}" presName="horz2" presStyleCnt="0"/>
      <dgm:spPr/>
    </dgm:pt>
    <dgm:pt modelId="{AB4DC209-2E45-43D7-855C-BB63358FBADB}" type="pres">
      <dgm:prSet presAssocID="{F98CE645-BC0D-4023-8203-08F884E962DB}" presName="horzSpace2" presStyleCnt="0"/>
      <dgm:spPr/>
    </dgm:pt>
    <dgm:pt modelId="{B1981227-F032-4EDF-9FD5-F32FFD3C8C85}" type="pres">
      <dgm:prSet presAssocID="{F98CE645-BC0D-4023-8203-08F884E962DB}" presName="tx2" presStyleLbl="revTx" presStyleIdx="1" presStyleCnt="7" custScaleY="34558"/>
      <dgm:spPr/>
      <dgm:t>
        <a:bodyPr/>
        <a:lstStyle/>
        <a:p>
          <a:endParaRPr lang="ru-RU"/>
        </a:p>
      </dgm:t>
    </dgm:pt>
    <dgm:pt modelId="{734AED8A-CE91-4E6B-83DF-141B10C65372}" type="pres">
      <dgm:prSet presAssocID="{F98CE645-BC0D-4023-8203-08F884E962DB}" presName="vert2" presStyleCnt="0"/>
      <dgm:spPr/>
    </dgm:pt>
    <dgm:pt modelId="{ABE98777-2061-42FB-8A84-B34DCD021DEF}" type="pres">
      <dgm:prSet presAssocID="{F98CE645-BC0D-4023-8203-08F884E962DB}" presName="thinLine2b" presStyleLbl="callout" presStyleIdx="0" presStyleCnt="6" custLinFactY="-100000" custLinFactNeighborY="-187254"/>
      <dgm:spPr/>
    </dgm:pt>
    <dgm:pt modelId="{D69767C6-1D60-4253-BDD3-BD9288A12471}" type="pres">
      <dgm:prSet presAssocID="{F98CE645-BC0D-4023-8203-08F884E962DB}" presName="vertSpace2b" presStyleCnt="0"/>
      <dgm:spPr/>
    </dgm:pt>
    <dgm:pt modelId="{325E7E0E-DFC8-451C-BD04-9FF1B113279F}" type="pres">
      <dgm:prSet presAssocID="{A6698CF5-FCDA-44C9-AAA1-63A9C2F9C400}" presName="horz2" presStyleCnt="0"/>
      <dgm:spPr/>
    </dgm:pt>
    <dgm:pt modelId="{3DA457F0-F751-467C-8372-D3BEC0CCBEA5}" type="pres">
      <dgm:prSet presAssocID="{A6698CF5-FCDA-44C9-AAA1-63A9C2F9C400}" presName="horzSpace2" presStyleCnt="0"/>
      <dgm:spPr/>
    </dgm:pt>
    <dgm:pt modelId="{36DBEF67-471F-4F6E-B772-B44277AC065F}" type="pres">
      <dgm:prSet presAssocID="{A6698CF5-FCDA-44C9-AAA1-63A9C2F9C400}" presName="tx2" presStyleLbl="revTx" presStyleIdx="2" presStyleCnt="7" custScaleY="54780"/>
      <dgm:spPr/>
      <dgm:t>
        <a:bodyPr/>
        <a:lstStyle/>
        <a:p>
          <a:endParaRPr lang="ru-RU"/>
        </a:p>
      </dgm:t>
    </dgm:pt>
    <dgm:pt modelId="{2F5D3B8A-883B-4358-B799-D5161CAA3744}" type="pres">
      <dgm:prSet presAssocID="{A6698CF5-FCDA-44C9-AAA1-63A9C2F9C400}" presName="vert2" presStyleCnt="0"/>
      <dgm:spPr/>
    </dgm:pt>
    <dgm:pt modelId="{454F6EEA-EAF7-44D0-83AA-3F881F99498E}" type="pres">
      <dgm:prSet presAssocID="{A6698CF5-FCDA-44C9-AAA1-63A9C2F9C400}" presName="thinLine2b" presStyleLbl="callout" presStyleIdx="1" presStyleCnt="6" custLinFactY="-299959" custLinFactNeighborX="-736" custLinFactNeighborY="-300000"/>
      <dgm:spPr/>
    </dgm:pt>
    <dgm:pt modelId="{138DBEFF-7095-4BA7-BC14-6E2E36DF1BCB}" type="pres">
      <dgm:prSet presAssocID="{A6698CF5-FCDA-44C9-AAA1-63A9C2F9C400}" presName="vertSpace2b" presStyleCnt="0"/>
      <dgm:spPr/>
    </dgm:pt>
    <dgm:pt modelId="{519038DF-12B2-4258-9E36-BBA701C40541}" type="pres">
      <dgm:prSet presAssocID="{D61D55EF-B8D9-4231-A126-28F9D7C7D897}" presName="horz2" presStyleCnt="0"/>
      <dgm:spPr/>
    </dgm:pt>
    <dgm:pt modelId="{66D73C0A-8E2F-4368-82FE-2506C3EC3BAF}" type="pres">
      <dgm:prSet presAssocID="{D61D55EF-B8D9-4231-A126-28F9D7C7D897}" presName="horzSpace2" presStyleCnt="0"/>
      <dgm:spPr/>
    </dgm:pt>
    <dgm:pt modelId="{83754DD9-5F45-4914-8616-908F81A96B4D}" type="pres">
      <dgm:prSet presAssocID="{D61D55EF-B8D9-4231-A126-28F9D7C7D897}" presName="tx2" presStyleLbl="revTx" presStyleIdx="3" presStyleCnt="7" custScaleY="30429" custLinFactNeighborX="744" custLinFactNeighborY="-18988"/>
      <dgm:spPr/>
      <dgm:t>
        <a:bodyPr/>
        <a:lstStyle/>
        <a:p>
          <a:endParaRPr lang="ru-RU"/>
        </a:p>
      </dgm:t>
    </dgm:pt>
    <dgm:pt modelId="{92CDDA13-1423-4651-A9CC-E48A5B85D7B4}" type="pres">
      <dgm:prSet presAssocID="{D61D55EF-B8D9-4231-A126-28F9D7C7D897}" presName="vert2" presStyleCnt="0"/>
      <dgm:spPr/>
    </dgm:pt>
    <dgm:pt modelId="{2528E8DD-64E4-4BBF-A78E-AD3E1DED43FA}" type="pres">
      <dgm:prSet presAssocID="{D61D55EF-B8D9-4231-A126-28F9D7C7D897}" presName="thinLine2b" presStyleLbl="callout" presStyleIdx="2" presStyleCnt="6" custLinFactY="-200000" custLinFactNeighborX="-184" custLinFactNeighborY="-210639"/>
      <dgm:spPr/>
    </dgm:pt>
    <dgm:pt modelId="{0ABA710F-96F4-4D4E-9149-FA6129F75C2B}" type="pres">
      <dgm:prSet presAssocID="{D61D55EF-B8D9-4231-A126-28F9D7C7D897}" presName="vertSpace2b" presStyleCnt="0"/>
      <dgm:spPr/>
    </dgm:pt>
    <dgm:pt modelId="{1972AB28-C9F6-42D8-A7C6-F35BDBB01169}" type="pres">
      <dgm:prSet presAssocID="{315767CE-0D19-4DB3-ADBB-504D10A5FF29}" presName="horz2" presStyleCnt="0"/>
      <dgm:spPr/>
    </dgm:pt>
    <dgm:pt modelId="{9DF5D4D4-76EC-4E97-8332-1E6A0F3D8DE6}" type="pres">
      <dgm:prSet presAssocID="{315767CE-0D19-4DB3-ADBB-504D10A5FF29}" presName="horzSpace2" presStyleCnt="0"/>
      <dgm:spPr/>
    </dgm:pt>
    <dgm:pt modelId="{469C9573-6A20-4B14-B753-805ACB7E0356}" type="pres">
      <dgm:prSet presAssocID="{315767CE-0D19-4DB3-ADBB-504D10A5FF29}" presName="tx2" presStyleLbl="revTx" presStyleIdx="4" presStyleCnt="7" custScaleY="73369" custLinFactNeighborX="-985" custLinFactNeighborY="-15895"/>
      <dgm:spPr/>
      <dgm:t>
        <a:bodyPr/>
        <a:lstStyle/>
        <a:p>
          <a:endParaRPr lang="ru-RU"/>
        </a:p>
      </dgm:t>
    </dgm:pt>
    <dgm:pt modelId="{E967209D-F2FE-4B07-B1F2-2679CA8D09DC}" type="pres">
      <dgm:prSet presAssocID="{315767CE-0D19-4DB3-ADBB-504D10A5FF29}" presName="vert2" presStyleCnt="0"/>
      <dgm:spPr/>
    </dgm:pt>
    <dgm:pt modelId="{A348D520-F914-41B5-A315-99F5B42BE544}" type="pres">
      <dgm:prSet presAssocID="{315767CE-0D19-4DB3-ADBB-504D10A5FF29}" presName="thinLine2b" presStyleLbl="callout" presStyleIdx="3" presStyleCnt="6" custLinFactY="-600000" custLinFactNeighborX="1288" custLinFactNeighborY="-631915"/>
      <dgm:spPr/>
    </dgm:pt>
    <dgm:pt modelId="{36F7DB77-D529-42D9-8CAC-EAC9E8E6D662}" type="pres">
      <dgm:prSet presAssocID="{315767CE-0D19-4DB3-ADBB-504D10A5FF29}" presName="vertSpace2b" presStyleCnt="0"/>
      <dgm:spPr/>
    </dgm:pt>
    <dgm:pt modelId="{DBFDB048-E979-4A03-92D5-C89CD4FE96AF}" type="pres">
      <dgm:prSet presAssocID="{91CF3BF8-E5B5-4170-A757-D7407903918C}" presName="horz2" presStyleCnt="0"/>
      <dgm:spPr/>
    </dgm:pt>
    <dgm:pt modelId="{2CDFE70F-E877-4CAC-AFFF-1BCC2FEB9C35}" type="pres">
      <dgm:prSet presAssocID="{91CF3BF8-E5B5-4170-A757-D7407903918C}" presName="horzSpace2" presStyleCnt="0"/>
      <dgm:spPr/>
    </dgm:pt>
    <dgm:pt modelId="{8234ADDC-808D-484B-8FE3-39C2794E314D}" type="pres">
      <dgm:prSet presAssocID="{91CF3BF8-E5B5-4170-A757-D7407903918C}" presName="tx2" presStyleLbl="revTx" presStyleIdx="5" presStyleCnt="7" custScaleY="56707" custLinFactNeighborX="-985" custLinFactNeighborY="-49274"/>
      <dgm:spPr/>
      <dgm:t>
        <a:bodyPr/>
        <a:lstStyle/>
        <a:p>
          <a:endParaRPr lang="ru-RU"/>
        </a:p>
      </dgm:t>
    </dgm:pt>
    <dgm:pt modelId="{E93254AC-D8C4-4920-A96E-569108F25D5A}" type="pres">
      <dgm:prSet presAssocID="{91CF3BF8-E5B5-4170-A757-D7407903918C}" presName="vert2" presStyleCnt="0"/>
      <dgm:spPr/>
    </dgm:pt>
    <dgm:pt modelId="{A3C81B9E-D3C6-4821-BACF-B733E4B06C6F}" type="pres">
      <dgm:prSet presAssocID="{91CF3BF8-E5B5-4170-A757-D7407903918C}" presName="thinLine2b" presStyleLbl="callout" presStyleIdx="4" presStyleCnt="6" custLinFactY="-813422" custLinFactNeighborX="-29" custLinFactNeighborY="-900000"/>
      <dgm:spPr/>
    </dgm:pt>
    <dgm:pt modelId="{38FE7AD3-E7DA-4283-A907-C95877AD719B}" type="pres">
      <dgm:prSet presAssocID="{91CF3BF8-E5B5-4170-A757-D7407903918C}" presName="vertSpace2b" presStyleCnt="0"/>
      <dgm:spPr/>
    </dgm:pt>
    <dgm:pt modelId="{08F58599-7923-4DC6-8866-2A6107C27BA1}" type="pres">
      <dgm:prSet presAssocID="{122425D2-36E4-4139-93C9-E9E36907E33C}" presName="horz2" presStyleCnt="0"/>
      <dgm:spPr/>
    </dgm:pt>
    <dgm:pt modelId="{470A2B01-19B1-41AE-9A4D-894B9490701F}" type="pres">
      <dgm:prSet presAssocID="{122425D2-36E4-4139-93C9-E9E36907E33C}" presName="horzSpace2" presStyleCnt="0"/>
      <dgm:spPr/>
    </dgm:pt>
    <dgm:pt modelId="{7A204A31-E668-4ED0-A25F-9C2482B267CF}" type="pres">
      <dgm:prSet presAssocID="{122425D2-36E4-4139-93C9-E9E36907E33C}" presName="tx2" presStyleLbl="revTx" presStyleIdx="6" presStyleCnt="7" custScaleY="53011" custLinFactNeighborX="-985" custLinFactNeighborY="-65964"/>
      <dgm:spPr/>
      <dgm:t>
        <a:bodyPr/>
        <a:lstStyle/>
        <a:p>
          <a:endParaRPr lang="ru-RU"/>
        </a:p>
      </dgm:t>
    </dgm:pt>
    <dgm:pt modelId="{B35FDFD6-C5A7-4567-A54E-092D697BAFF0}" type="pres">
      <dgm:prSet presAssocID="{122425D2-36E4-4139-93C9-E9E36907E33C}" presName="vert2" presStyleCnt="0"/>
      <dgm:spPr/>
    </dgm:pt>
    <dgm:pt modelId="{2B1DD778-A8A4-478F-B706-255632C2E23B}" type="pres">
      <dgm:prSet presAssocID="{122425D2-36E4-4139-93C9-E9E36907E33C}" presName="thinLine2b" presStyleLbl="callout" presStyleIdx="5" presStyleCnt="6" custLinFactY="-1000000" custLinFactNeighborX="-552" custLinFactNeighborY="-1035009"/>
      <dgm:spPr/>
    </dgm:pt>
    <dgm:pt modelId="{ECA83916-4A00-40D2-A25E-E27C1BD128F4}" type="pres">
      <dgm:prSet presAssocID="{122425D2-36E4-4139-93C9-E9E36907E33C}" presName="vertSpace2b" presStyleCnt="0"/>
      <dgm:spPr/>
    </dgm:pt>
  </dgm:ptLst>
  <dgm:cxnLst>
    <dgm:cxn modelId="{85B4DB50-8846-4419-8CB5-4921D3F7D0A0}" type="presOf" srcId="{B97BC1E4-BE43-4498-8569-ED6C9C7E4DAC}" destId="{18BE062F-FAA5-4B75-B6EE-D26D0B1F603F}" srcOrd="0" destOrd="0" presId="urn:microsoft.com/office/officeart/2008/layout/LinedList"/>
    <dgm:cxn modelId="{08D3BB69-CC36-41C2-BF6E-B9180872BEB8}" type="presOf" srcId="{F5C3EEC6-0A7D-4F50-A768-044615DE8F36}" destId="{441B94A8-5F5D-4558-8E45-A94C35A08EF2}" srcOrd="0" destOrd="0" presId="urn:microsoft.com/office/officeart/2008/layout/LinedList"/>
    <dgm:cxn modelId="{A8AD1DA7-7FF3-4713-B9F3-7E365F0E8974}" type="presOf" srcId="{A6698CF5-FCDA-44C9-AAA1-63A9C2F9C400}" destId="{36DBEF67-471F-4F6E-B772-B44277AC065F}" srcOrd="0" destOrd="0" presId="urn:microsoft.com/office/officeart/2008/layout/LinedList"/>
    <dgm:cxn modelId="{6C7A7487-DE2F-4D49-9F65-5387A4FE241C}" srcId="{B97BC1E4-BE43-4498-8569-ED6C9C7E4DAC}" destId="{F98CE645-BC0D-4023-8203-08F884E962DB}" srcOrd="0" destOrd="0" parTransId="{42CD2D37-7AB1-46D2-97FA-F8DDD8263D89}" sibTransId="{09B6106A-F7C7-41B9-9FC0-91F06767BF55}"/>
    <dgm:cxn modelId="{7F2B8681-0BF7-41AA-BCEA-E4BC923C60EE}" srcId="{B97BC1E4-BE43-4498-8569-ED6C9C7E4DAC}" destId="{D61D55EF-B8D9-4231-A126-28F9D7C7D897}" srcOrd="2" destOrd="0" parTransId="{8D46E504-77E1-4025-B624-A6F695752778}" sibTransId="{D3071160-2CC2-43E9-B20A-301362806ABA}"/>
    <dgm:cxn modelId="{AC74D78A-41D7-49D5-A112-AAAF175F498D}" srcId="{B97BC1E4-BE43-4498-8569-ED6C9C7E4DAC}" destId="{122425D2-36E4-4139-93C9-E9E36907E33C}" srcOrd="5" destOrd="0" parTransId="{AC0DA1BD-545E-4B36-A576-77F60355BC0C}" sibTransId="{79CF0F97-0F8C-416B-A71D-FB8FDA906FC6}"/>
    <dgm:cxn modelId="{C97DA016-7CA7-4A72-A839-EA0C28535B3D}" srcId="{B97BC1E4-BE43-4498-8569-ED6C9C7E4DAC}" destId="{A6698CF5-FCDA-44C9-AAA1-63A9C2F9C400}" srcOrd="1" destOrd="0" parTransId="{8CDC9FAD-9017-4EC4-9063-12506436E9EE}" sibTransId="{63715B20-7EAB-4F25-83A8-5D338FAAC2DD}"/>
    <dgm:cxn modelId="{3C843A8C-377E-4BFA-9BC9-DE5811086DB6}" srcId="{B97BC1E4-BE43-4498-8569-ED6C9C7E4DAC}" destId="{315767CE-0D19-4DB3-ADBB-504D10A5FF29}" srcOrd="3" destOrd="0" parTransId="{C24FAB3B-2213-4FEA-9DAD-015F9C4ECEB1}" sibTransId="{2B79E5E0-D8E0-470E-BC23-3F8E1B2049F9}"/>
    <dgm:cxn modelId="{10178B21-889C-4FF4-A0E7-84B0739FA5CA}" srcId="{F5C3EEC6-0A7D-4F50-A768-044615DE8F36}" destId="{B97BC1E4-BE43-4498-8569-ED6C9C7E4DAC}" srcOrd="0" destOrd="0" parTransId="{77B3CE1F-8522-4FE9-9CED-CDA66EE80AB1}" sibTransId="{90348DD7-40F4-4870-8734-99C5A119ED09}"/>
    <dgm:cxn modelId="{2B0A2C24-B33A-41B2-9E52-46DECB2BA9CA}" type="presOf" srcId="{315767CE-0D19-4DB3-ADBB-504D10A5FF29}" destId="{469C9573-6A20-4B14-B753-805ACB7E0356}" srcOrd="0" destOrd="0" presId="urn:microsoft.com/office/officeart/2008/layout/LinedList"/>
    <dgm:cxn modelId="{453E5AE5-B42F-4F18-A3CD-F78C3A9B6FD5}" type="presOf" srcId="{F98CE645-BC0D-4023-8203-08F884E962DB}" destId="{B1981227-F032-4EDF-9FD5-F32FFD3C8C85}" srcOrd="0" destOrd="0" presId="urn:microsoft.com/office/officeart/2008/layout/LinedList"/>
    <dgm:cxn modelId="{E405954B-90FE-4633-86C6-F33F53A31283}" srcId="{B97BC1E4-BE43-4498-8569-ED6C9C7E4DAC}" destId="{91CF3BF8-E5B5-4170-A757-D7407903918C}" srcOrd="4" destOrd="0" parTransId="{C99554CC-5EC2-43F8-9712-267B341AF587}" sibTransId="{FA80A6BD-D33D-490C-B0F6-91A04679C6B9}"/>
    <dgm:cxn modelId="{B0C665FD-8D55-4E91-AA85-7A71C9011609}" type="presOf" srcId="{D61D55EF-B8D9-4231-A126-28F9D7C7D897}" destId="{83754DD9-5F45-4914-8616-908F81A96B4D}" srcOrd="0" destOrd="0" presId="urn:microsoft.com/office/officeart/2008/layout/LinedList"/>
    <dgm:cxn modelId="{87E3039E-0960-4522-B321-061292301777}" type="presOf" srcId="{122425D2-36E4-4139-93C9-E9E36907E33C}" destId="{7A204A31-E668-4ED0-A25F-9C2482B267CF}" srcOrd="0" destOrd="0" presId="urn:microsoft.com/office/officeart/2008/layout/LinedList"/>
    <dgm:cxn modelId="{0ABC89CD-CE72-494C-A08A-C8E58719AE49}" type="presOf" srcId="{91CF3BF8-E5B5-4170-A757-D7407903918C}" destId="{8234ADDC-808D-484B-8FE3-39C2794E314D}" srcOrd="0" destOrd="0" presId="urn:microsoft.com/office/officeart/2008/layout/LinedList"/>
    <dgm:cxn modelId="{6D92E486-9F5C-44B2-A26B-7ABB8B3CEF83}" type="presParOf" srcId="{441B94A8-5F5D-4558-8E45-A94C35A08EF2}" destId="{9FC2E610-CF52-467F-92EE-A1FB0A72373E}" srcOrd="0" destOrd="0" presId="urn:microsoft.com/office/officeart/2008/layout/LinedList"/>
    <dgm:cxn modelId="{058D63FA-CD63-427C-9BC2-71DFC9D7BF05}" type="presParOf" srcId="{441B94A8-5F5D-4558-8E45-A94C35A08EF2}" destId="{0BC644AC-A987-4D26-8859-65D5C11A03B2}" srcOrd="1" destOrd="0" presId="urn:microsoft.com/office/officeart/2008/layout/LinedList"/>
    <dgm:cxn modelId="{EBF40972-4DA8-4FEB-ADF1-ADB75EA7DE3D}" type="presParOf" srcId="{0BC644AC-A987-4D26-8859-65D5C11A03B2}" destId="{18BE062F-FAA5-4B75-B6EE-D26D0B1F603F}" srcOrd="0" destOrd="0" presId="urn:microsoft.com/office/officeart/2008/layout/LinedList"/>
    <dgm:cxn modelId="{CF29AB8B-93E1-4EDD-91BE-158119EB4002}" type="presParOf" srcId="{0BC644AC-A987-4D26-8859-65D5C11A03B2}" destId="{529C58BC-D4D2-43F1-ABBA-DBAB6E396D8E}" srcOrd="1" destOrd="0" presId="urn:microsoft.com/office/officeart/2008/layout/LinedList"/>
    <dgm:cxn modelId="{58C4EBB6-E99D-482A-8188-469DFE6C8F06}" type="presParOf" srcId="{529C58BC-D4D2-43F1-ABBA-DBAB6E396D8E}" destId="{D5C75686-EB38-42D7-9550-C93CBE7F4C45}" srcOrd="0" destOrd="0" presId="urn:microsoft.com/office/officeart/2008/layout/LinedList"/>
    <dgm:cxn modelId="{A2C31989-CF39-4EE6-84A5-4C7BFD026BC5}" type="presParOf" srcId="{529C58BC-D4D2-43F1-ABBA-DBAB6E396D8E}" destId="{E2DAF164-1D0D-4CF6-B893-52C4A6882580}" srcOrd="1" destOrd="0" presId="urn:microsoft.com/office/officeart/2008/layout/LinedList"/>
    <dgm:cxn modelId="{B3749D4E-6F6D-4095-B81B-1C435E40BF74}" type="presParOf" srcId="{E2DAF164-1D0D-4CF6-B893-52C4A6882580}" destId="{AB4DC209-2E45-43D7-855C-BB63358FBADB}" srcOrd="0" destOrd="0" presId="urn:microsoft.com/office/officeart/2008/layout/LinedList"/>
    <dgm:cxn modelId="{71A3B87A-E4B6-4A66-88DC-F766C97E54CA}" type="presParOf" srcId="{E2DAF164-1D0D-4CF6-B893-52C4A6882580}" destId="{B1981227-F032-4EDF-9FD5-F32FFD3C8C85}" srcOrd="1" destOrd="0" presId="urn:microsoft.com/office/officeart/2008/layout/LinedList"/>
    <dgm:cxn modelId="{F4A7CEB6-F9B5-4DD8-B309-3C908E4A1A04}" type="presParOf" srcId="{E2DAF164-1D0D-4CF6-B893-52C4A6882580}" destId="{734AED8A-CE91-4E6B-83DF-141B10C65372}" srcOrd="2" destOrd="0" presId="urn:microsoft.com/office/officeart/2008/layout/LinedList"/>
    <dgm:cxn modelId="{9398B975-4E28-4950-9E84-8D8D41317553}" type="presParOf" srcId="{529C58BC-D4D2-43F1-ABBA-DBAB6E396D8E}" destId="{ABE98777-2061-42FB-8A84-B34DCD021DEF}" srcOrd="2" destOrd="0" presId="urn:microsoft.com/office/officeart/2008/layout/LinedList"/>
    <dgm:cxn modelId="{F2469DFB-AEC0-4409-A640-0EC3668E43F0}" type="presParOf" srcId="{529C58BC-D4D2-43F1-ABBA-DBAB6E396D8E}" destId="{D69767C6-1D60-4253-BDD3-BD9288A12471}" srcOrd="3" destOrd="0" presId="urn:microsoft.com/office/officeart/2008/layout/LinedList"/>
    <dgm:cxn modelId="{74D8B65F-91DA-47D3-9BBF-C8CE219C3999}" type="presParOf" srcId="{529C58BC-D4D2-43F1-ABBA-DBAB6E396D8E}" destId="{325E7E0E-DFC8-451C-BD04-9FF1B113279F}" srcOrd="4" destOrd="0" presId="urn:microsoft.com/office/officeart/2008/layout/LinedList"/>
    <dgm:cxn modelId="{675FE544-894E-4730-8244-46CA7E090612}" type="presParOf" srcId="{325E7E0E-DFC8-451C-BD04-9FF1B113279F}" destId="{3DA457F0-F751-467C-8372-D3BEC0CCBEA5}" srcOrd="0" destOrd="0" presId="urn:microsoft.com/office/officeart/2008/layout/LinedList"/>
    <dgm:cxn modelId="{7728819E-1B50-4EC4-82ED-E8EB5CF11E6B}" type="presParOf" srcId="{325E7E0E-DFC8-451C-BD04-9FF1B113279F}" destId="{36DBEF67-471F-4F6E-B772-B44277AC065F}" srcOrd="1" destOrd="0" presId="urn:microsoft.com/office/officeart/2008/layout/LinedList"/>
    <dgm:cxn modelId="{A51685EF-65BC-4B58-B61D-8F866E7795FE}" type="presParOf" srcId="{325E7E0E-DFC8-451C-BD04-9FF1B113279F}" destId="{2F5D3B8A-883B-4358-B799-D5161CAA3744}" srcOrd="2" destOrd="0" presId="urn:microsoft.com/office/officeart/2008/layout/LinedList"/>
    <dgm:cxn modelId="{05134B98-611D-4ACF-8DDF-D4AFB341C9BF}" type="presParOf" srcId="{529C58BC-D4D2-43F1-ABBA-DBAB6E396D8E}" destId="{454F6EEA-EAF7-44D0-83AA-3F881F99498E}" srcOrd="5" destOrd="0" presId="urn:microsoft.com/office/officeart/2008/layout/LinedList"/>
    <dgm:cxn modelId="{F30AD5D1-EE85-471D-8C95-8AB595A71F04}" type="presParOf" srcId="{529C58BC-D4D2-43F1-ABBA-DBAB6E396D8E}" destId="{138DBEFF-7095-4BA7-BC14-6E2E36DF1BCB}" srcOrd="6" destOrd="0" presId="urn:microsoft.com/office/officeart/2008/layout/LinedList"/>
    <dgm:cxn modelId="{C72567B5-0FE1-4E2E-A6ED-A543DA2F7172}" type="presParOf" srcId="{529C58BC-D4D2-43F1-ABBA-DBAB6E396D8E}" destId="{519038DF-12B2-4258-9E36-BBA701C40541}" srcOrd="7" destOrd="0" presId="urn:microsoft.com/office/officeart/2008/layout/LinedList"/>
    <dgm:cxn modelId="{50BF8BF8-B286-44A4-927E-A3C17A17F8B7}" type="presParOf" srcId="{519038DF-12B2-4258-9E36-BBA701C40541}" destId="{66D73C0A-8E2F-4368-82FE-2506C3EC3BAF}" srcOrd="0" destOrd="0" presId="urn:microsoft.com/office/officeart/2008/layout/LinedList"/>
    <dgm:cxn modelId="{AFAC3AAE-1E12-43AE-B118-52370B638A5B}" type="presParOf" srcId="{519038DF-12B2-4258-9E36-BBA701C40541}" destId="{83754DD9-5F45-4914-8616-908F81A96B4D}" srcOrd="1" destOrd="0" presId="urn:microsoft.com/office/officeart/2008/layout/LinedList"/>
    <dgm:cxn modelId="{AF970544-5A7D-4386-BE01-816DA9F3BBE2}" type="presParOf" srcId="{519038DF-12B2-4258-9E36-BBA701C40541}" destId="{92CDDA13-1423-4651-A9CC-E48A5B85D7B4}" srcOrd="2" destOrd="0" presId="urn:microsoft.com/office/officeart/2008/layout/LinedList"/>
    <dgm:cxn modelId="{B860B161-BBC7-4A8C-909C-AF9D418B5596}" type="presParOf" srcId="{529C58BC-D4D2-43F1-ABBA-DBAB6E396D8E}" destId="{2528E8DD-64E4-4BBF-A78E-AD3E1DED43FA}" srcOrd="8" destOrd="0" presId="urn:microsoft.com/office/officeart/2008/layout/LinedList"/>
    <dgm:cxn modelId="{DA1D13ED-A00F-4ED6-AAF0-A6EA8FEC7143}" type="presParOf" srcId="{529C58BC-D4D2-43F1-ABBA-DBAB6E396D8E}" destId="{0ABA710F-96F4-4D4E-9149-FA6129F75C2B}" srcOrd="9" destOrd="0" presId="urn:microsoft.com/office/officeart/2008/layout/LinedList"/>
    <dgm:cxn modelId="{2C87C053-A734-4FA9-8D4B-3C1BA7289753}" type="presParOf" srcId="{529C58BC-D4D2-43F1-ABBA-DBAB6E396D8E}" destId="{1972AB28-C9F6-42D8-A7C6-F35BDBB01169}" srcOrd="10" destOrd="0" presId="urn:microsoft.com/office/officeart/2008/layout/LinedList"/>
    <dgm:cxn modelId="{AEFDC026-54D9-4AAA-A8BD-D41F4E88A2D3}" type="presParOf" srcId="{1972AB28-C9F6-42D8-A7C6-F35BDBB01169}" destId="{9DF5D4D4-76EC-4E97-8332-1E6A0F3D8DE6}" srcOrd="0" destOrd="0" presId="urn:microsoft.com/office/officeart/2008/layout/LinedList"/>
    <dgm:cxn modelId="{4DE70959-974E-4E07-B331-05676AAA1240}" type="presParOf" srcId="{1972AB28-C9F6-42D8-A7C6-F35BDBB01169}" destId="{469C9573-6A20-4B14-B753-805ACB7E0356}" srcOrd="1" destOrd="0" presId="urn:microsoft.com/office/officeart/2008/layout/LinedList"/>
    <dgm:cxn modelId="{4E48B98D-C400-41D4-A4F2-E94AD69F9C68}" type="presParOf" srcId="{1972AB28-C9F6-42D8-A7C6-F35BDBB01169}" destId="{E967209D-F2FE-4B07-B1F2-2679CA8D09DC}" srcOrd="2" destOrd="0" presId="urn:microsoft.com/office/officeart/2008/layout/LinedList"/>
    <dgm:cxn modelId="{69FC61EE-33ED-4F4C-B178-3DD0165A8D0A}" type="presParOf" srcId="{529C58BC-D4D2-43F1-ABBA-DBAB6E396D8E}" destId="{A348D520-F914-41B5-A315-99F5B42BE544}" srcOrd="11" destOrd="0" presId="urn:microsoft.com/office/officeart/2008/layout/LinedList"/>
    <dgm:cxn modelId="{1267FA02-2C2A-43A5-A279-634CBA2365C4}" type="presParOf" srcId="{529C58BC-D4D2-43F1-ABBA-DBAB6E396D8E}" destId="{36F7DB77-D529-42D9-8CAC-EAC9E8E6D662}" srcOrd="12" destOrd="0" presId="urn:microsoft.com/office/officeart/2008/layout/LinedList"/>
    <dgm:cxn modelId="{0C7949FF-2FFB-4379-9FF0-161DDABC4B97}" type="presParOf" srcId="{529C58BC-D4D2-43F1-ABBA-DBAB6E396D8E}" destId="{DBFDB048-E979-4A03-92D5-C89CD4FE96AF}" srcOrd="13" destOrd="0" presId="urn:microsoft.com/office/officeart/2008/layout/LinedList"/>
    <dgm:cxn modelId="{1472DDED-F527-4203-B49D-6D14572D66B9}" type="presParOf" srcId="{DBFDB048-E979-4A03-92D5-C89CD4FE96AF}" destId="{2CDFE70F-E877-4CAC-AFFF-1BCC2FEB9C35}" srcOrd="0" destOrd="0" presId="urn:microsoft.com/office/officeart/2008/layout/LinedList"/>
    <dgm:cxn modelId="{99E437CA-815B-44F7-84B5-137973E0B9F9}" type="presParOf" srcId="{DBFDB048-E979-4A03-92D5-C89CD4FE96AF}" destId="{8234ADDC-808D-484B-8FE3-39C2794E314D}" srcOrd="1" destOrd="0" presId="urn:microsoft.com/office/officeart/2008/layout/LinedList"/>
    <dgm:cxn modelId="{4267A44C-9480-4731-B7A5-5CE7443BC89F}" type="presParOf" srcId="{DBFDB048-E979-4A03-92D5-C89CD4FE96AF}" destId="{E93254AC-D8C4-4920-A96E-569108F25D5A}" srcOrd="2" destOrd="0" presId="urn:microsoft.com/office/officeart/2008/layout/LinedList"/>
    <dgm:cxn modelId="{C6DFC131-071A-4297-B882-F66E7A793BDD}" type="presParOf" srcId="{529C58BC-D4D2-43F1-ABBA-DBAB6E396D8E}" destId="{A3C81B9E-D3C6-4821-BACF-B733E4B06C6F}" srcOrd="14" destOrd="0" presId="urn:microsoft.com/office/officeart/2008/layout/LinedList"/>
    <dgm:cxn modelId="{19DB484F-0D0D-495F-8290-EE098EF48FBE}" type="presParOf" srcId="{529C58BC-D4D2-43F1-ABBA-DBAB6E396D8E}" destId="{38FE7AD3-E7DA-4283-A907-C95877AD719B}" srcOrd="15" destOrd="0" presId="urn:microsoft.com/office/officeart/2008/layout/LinedList"/>
    <dgm:cxn modelId="{08CA6DDC-2FA1-4E09-A1B1-7E326A0A16D5}" type="presParOf" srcId="{529C58BC-D4D2-43F1-ABBA-DBAB6E396D8E}" destId="{08F58599-7923-4DC6-8866-2A6107C27BA1}" srcOrd="16" destOrd="0" presId="urn:microsoft.com/office/officeart/2008/layout/LinedList"/>
    <dgm:cxn modelId="{6AF81E94-A33E-4E06-BA0D-D138ECC14D92}" type="presParOf" srcId="{08F58599-7923-4DC6-8866-2A6107C27BA1}" destId="{470A2B01-19B1-41AE-9A4D-894B9490701F}" srcOrd="0" destOrd="0" presId="urn:microsoft.com/office/officeart/2008/layout/LinedList"/>
    <dgm:cxn modelId="{D7F3EA26-5CB4-4AC0-B84E-1A880FF0D1A1}" type="presParOf" srcId="{08F58599-7923-4DC6-8866-2A6107C27BA1}" destId="{7A204A31-E668-4ED0-A25F-9C2482B267CF}" srcOrd="1" destOrd="0" presId="urn:microsoft.com/office/officeart/2008/layout/LinedList"/>
    <dgm:cxn modelId="{7A3F0D28-3DC5-43B9-8046-841DCAB2799A}" type="presParOf" srcId="{08F58599-7923-4DC6-8866-2A6107C27BA1}" destId="{B35FDFD6-C5A7-4567-A54E-092D697BAFF0}" srcOrd="2" destOrd="0" presId="urn:microsoft.com/office/officeart/2008/layout/LinedList"/>
    <dgm:cxn modelId="{F7F0126D-E3D0-4E4E-82D2-95FFAB6721C8}" type="presParOf" srcId="{529C58BC-D4D2-43F1-ABBA-DBAB6E396D8E}" destId="{2B1DD778-A8A4-478F-B706-255632C2E23B}" srcOrd="17" destOrd="0" presId="urn:microsoft.com/office/officeart/2008/layout/LinedList"/>
    <dgm:cxn modelId="{54F67B3D-BD9E-4153-A512-773A54668C1A}" type="presParOf" srcId="{529C58BC-D4D2-43F1-ABBA-DBAB6E396D8E}" destId="{ECA83916-4A00-40D2-A25E-E27C1BD128F4}"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2E610-CF52-467F-92EE-A1FB0A72373E}">
      <dsp:nvSpPr>
        <dsp:cNvPr id="0" name=""/>
        <dsp:cNvSpPr/>
      </dsp:nvSpPr>
      <dsp:spPr>
        <a:xfrm>
          <a:off x="0" y="0"/>
          <a:ext cx="8507008"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E062F-FAA5-4B75-B6EE-D26D0B1F603F}">
      <dsp:nvSpPr>
        <dsp:cNvPr id="0" name=""/>
        <dsp:cNvSpPr/>
      </dsp:nvSpPr>
      <dsp:spPr>
        <a:xfrm>
          <a:off x="0" y="0"/>
          <a:ext cx="1701401" cy="5501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endParaRPr lang="ru-RU" sz="4000" kern="1200" dirty="0">
            <a:latin typeface="+mn-lt"/>
            <a:cs typeface="Times New Roman" panose="02020603050405020304" pitchFamily="18" charset="0"/>
          </a:endParaRPr>
        </a:p>
      </dsp:txBody>
      <dsp:txXfrm>
        <a:off x="0" y="0"/>
        <a:ext cx="1701401" cy="5501893"/>
      </dsp:txXfrm>
    </dsp:sp>
    <dsp:sp modelId="{B1981227-F032-4EDF-9FD5-F32FFD3C8C85}">
      <dsp:nvSpPr>
        <dsp:cNvPr id="0" name=""/>
        <dsp:cNvSpPr/>
      </dsp:nvSpPr>
      <dsp:spPr>
        <a:xfrm>
          <a:off x="1829006" y="81400"/>
          <a:ext cx="6678001" cy="5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Учитель</a:t>
          </a:r>
          <a:endParaRPr lang="ru-RU" sz="2000" kern="1200" dirty="0">
            <a:latin typeface="+mn-lt"/>
            <a:cs typeface="Times New Roman" panose="02020603050405020304" pitchFamily="18" charset="0"/>
          </a:endParaRPr>
        </a:p>
      </dsp:txBody>
      <dsp:txXfrm>
        <a:off x="1829006" y="81400"/>
        <a:ext cx="6678001" cy="562604"/>
      </dsp:txXfrm>
    </dsp:sp>
    <dsp:sp modelId="{ABE98777-2061-42FB-8A84-B34DCD021DEF}">
      <dsp:nvSpPr>
        <dsp:cNvPr id="0" name=""/>
        <dsp:cNvSpPr/>
      </dsp:nvSpPr>
      <dsp:spPr>
        <a:xfrm>
          <a:off x="1701401" y="455579"/>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BEF67-471F-4F6E-B772-B44277AC065F}">
      <dsp:nvSpPr>
        <dsp:cNvPr id="0" name=""/>
        <dsp:cNvSpPr/>
      </dsp:nvSpPr>
      <dsp:spPr>
        <a:xfrm>
          <a:off x="1829006" y="725404"/>
          <a:ext cx="6678001" cy="891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Воспитатель</a:t>
          </a:r>
          <a:endParaRPr lang="ru-RU" sz="2000" kern="1200" dirty="0">
            <a:latin typeface="+mn-lt"/>
            <a:cs typeface="Times New Roman" panose="02020603050405020304" pitchFamily="18" charset="0"/>
          </a:endParaRPr>
        </a:p>
      </dsp:txBody>
      <dsp:txXfrm>
        <a:off x="1829006" y="725404"/>
        <a:ext cx="6678001" cy="891819"/>
      </dsp:txXfrm>
    </dsp:sp>
    <dsp:sp modelId="{454F6EEA-EAF7-44D0-83AA-3F881F99498E}">
      <dsp:nvSpPr>
        <dsp:cNvPr id="0" name=""/>
        <dsp:cNvSpPr/>
      </dsp:nvSpPr>
      <dsp:spPr>
        <a:xfrm>
          <a:off x="1651312" y="1265038"/>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754DD9-5F45-4914-8616-908F81A96B4D}">
      <dsp:nvSpPr>
        <dsp:cNvPr id="0" name=""/>
        <dsp:cNvSpPr/>
      </dsp:nvSpPr>
      <dsp:spPr>
        <a:xfrm>
          <a:off x="1829006" y="1389499"/>
          <a:ext cx="6678001" cy="495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Педагог дополнительного образования</a:t>
          </a:r>
          <a:endParaRPr lang="ru-RU" sz="2000" kern="1200" dirty="0">
            <a:latin typeface="+mn-lt"/>
            <a:cs typeface="Times New Roman" panose="02020603050405020304" pitchFamily="18" charset="0"/>
          </a:endParaRPr>
        </a:p>
      </dsp:txBody>
      <dsp:txXfrm>
        <a:off x="1829006" y="1389499"/>
        <a:ext cx="6678001" cy="495384"/>
      </dsp:txXfrm>
    </dsp:sp>
    <dsp:sp modelId="{2528E8DD-64E4-4BBF-A78E-AD3E1DED43FA}">
      <dsp:nvSpPr>
        <dsp:cNvPr id="0" name=""/>
        <dsp:cNvSpPr/>
      </dsp:nvSpPr>
      <dsp:spPr>
        <a:xfrm>
          <a:off x="1688879" y="1950548"/>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9C9573-6A20-4B14-B753-805ACB7E0356}">
      <dsp:nvSpPr>
        <dsp:cNvPr id="0" name=""/>
        <dsp:cNvSpPr/>
      </dsp:nvSpPr>
      <dsp:spPr>
        <a:xfrm>
          <a:off x="1763228" y="2016638"/>
          <a:ext cx="6678001" cy="1194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Мастер производственного обучения и преподаватель профессиональной образовательной организации</a:t>
          </a:r>
          <a:endParaRPr lang="ru-RU" sz="2000" kern="1200" dirty="0">
            <a:latin typeface="+mn-lt"/>
            <a:cs typeface="Times New Roman" panose="02020603050405020304" pitchFamily="18" charset="0"/>
          </a:endParaRPr>
        </a:p>
      </dsp:txBody>
      <dsp:txXfrm>
        <a:off x="1763228" y="2016638"/>
        <a:ext cx="6678001" cy="1194448"/>
      </dsp:txXfrm>
    </dsp:sp>
    <dsp:sp modelId="{A348D520-F914-41B5-A315-99F5B42BE544}">
      <dsp:nvSpPr>
        <dsp:cNvPr id="0" name=""/>
        <dsp:cNvSpPr/>
      </dsp:nvSpPr>
      <dsp:spPr>
        <a:xfrm>
          <a:off x="1701401" y="2739478"/>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34ADDC-808D-484B-8FE3-39C2794E314D}">
      <dsp:nvSpPr>
        <dsp:cNvPr id="0" name=""/>
        <dsp:cNvSpPr/>
      </dsp:nvSpPr>
      <dsp:spPr>
        <a:xfrm>
          <a:off x="1763228" y="2749075"/>
          <a:ext cx="6678001" cy="92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Самый классный </a:t>
          </a:r>
          <a:r>
            <a:rPr lang="ru-RU" sz="2000" kern="1200" dirty="0" err="1" smtClean="0">
              <a:latin typeface="+mn-lt"/>
              <a:cs typeface="Times New Roman" panose="02020603050405020304" pitchFamily="18" charset="0"/>
            </a:rPr>
            <a:t>классный</a:t>
          </a:r>
          <a:endParaRPr lang="ru-RU" sz="2000" kern="1200" dirty="0">
            <a:latin typeface="+mn-lt"/>
            <a:cs typeface="Times New Roman" panose="02020603050405020304" pitchFamily="18" charset="0"/>
          </a:endParaRPr>
        </a:p>
      </dsp:txBody>
      <dsp:txXfrm>
        <a:off x="1763228" y="2749075"/>
        <a:ext cx="6678001" cy="923190"/>
      </dsp:txXfrm>
    </dsp:sp>
    <dsp:sp modelId="{A3C81B9E-D3C6-4821-BACF-B733E4B06C6F}">
      <dsp:nvSpPr>
        <dsp:cNvPr id="0" name=""/>
        <dsp:cNvSpPr/>
      </dsp:nvSpPr>
      <dsp:spPr>
        <a:xfrm>
          <a:off x="1699427" y="3449015"/>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204A31-E668-4ED0-A25F-9C2482B267CF}">
      <dsp:nvSpPr>
        <dsp:cNvPr id="0" name=""/>
        <dsp:cNvSpPr/>
      </dsp:nvSpPr>
      <dsp:spPr>
        <a:xfrm>
          <a:off x="1763228" y="3481953"/>
          <a:ext cx="6678001" cy="86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Молодой педагог</a:t>
          </a:r>
          <a:endParaRPr lang="ru-RU" sz="2000" kern="1200" dirty="0">
            <a:solidFill>
              <a:schemeClr val="tx1"/>
            </a:solidFill>
            <a:latin typeface="+mn-lt"/>
            <a:cs typeface="Times New Roman" panose="02020603050405020304" pitchFamily="18" charset="0"/>
          </a:endParaRPr>
        </a:p>
      </dsp:txBody>
      <dsp:txXfrm>
        <a:off x="1763228" y="3481953"/>
        <a:ext cx="6678001" cy="863019"/>
      </dsp:txXfrm>
    </dsp:sp>
    <dsp:sp modelId="{2B1DD778-A8A4-478F-B706-255632C2E23B}">
      <dsp:nvSpPr>
        <dsp:cNvPr id="0" name=""/>
        <dsp:cNvSpPr/>
      </dsp:nvSpPr>
      <dsp:spPr>
        <a:xfrm>
          <a:off x="1663834" y="4216370"/>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lvl1pPr>
          </a:lstStyle>
          <a:p>
            <a:fld id="{E3516F77-D5E0-4DD0-A176-DDF04EACCAD0}" type="datetimeFigureOut">
              <a:rPr lang="ru-RU" smtClean="0"/>
              <a:t>11.02.2020</a:t>
            </a:fld>
            <a:endParaRPr lang="ru-RU"/>
          </a:p>
        </p:txBody>
      </p:sp>
      <p:sp>
        <p:nvSpPr>
          <p:cNvPr id="4" name="Нижний колонтитул 3"/>
          <p:cNvSpPr>
            <a:spLocks noGrp="1"/>
          </p:cNvSpPr>
          <p:nvPr>
            <p:ph type="ftr" sz="quarter" idx="2"/>
          </p:nvPr>
        </p:nvSpPr>
        <p:spPr>
          <a:xfrm>
            <a:off x="0" y="9309100"/>
            <a:ext cx="2919413" cy="49053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4763" y="9309100"/>
            <a:ext cx="2919412" cy="490538"/>
          </a:xfrm>
          <a:prstGeom prst="rect">
            <a:avLst/>
          </a:prstGeom>
        </p:spPr>
        <p:txBody>
          <a:bodyPr vert="horz" lIns="91440" tIns="45720" rIns="91440" bIns="45720" rtlCol="0" anchor="b"/>
          <a:lstStyle>
            <a:lvl1pPr algn="r">
              <a:defRPr sz="1200"/>
            </a:lvl1pPr>
          </a:lstStyle>
          <a:p>
            <a:fld id="{B468C120-C18F-40B6-907E-601EBEFEDBFB}" type="slidenum">
              <a:rPr lang="ru-RU" smtClean="0"/>
              <a:t>‹#›</a:t>
            </a:fld>
            <a:endParaRPr lang="ru-RU"/>
          </a:p>
        </p:txBody>
      </p:sp>
    </p:spTree>
    <p:extLst>
      <p:ext uri="{BB962C8B-B14F-4D97-AF65-F5344CB8AC3E}">
        <p14:creationId xmlns:p14="http://schemas.microsoft.com/office/powerpoint/2010/main" val="17025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16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1684"/>
          </a:xfrm>
          <a:prstGeom prst="rect">
            <a:avLst/>
          </a:prstGeom>
        </p:spPr>
        <p:txBody>
          <a:bodyPr vert="horz" lIns="91440" tIns="45720" rIns="91440" bIns="45720" rtlCol="0"/>
          <a:lstStyle>
            <a:lvl1pPr algn="r">
              <a:defRPr sz="1200"/>
            </a:lvl1pPr>
          </a:lstStyle>
          <a:p>
            <a:fld id="{BCDB0B3C-31E5-478B-A3AC-7B2F0D64090F}" type="datetimeFigureOut">
              <a:rPr lang="ru-RU" smtClean="0"/>
              <a:t>11.02.2020</a:t>
            </a:fld>
            <a:endParaRPr lang="ru-RU"/>
          </a:p>
        </p:txBody>
      </p:sp>
      <p:sp>
        <p:nvSpPr>
          <p:cNvPr id="4" name="Образ слайда 3"/>
          <p:cNvSpPr>
            <a:spLocks noGrp="1" noRot="1" noChangeAspect="1"/>
          </p:cNvSpPr>
          <p:nvPr>
            <p:ph type="sldImg" idx="2"/>
          </p:nvPr>
        </p:nvSpPr>
        <p:spPr>
          <a:xfrm>
            <a:off x="1163638" y="1225550"/>
            <a:ext cx="4408487" cy="33067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16076"/>
            <a:ext cx="5388610" cy="385860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07956"/>
            <a:ext cx="2918831" cy="49168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07956"/>
            <a:ext cx="2918831" cy="491683"/>
          </a:xfrm>
          <a:prstGeom prst="rect">
            <a:avLst/>
          </a:prstGeom>
        </p:spPr>
        <p:txBody>
          <a:bodyPr vert="horz" lIns="91440" tIns="45720" rIns="91440" bIns="45720" rtlCol="0" anchor="b"/>
          <a:lstStyle>
            <a:lvl1pPr algn="r">
              <a:defRPr sz="1200"/>
            </a:lvl1pPr>
          </a:lstStyle>
          <a:p>
            <a:fld id="{AD85713A-12AB-4347-BDDB-B2E5F8AAA029}" type="slidenum">
              <a:rPr lang="ru-RU" smtClean="0"/>
              <a:t>‹#›</a:t>
            </a:fld>
            <a:endParaRPr lang="ru-RU"/>
          </a:p>
        </p:txBody>
      </p:sp>
    </p:spTree>
    <p:extLst>
      <p:ext uri="{BB962C8B-B14F-4D97-AF65-F5344CB8AC3E}">
        <p14:creationId xmlns:p14="http://schemas.microsoft.com/office/powerpoint/2010/main" val="208171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3</a:t>
            </a:fld>
            <a:endParaRPr lang="ru-RU"/>
          </a:p>
        </p:txBody>
      </p:sp>
    </p:spTree>
    <p:extLst>
      <p:ext uri="{BB962C8B-B14F-4D97-AF65-F5344CB8AC3E}">
        <p14:creationId xmlns:p14="http://schemas.microsoft.com/office/powerpoint/2010/main" val="225561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4</a:t>
            </a:fld>
            <a:endParaRPr lang="ru-RU"/>
          </a:p>
        </p:txBody>
      </p:sp>
    </p:spTree>
    <p:extLst>
      <p:ext uri="{BB962C8B-B14F-4D97-AF65-F5344CB8AC3E}">
        <p14:creationId xmlns:p14="http://schemas.microsoft.com/office/powerpoint/2010/main" val="338247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5</a:t>
            </a:fld>
            <a:endParaRPr lang="ru-RU"/>
          </a:p>
        </p:txBody>
      </p:sp>
    </p:spTree>
    <p:extLst>
      <p:ext uri="{BB962C8B-B14F-4D97-AF65-F5344CB8AC3E}">
        <p14:creationId xmlns:p14="http://schemas.microsoft.com/office/powerpoint/2010/main" val="318943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6</a:t>
            </a:fld>
            <a:endParaRPr lang="ru-RU"/>
          </a:p>
        </p:txBody>
      </p:sp>
    </p:spTree>
    <p:extLst>
      <p:ext uri="{BB962C8B-B14F-4D97-AF65-F5344CB8AC3E}">
        <p14:creationId xmlns:p14="http://schemas.microsoft.com/office/powerpoint/2010/main" val="82299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12</a:t>
            </a:fld>
            <a:endParaRPr lang="ru-RU"/>
          </a:p>
        </p:txBody>
      </p:sp>
    </p:spTree>
    <p:extLst>
      <p:ext uri="{BB962C8B-B14F-4D97-AF65-F5344CB8AC3E}">
        <p14:creationId xmlns:p14="http://schemas.microsoft.com/office/powerpoint/2010/main" val="179160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15</a:t>
            </a:fld>
            <a:endParaRPr lang="ru-RU"/>
          </a:p>
        </p:txBody>
      </p:sp>
    </p:spTree>
    <p:extLst>
      <p:ext uri="{BB962C8B-B14F-4D97-AF65-F5344CB8AC3E}">
        <p14:creationId xmlns:p14="http://schemas.microsoft.com/office/powerpoint/2010/main" val="389946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3C3BC-0A26-4E9F-8C3D-4D17820FB64C}" type="slidenum">
              <a:rPr lang="ru-RU" smtClean="0"/>
              <a:t>17</a:t>
            </a:fld>
            <a:endParaRPr lang="ru-RU"/>
          </a:p>
        </p:txBody>
      </p:sp>
    </p:spTree>
    <p:extLst>
      <p:ext uri="{BB962C8B-B14F-4D97-AF65-F5344CB8AC3E}">
        <p14:creationId xmlns:p14="http://schemas.microsoft.com/office/powerpoint/2010/main" val="206697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Перечень </a:t>
            </a:r>
            <a:endParaRPr lang="ru-RU" dirty="0"/>
          </a:p>
        </p:txBody>
      </p:sp>
      <p:sp>
        <p:nvSpPr>
          <p:cNvPr id="4" name="Номер слайда 3"/>
          <p:cNvSpPr>
            <a:spLocks noGrp="1"/>
          </p:cNvSpPr>
          <p:nvPr>
            <p:ph type="sldNum" sz="quarter" idx="10"/>
          </p:nvPr>
        </p:nvSpPr>
        <p:spPr/>
        <p:txBody>
          <a:bodyPr/>
          <a:lstStyle/>
          <a:p>
            <a:fld id="{F3E3C3BC-0A26-4E9F-8C3D-4D17820FB64C}" type="slidenum">
              <a:rPr lang="ru-RU" smtClean="0"/>
              <a:t>18</a:t>
            </a:fld>
            <a:endParaRPr lang="ru-RU"/>
          </a:p>
        </p:txBody>
      </p:sp>
    </p:spTree>
    <p:extLst>
      <p:ext uri="{BB962C8B-B14F-4D97-AF65-F5344CB8AC3E}">
        <p14:creationId xmlns:p14="http://schemas.microsoft.com/office/powerpoint/2010/main" val="4267613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1842" y="1122363"/>
            <a:ext cx="7200901"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681841" y="3814309"/>
            <a:ext cx="7200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287AB08-826E-4DCE-BB4E-82E7C9FBAFE7}" type="datetime1">
              <a:rPr lang="ru-RU" smtClean="0"/>
              <a:t>11.02.2020</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5486059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064" y="0"/>
            <a:ext cx="7396843"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FBACE0-CEA5-434C-B3F5-BE891170BFAA}" type="datetime1">
              <a:rPr lang="ru-RU" smtClean="0"/>
              <a:t>11.02.2020</a:t>
            </a:fld>
            <a:endParaRPr lang="ru-R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504187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064" y="0"/>
            <a:ext cx="7396843"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3DFB2DD-80FE-493D-8EDC-98A8362109CE}" type="datetime1">
              <a:rPr lang="ru-RU" smtClean="0"/>
              <a:t>11.02.2020</a:t>
            </a:fld>
            <a:endParaRPr lang="ru-R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7516719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262257"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C5F5BE1-8EE7-45BA-8475-67E4B4950F50}" type="datetime1">
              <a:rPr lang="ru-RU" smtClean="0"/>
              <a:t>11.02.2020</a:t>
            </a:fld>
            <a:endParaRPr lang="ru-R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7384266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3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262257"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59D4904-D925-40FB-B3FD-97443A599402}" type="datetime1">
              <a:rPr lang="ru-RU" smtClean="0"/>
              <a:t>11.02.2020</a:t>
            </a:fld>
            <a:endParaRPr lang="ru-R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1899188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4257" y="0"/>
            <a:ext cx="7470322" cy="1325563"/>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6B9E4D7-79F4-47CD-BAB6-8EEA98832027}" type="datetime1">
              <a:rPr lang="ru-RU" smtClean="0"/>
              <a:t>11.02.2020</a:t>
            </a:fld>
            <a:endParaRPr lang="ru-R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5" name="Slide Number Placeholder 4"/>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5728755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7735" y="0"/>
            <a:ext cx="7396843" cy="1325563"/>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7818814-9DAE-49AC-9E07-5E081E1E2873}" type="datetime1">
              <a:rPr lang="ru-RU" smtClean="0"/>
              <a:t>11.02.2020</a:t>
            </a:fld>
            <a:endParaRPr lang="ru-R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5" name="Slide Number Placeholder 4"/>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8204245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A9181-2C61-458C-B23F-9E4A7F07AFEA}" type="datetime1">
              <a:rPr lang="ru-RU" smtClean="0"/>
              <a:t>11.02.2020</a:t>
            </a:fld>
            <a:endParaRPr lang="ru-R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4" name="Slide Number Placeholder 3"/>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81579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1842" y="1122363"/>
            <a:ext cx="7200901"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681842" y="4467452"/>
            <a:ext cx="7200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20535" y="6356350"/>
            <a:ext cx="1951263" cy="365125"/>
          </a:xfrm>
        </p:spPr>
        <p:txBody>
          <a:bodyPr/>
          <a:lstStyle/>
          <a:p>
            <a:fld id="{E742467E-06DF-4FF6-82D7-8A4C0BB5DB85}" type="datetime1">
              <a:rPr lang="ru-RU" smtClean="0"/>
              <a:t>11.02.2020</a:t>
            </a:fld>
            <a:endParaRPr lang="ru-RU"/>
          </a:p>
        </p:txBody>
      </p:sp>
      <p:sp>
        <p:nvSpPr>
          <p:cNvPr id="5" name="Footer Placeholder 4"/>
          <p:cNvSpPr>
            <a:spLocks noGrp="1"/>
          </p:cNvSpPr>
          <p:nvPr>
            <p:ph type="ftr" sz="quarter" idx="11"/>
          </p:nvPr>
        </p:nvSpPr>
        <p:spPr>
          <a:xfrm>
            <a:off x="3028950" y="6356351"/>
            <a:ext cx="2294164" cy="365125"/>
          </a:xfrm>
          <a:prstGeom prst="rect">
            <a:avLst/>
          </a:prstGeom>
        </p:spPr>
        <p:txBody>
          <a:bodyPr/>
          <a:lstStyle/>
          <a:p>
            <a:r>
              <a:rPr lang="ru-RU" smtClean="0"/>
              <a:t>Лошакова Людмила Альбертовна, декан факультета развития образования</a:t>
            </a:r>
            <a:endParaRPr lang="ru-RU" dirty="0"/>
          </a:p>
        </p:txBody>
      </p:sp>
      <p:sp>
        <p:nvSpPr>
          <p:cNvPr id="6" name="Slide Number Placeholder 5"/>
          <p:cNvSpPr>
            <a:spLocks noGrp="1"/>
          </p:cNvSpPr>
          <p:nvPr>
            <p:ph type="sldNum" sz="quarter" idx="12"/>
          </p:nvPr>
        </p:nvSpPr>
        <p:spPr>
          <a:xfrm>
            <a:off x="5380265" y="6356351"/>
            <a:ext cx="1771649"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982066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336" y="-7482"/>
            <a:ext cx="7168243"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D20309-16D4-4539-A308-D71D19BD91EA}" type="datetime1">
              <a:rPr lang="ru-RU" smtClean="0"/>
              <a:t>11.02.2020</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6172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336" y="-7482"/>
            <a:ext cx="7168243"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D6314B2-EF58-47B0-8CC4-45EA864E0E59}" type="datetime1">
              <a:rPr lang="ru-RU" smtClean="0"/>
              <a:t>11.02.2020</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5654242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9714" y="-7482"/>
            <a:ext cx="7894865"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628649" y="1825625"/>
            <a:ext cx="8245929"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67A7B7D-9B9C-4230-9425-643998AC7496}" type="datetime1">
              <a:rPr lang="ru-RU" smtClean="0"/>
              <a:t>11.02.2020</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040533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482"/>
            <a:ext cx="8245929"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628649" y="1825625"/>
            <a:ext cx="8245929"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3E6798-9E41-4FB5-811E-8394AA57A5FB}" type="datetime1">
              <a:rPr lang="ru-RU" smtClean="0"/>
              <a:t>11.02.2020</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41802822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1118506" y="44725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1118506" y="6011014"/>
            <a:ext cx="2057400" cy="365125"/>
          </a:xfrm>
        </p:spPr>
        <p:txBody>
          <a:bodyPr/>
          <a:lstStyle/>
          <a:p>
            <a:fld id="{C35EF8E8-686A-4202-A837-E6C31B683186}" type="datetime1">
              <a:rPr lang="ru-RU" smtClean="0"/>
              <a:t>11.02.2020</a:t>
            </a:fld>
            <a:endParaRPr lang="ru-RU"/>
          </a:p>
        </p:txBody>
      </p:sp>
      <p:sp>
        <p:nvSpPr>
          <p:cNvPr id="5" name="Footer Placeholder 4"/>
          <p:cNvSpPr>
            <a:spLocks noGrp="1"/>
          </p:cNvSpPr>
          <p:nvPr>
            <p:ph type="ftr" sz="quarter" idx="11"/>
          </p:nvPr>
        </p:nvSpPr>
        <p:spPr>
          <a:xfrm>
            <a:off x="3690257" y="6011013"/>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a:xfrm>
            <a:off x="6947806" y="6011014"/>
            <a:ext cx="2057400"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91856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1118506" y="47011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02127" y="6376138"/>
            <a:ext cx="1706337" cy="365125"/>
          </a:xfrm>
        </p:spPr>
        <p:txBody>
          <a:bodyPr/>
          <a:lstStyle/>
          <a:p>
            <a:fld id="{0A389F9B-0B6A-491F-A4C9-9AB00DF274EE}" type="datetime1">
              <a:rPr lang="ru-RU" smtClean="0"/>
              <a:t>11.02.2020</a:t>
            </a:fld>
            <a:endParaRPr lang="ru-RU"/>
          </a:p>
        </p:txBody>
      </p:sp>
      <p:sp>
        <p:nvSpPr>
          <p:cNvPr id="5" name="Footer Placeholder 4"/>
          <p:cNvSpPr>
            <a:spLocks noGrp="1"/>
          </p:cNvSpPr>
          <p:nvPr>
            <p:ph type="ftr" sz="quarter" idx="11"/>
          </p:nvPr>
        </p:nvSpPr>
        <p:spPr>
          <a:xfrm>
            <a:off x="2432955" y="6376138"/>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a:xfrm>
            <a:off x="5559873" y="6376137"/>
            <a:ext cx="1657356"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40608965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1118506" y="47011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02127" y="6376138"/>
            <a:ext cx="1706337" cy="365125"/>
          </a:xfrm>
        </p:spPr>
        <p:txBody>
          <a:bodyPr/>
          <a:lstStyle/>
          <a:p>
            <a:fld id="{C845CE72-2138-47AD-8A80-5AE8CAFBDA70}" type="datetime1">
              <a:rPr lang="ru-RU" smtClean="0"/>
              <a:t>11.02.2020</a:t>
            </a:fld>
            <a:endParaRPr lang="ru-RU"/>
          </a:p>
        </p:txBody>
      </p:sp>
      <p:sp>
        <p:nvSpPr>
          <p:cNvPr id="5" name="Footer Placeholder 4"/>
          <p:cNvSpPr>
            <a:spLocks noGrp="1"/>
          </p:cNvSpPr>
          <p:nvPr>
            <p:ph type="ftr" sz="quarter" idx="11"/>
          </p:nvPr>
        </p:nvSpPr>
        <p:spPr>
          <a:xfrm>
            <a:off x="2432955" y="6376138"/>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a:xfrm>
            <a:off x="5559873" y="6376137"/>
            <a:ext cx="1657356"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4551293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CB377-3645-4DD9-9273-6388ED490891}" type="datetime1">
              <a:rPr lang="ru-RU" smtClean="0"/>
              <a:t>11.02.2020</a:t>
            </a:fld>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AB965-0061-48B7-8827-09429CCA7BF8}" type="slidenum">
              <a:rPr lang="ru-RU" smtClean="0"/>
              <a:t>‹#›</a:t>
            </a:fld>
            <a:endParaRPr lang="ru-RU"/>
          </a:p>
        </p:txBody>
      </p:sp>
    </p:spTree>
    <p:extLst>
      <p:ext uri="{BB962C8B-B14F-4D97-AF65-F5344CB8AC3E}">
        <p14:creationId xmlns:p14="http://schemas.microsoft.com/office/powerpoint/2010/main" val="1864084198"/>
      </p:ext>
    </p:extLst>
  </p:cSld>
  <p:clrMap bg1="lt1" tx1="dk1" bg2="lt2" tx2="dk2" accent1="accent1" accent2="accent2" accent3="accent3" accent4="accent4" accent5="accent5" accent6="accent6" hlink="hlink" folHlink="folHlink"/>
  <p:sldLayoutIdLst>
    <p:sldLayoutId id="2147483699" r:id="rId1"/>
    <p:sldLayoutId id="2147483710" r:id="rId2"/>
    <p:sldLayoutId id="2147483700" r:id="rId3"/>
    <p:sldLayoutId id="2147483711" r:id="rId4"/>
    <p:sldLayoutId id="2147483712" r:id="rId5"/>
    <p:sldLayoutId id="2147483713" r:id="rId6"/>
    <p:sldLayoutId id="2147483701" r:id="rId7"/>
    <p:sldLayoutId id="2147483714" r:id="rId8"/>
    <p:sldLayoutId id="2147483715" r:id="rId9"/>
    <p:sldLayoutId id="2147483702" r:id="rId10"/>
    <p:sldLayoutId id="2147483716" r:id="rId11"/>
    <p:sldLayoutId id="2147483717" r:id="rId12"/>
    <p:sldLayoutId id="2147483718" r:id="rId13"/>
    <p:sldLayoutId id="2147483704" r:id="rId14"/>
    <p:sldLayoutId id="2147483719" r:id="rId15"/>
    <p:sldLayoutId id="2147483705" r:id="rId16"/>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eacher-of-russia.ru/pic/logo_pelik_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290" b="18955"/>
          <a:stretch/>
        </p:blipFill>
        <p:spPr bwMode="auto">
          <a:xfrm>
            <a:off x="1515949" y="1213216"/>
            <a:ext cx="6168656" cy="40561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67986" y="486712"/>
            <a:ext cx="5264583" cy="5509200"/>
          </a:xfrm>
          <a:prstGeom prst="rect">
            <a:avLst/>
          </a:prstGeom>
          <a:noFill/>
        </p:spPr>
        <p:txBody>
          <a:bodyPr wrap="none" lIns="91440" tIns="45720" rIns="91440" bIns="45720">
            <a:spAutoFit/>
          </a:bodyPr>
          <a:lstStyle/>
          <a:p>
            <a:pPr algn="ctr"/>
            <a:r>
              <a:rPr lang="ru-RU" sz="4400" b="1" cap="none" spc="0" dirty="0" smtClean="0">
                <a:ln w="0"/>
                <a:solidFill>
                  <a:srgbClr val="C00000"/>
                </a:solidFill>
                <a:effectLst>
                  <a:outerShdw blurRad="38100" dist="19050" dir="2700000" algn="tl" rotWithShape="0">
                    <a:schemeClr val="dk1">
                      <a:alpha val="40000"/>
                    </a:schemeClr>
                  </a:outerShdw>
                </a:effectLst>
              </a:rPr>
              <a:t>Областной конкурс </a:t>
            </a:r>
          </a:p>
          <a:p>
            <a:pPr algn="ctr"/>
            <a:endParaRPr lang="ru-RU" sz="4400" b="1" dirty="0">
              <a:ln w="0"/>
              <a:solidFill>
                <a:srgbClr val="C00000"/>
              </a:solidFill>
              <a:effectLst>
                <a:outerShdw blurRad="38100" dist="19050" dir="2700000" algn="tl" rotWithShape="0">
                  <a:schemeClr val="dk1">
                    <a:alpha val="40000"/>
                  </a:schemeClr>
                </a:outerShdw>
              </a:effectLst>
            </a:endParaRPr>
          </a:p>
          <a:p>
            <a:pPr algn="ctr"/>
            <a:endParaRPr lang="ru-RU" sz="4400" b="1" cap="none" spc="0" dirty="0" smtClean="0">
              <a:ln w="0"/>
              <a:solidFill>
                <a:srgbClr val="C00000"/>
              </a:solidFill>
              <a:effectLst>
                <a:outerShdw blurRad="38100" dist="19050" dir="2700000" algn="tl" rotWithShape="0">
                  <a:schemeClr val="dk1">
                    <a:alpha val="40000"/>
                  </a:schemeClr>
                </a:outerShdw>
              </a:effectLst>
            </a:endParaRPr>
          </a:p>
          <a:p>
            <a:pPr algn="ctr"/>
            <a:endParaRPr lang="ru-RU" sz="2000" b="1" cap="none" spc="0" dirty="0" smtClean="0">
              <a:ln w="0"/>
              <a:solidFill>
                <a:srgbClr val="C00000"/>
              </a:solidFill>
              <a:effectLst>
                <a:outerShdw blurRad="38100" dist="19050" dir="2700000" algn="tl" rotWithShape="0">
                  <a:schemeClr val="dk1">
                    <a:alpha val="40000"/>
                  </a:schemeClr>
                </a:outerShdw>
              </a:effectLst>
            </a:endParaRPr>
          </a:p>
          <a:p>
            <a:pPr algn="ctr"/>
            <a:endParaRPr lang="ru-RU" sz="2400" b="1" dirty="0">
              <a:ln w="0"/>
              <a:solidFill>
                <a:srgbClr val="C00000"/>
              </a:solidFill>
              <a:effectLst>
                <a:outerShdw blurRad="38100" dist="19050" dir="2700000" algn="tl" rotWithShape="0">
                  <a:schemeClr val="dk1">
                    <a:alpha val="40000"/>
                  </a:schemeClr>
                </a:outerShdw>
              </a:effectLst>
            </a:endParaRPr>
          </a:p>
          <a:p>
            <a:pPr algn="ctr"/>
            <a:endParaRPr lang="ru-RU" sz="4400" b="1" cap="none" spc="0" dirty="0" smtClean="0">
              <a:ln w="0"/>
              <a:solidFill>
                <a:srgbClr val="C00000"/>
              </a:solidFill>
              <a:effectLst>
                <a:outerShdw blurRad="38100" dist="19050" dir="2700000" algn="tl" rotWithShape="0">
                  <a:schemeClr val="dk1">
                    <a:alpha val="40000"/>
                  </a:schemeClr>
                </a:outerShdw>
              </a:effectLst>
            </a:endParaRPr>
          </a:p>
          <a:p>
            <a:pPr algn="ctr"/>
            <a:endParaRPr lang="ru-RU" sz="4400" b="1" dirty="0">
              <a:ln w="0"/>
              <a:solidFill>
                <a:srgbClr val="C00000"/>
              </a:solidFill>
              <a:effectLst>
                <a:outerShdw blurRad="38100" dist="19050" dir="2700000" algn="tl" rotWithShape="0">
                  <a:schemeClr val="dk1">
                    <a:alpha val="40000"/>
                  </a:schemeClr>
                </a:outerShdw>
              </a:effectLst>
            </a:endParaRPr>
          </a:p>
          <a:p>
            <a:pPr algn="ctr"/>
            <a:endParaRPr lang="ru-RU" sz="4400" b="1" cap="none" spc="0" dirty="0" smtClean="0">
              <a:ln w="0"/>
              <a:solidFill>
                <a:srgbClr val="C00000"/>
              </a:solidFill>
              <a:effectLst>
                <a:outerShdw blurRad="38100" dist="19050" dir="2700000" algn="tl" rotWithShape="0">
                  <a:schemeClr val="dk1">
                    <a:alpha val="40000"/>
                  </a:schemeClr>
                </a:outerShdw>
              </a:effectLst>
            </a:endParaRPr>
          </a:p>
          <a:p>
            <a:pPr algn="ctr"/>
            <a:r>
              <a:rPr lang="ru-RU" sz="4400" b="1" cap="none" spc="0" dirty="0" smtClean="0">
                <a:ln w="0"/>
                <a:solidFill>
                  <a:srgbClr val="C00000"/>
                </a:solidFill>
                <a:effectLst>
                  <a:outerShdw blurRad="38100" dist="19050" dir="2700000" algn="tl" rotWithShape="0">
                    <a:schemeClr val="dk1">
                      <a:alpha val="40000"/>
                    </a:schemeClr>
                  </a:outerShdw>
                </a:effectLst>
              </a:rPr>
              <a:t>«Учитель года 2020»</a:t>
            </a:r>
            <a:endParaRPr lang="ru-RU" sz="4400" b="1" cap="none" spc="0" dirty="0">
              <a:ln w="0"/>
              <a:solidFill>
                <a:srgbClr val="C00000"/>
              </a:solidFill>
              <a:effectLst>
                <a:outerShdw blurRad="38100" dist="19050" dir="2700000" algn="tl" rotWithShape="0">
                  <a:schemeClr val="dk1">
                    <a:alpha val="40000"/>
                  </a:schemeClr>
                </a:outerShdw>
              </a:effectLst>
            </a:endParaRPr>
          </a:p>
        </p:txBody>
      </p:sp>
      <p:sp>
        <p:nvSpPr>
          <p:cNvPr id="5" name="Нижний колонтитул 2"/>
          <p:cNvSpPr>
            <a:spLocks noGrp="1"/>
          </p:cNvSpPr>
          <p:nvPr>
            <p:ph type="ftr" sz="quarter" idx="11"/>
          </p:nvPr>
        </p:nvSpPr>
        <p:spPr>
          <a:xfrm>
            <a:off x="358218" y="6254226"/>
            <a:ext cx="8677689" cy="469295"/>
          </a:xfrm>
        </p:spPr>
        <p:txBody>
          <a:bodyPr/>
          <a:lstStyle/>
          <a:p>
            <a:r>
              <a:rPr lang="ru-RU" sz="1400" b="1" dirty="0" smtClean="0"/>
              <a:t>Лошакова Людмила Альбертовна, </a:t>
            </a:r>
            <a:r>
              <a:rPr lang="ru-RU" sz="1400" dirty="0" smtClean="0"/>
              <a:t>декан факультета развития образования КОИРО, </a:t>
            </a:r>
          </a:p>
          <a:p>
            <a:r>
              <a:rPr lang="ru-RU" sz="1400" b="1" dirty="0" smtClean="0"/>
              <a:t>Калямина Наталья Николаевна</a:t>
            </a:r>
            <a:r>
              <a:rPr lang="ru-RU" sz="1400" dirty="0" smtClean="0"/>
              <a:t>, заведующий отделом сопровождения инновационных проектов КОИРО</a:t>
            </a:r>
            <a:endParaRPr lang="ru-RU" sz="1400" dirty="0"/>
          </a:p>
        </p:txBody>
      </p:sp>
    </p:spTree>
    <p:extLst>
      <p:ext uri="{BB962C8B-B14F-4D97-AF65-F5344CB8AC3E}">
        <p14:creationId xmlns:p14="http://schemas.microsoft.com/office/powerpoint/2010/main" val="3297201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228600" lvl="0" indent="450215" algn="ctr">
              <a:lnSpc>
                <a:spcPct val="107000"/>
              </a:lnSpc>
              <a:spcBef>
                <a:spcPts val="1000"/>
              </a:spcBef>
              <a:spcAft>
                <a:spcPts val="800"/>
              </a:spcAft>
            </a:pPr>
            <a:r>
              <a:rPr lang="ru-RU" sz="1800" b="1" dirty="0" smtClean="0">
                <a:solidFill>
                  <a:srgbClr val="990000"/>
                </a:solidFill>
                <a:ea typeface="Calibri" panose="020F0502020204030204" pitchFamily="34" charset="0"/>
                <a:cs typeface="Times New Roman" panose="02020603050405020304" pitchFamily="18" charset="0"/>
              </a:rPr>
              <a:t/>
            </a:r>
            <a:br>
              <a:rPr lang="ru-RU" sz="1800" b="1" dirty="0" smtClean="0">
                <a:solidFill>
                  <a:srgbClr val="990000"/>
                </a:solidFill>
                <a:ea typeface="Calibri" panose="020F0502020204030204" pitchFamily="34" charset="0"/>
                <a:cs typeface="Times New Roman" panose="02020603050405020304" pitchFamily="18" charset="0"/>
              </a:rPr>
            </a:br>
            <a:r>
              <a:rPr lang="ru-RU" sz="1800" b="1" dirty="0" smtClean="0">
                <a:solidFill>
                  <a:srgbClr val="990000"/>
                </a:solidFill>
                <a:ea typeface="Calibri" panose="020F0502020204030204" pitchFamily="34" charset="0"/>
                <a:cs typeface="Times New Roman" panose="02020603050405020304" pitchFamily="18" charset="0"/>
              </a:rPr>
              <a:t>Квота </a:t>
            </a:r>
            <a:r>
              <a:rPr lang="ru-RU" sz="1800" b="1" dirty="0">
                <a:solidFill>
                  <a:srgbClr val="990000"/>
                </a:solidFill>
                <a:ea typeface="Calibri" panose="020F0502020204030204" pitchFamily="34" charset="0"/>
                <a:cs typeface="Times New Roman" panose="02020603050405020304" pitchFamily="18" charset="0"/>
              </a:rPr>
              <a:t>на включение в резерв для </a:t>
            </a:r>
            <a:r>
              <a:rPr lang="ru-RU" sz="1800" b="1" i="1" dirty="0">
                <a:solidFill>
                  <a:srgbClr val="990000"/>
                </a:solidFill>
                <a:ea typeface="Calibri" panose="020F0502020204030204" pitchFamily="34" charset="0"/>
                <a:cs typeface="Times New Roman" panose="02020603050405020304" pitchFamily="18" charset="0"/>
              </a:rPr>
              <a:t>муниципальных образований </a:t>
            </a:r>
            <a:r>
              <a:rPr lang="ru-RU" sz="1800" b="1" dirty="0">
                <a:solidFill>
                  <a:srgbClr val="990000"/>
                </a:solidFill>
                <a:ea typeface="Calibri" panose="020F0502020204030204" pitchFamily="34" charset="0"/>
                <a:cs typeface="Times New Roman" panose="02020603050405020304" pitchFamily="18" charset="0"/>
              </a:rPr>
              <a:t>Костромской области из числа работников общего и дошкольного образования – от 6 человек, </a:t>
            </a:r>
            <a:r>
              <a:rPr lang="ru-RU" sz="1800" b="1" dirty="0" smtClean="0">
                <a:solidFill>
                  <a:srgbClr val="990000"/>
                </a:solidFill>
                <a:ea typeface="Calibri" panose="020F0502020204030204" pitchFamily="34" charset="0"/>
                <a:cs typeface="Times New Roman" panose="02020603050405020304" pitchFamily="18" charset="0"/>
              </a:rPr>
              <a:t/>
            </a:r>
            <a:br>
              <a:rPr lang="ru-RU" sz="1800" b="1" dirty="0" smtClean="0">
                <a:solidFill>
                  <a:srgbClr val="990000"/>
                </a:solidFill>
                <a:ea typeface="Calibri" panose="020F0502020204030204" pitchFamily="34" charset="0"/>
                <a:cs typeface="Times New Roman" panose="02020603050405020304" pitchFamily="18" charset="0"/>
              </a:rPr>
            </a:br>
            <a:r>
              <a:rPr lang="ru-RU" sz="1800" b="1" dirty="0" smtClean="0">
                <a:solidFill>
                  <a:srgbClr val="990000"/>
                </a:solidFill>
                <a:ea typeface="Calibri" panose="020F0502020204030204" pitchFamily="34" charset="0"/>
                <a:cs typeface="Times New Roman" panose="02020603050405020304" pitchFamily="18" charset="0"/>
              </a:rPr>
              <a:t>в </a:t>
            </a:r>
            <a:r>
              <a:rPr lang="ru-RU" sz="1800" b="1" dirty="0">
                <a:solidFill>
                  <a:srgbClr val="990000"/>
                </a:solidFill>
                <a:ea typeface="Calibri" panose="020F0502020204030204" pitchFamily="34" charset="0"/>
                <a:cs typeface="Times New Roman" panose="02020603050405020304" pitchFamily="18" charset="0"/>
              </a:rPr>
              <a:t>том числе:</a:t>
            </a:r>
            <a:br>
              <a:rPr lang="ru-RU" sz="1800" b="1" dirty="0">
                <a:solidFill>
                  <a:srgbClr val="990000"/>
                </a:solidFill>
                <a:ea typeface="Calibri" panose="020F0502020204030204" pitchFamily="34" charset="0"/>
                <a:cs typeface="Times New Roman" panose="02020603050405020304" pitchFamily="18" charset="0"/>
              </a:rPr>
            </a:br>
            <a:endParaRPr lang="ru-RU" sz="1800" b="1" dirty="0">
              <a:solidFill>
                <a:srgbClr val="990000"/>
              </a:solidFill>
              <a:effectLst>
                <a:outerShdw blurRad="38100" dist="38100" dir="2700000" algn="tl">
                  <a:srgbClr val="000000">
                    <a:alpha val="43137"/>
                  </a:srgbClr>
                </a:outerShdw>
              </a:effectLst>
              <a:cs typeface="Arial" panose="020B0604020202020204" pitchFamily="34" charset="0"/>
            </a:endParaRPr>
          </a:p>
        </p:txBody>
      </p:sp>
      <p:sp>
        <p:nvSpPr>
          <p:cNvPr id="3" name="Объект 2"/>
          <p:cNvSpPr>
            <a:spLocks noGrp="1"/>
          </p:cNvSpPr>
          <p:nvPr>
            <p:ph idx="1"/>
          </p:nvPr>
        </p:nvSpPr>
        <p:spPr>
          <a:xfrm>
            <a:off x="200417" y="1566614"/>
            <a:ext cx="8567802" cy="4664503"/>
          </a:xfrm>
        </p:spPr>
        <p:txBody>
          <a:bodyPr>
            <a:normAutofit fontScale="25000" lnSpcReduction="20000"/>
          </a:bodyPr>
          <a:lstStyle/>
          <a:p>
            <a:pPr indent="450215" algn="just">
              <a:lnSpc>
                <a:spcPct val="107000"/>
              </a:lnSpc>
              <a:spcAft>
                <a:spcPts val="800"/>
              </a:spcAft>
            </a:pPr>
            <a:r>
              <a:rPr lang="ru-RU" sz="6400" dirty="0" smtClean="0">
                <a:latin typeface="Times New Roman" panose="02020603050405020304" pitchFamily="18" charset="0"/>
                <a:ea typeface="Calibri" panose="020F0502020204030204" pitchFamily="34" charset="0"/>
                <a:cs typeface="Times New Roman" panose="02020603050405020304" pitchFamily="18" charset="0"/>
              </a:rPr>
              <a:t>1 </a:t>
            </a:r>
            <a:r>
              <a:rPr lang="ru-RU" sz="6400" dirty="0">
                <a:latin typeface="Times New Roman" panose="02020603050405020304" pitchFamily="18" charset="0"/>
                <a:ea typeface="Calibri" panose="020F0502020204030204" pitchFamily="34" charset="0"/>
                <a:cs typeface="Times New Roman" panose="02020603050405020304" pitchFamily="18" charset="0"/>
              </a:rPr>
              <a:t>человек в состав жюри конкурсного испытания «Интернет-ресурс» (заочная экспертиза), </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6400" dirty="0">
                <a:latin typeface="Times New Roman" panose="02020603050405020304" pitchFamily="18" charset="0"/>
                <a:ea typeface="Calibri" panose="020F0502020204030204" pitchFamily="34" charset="0"/>
                <a:cs typeface="Times New Roman" panose="02020603050405020304" pitchFamily="18" charset="0"/>
              </a:rPr>
              <a:t>1 человек – в состав жюри конкурсного испытания эссе «Я-педагог» (заочная экспертиза),</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6400" dirty="0">
                <a:latin typeface="Times New Roman" panose="02020603050405020304" pitchFamily="18" charset="0"/>
                <a:ea typeface="Calibri" panose="020F0502020204030204" pitchFamily="34" charset="0"/>
                <a:cs typeface="Times New Roman" panose="02020603050405020304" pitchFamily="18" charset="0"/>
              </a:rPr>
              <a:t>1 – 2 человека в состав жюри конкурсного испытания «Педагог - профи» в любую из номинаций; например, 1 кандидат в номинацию «учитель», 1 кандидат в номинацию «педагог </a:t>
            </a:r>
            <a:r>
              <a:rPr lang="ru-RU" sz="6400" dirty="0" smtClean="0">
                <a:latin typeface="Times New Roman" panose="02020603050405020304" pitchFamily="18" charset="0"/>
                <a:ea typeface="Calibri" panose="020F0502020204030204" pitchFamily="34" charset="0"/>
                <a:cs typeface="Times New Roman" panose="02020603050405020304" pitchFamily="18" charset="0"/>
              </a:rPr>
              <a:t>дополнительного </a:t>
            </a:r>
            <a:r>
              <a:rPr lang="ru-RU" sz="6400" dirty="0">
                <a:latin typeface="Times New Roman" panose="02020603050405020304" pitchFamily="18" charset="0"/>
                <a:ea typeface="Calibri" panose="020F0502020204030204" pitchFamily="34" charset="0"/>
                <a:cs typeface="Times New Roman" panose="02020603050405020304" pitchFamily="18" charset="0"/>
              </a:rPr>
              <a:t>образования» (очная экспертиза с выездом в образовательные учреждения города Костромы </a:t>
            </a:r>
            <a:r>
              <a:rPr lang="ru-RU" sz="6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15-16 апреля</a:t>
            </a:r>
            <a:r>
              <a:rPr lang="ru-RU" sz="6400" dirty="0">
                <a:latin typeface="Times New Roman" panose="02020603050405020304" pitchFamily="18" charset="0"/>
                <a:ea typeface="Calibri" panose="020F0502020204030204" pitchFamily="34" charset="0"/>
                <a:cs typeface="Times New Roman" panose="02020603050405020304" pitchFamily="18" charset="0"/>
              </a:rPr>
              <a:t>). </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6400" dirty="0">
                <a:latin typeface="Times New Roman" panose="02020603050405020304" pitchFamily="18" charset="0"/>
                <a:ea typeface="Calibri" panose="020F0502020204030204" pitchFamily="34" charset="0"/>
                <a:cs typeface="Times New Roman" panose="02020603050405020304" pitchFamily="18" charset="0"/>
              </a:rPr>
              <a:t>1 педагог – психолог в состав жюри конкурсного испытания «Педагог - профи» (очная экспертиза с выездом в образовательные учреждения города Костромы </a:t>
            </a:r>
            <a:r>
              <a:rPr lang="ru-RU" sz="6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15-16 апреля</a:t>
            </a:r>
            <a:r>
              <a:rPr lang="ru-RU" sz="6400" dirty="0">
                <a:latin typeface="Times New Roman" panose="02020603050405020304" pitchFamily="18" charset="0"/>
                <a:ea typeface="Calibri" panose="020F0502020204030204" pitchFamily="34" charset="0"/>
                <a:cs typeface="Times New Roman" panose="02020603050405020304" pitchFamily="18" charset="0"/>
              </a:rPr>
              <a:t>).</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6400" dirty="0" smtClean="0">
                <a:latin typeface="Times New Roman" panose="02020603050405020304" pitchFamily="18" charset="0"/>
                <a:ea typeface="Calibri" panose="020F0502020204030204" pitchFamily="34" charset="0"/>
                <a:cs typeface="Times New Roman" panose="02020603050405020304" pitchFamily="18" charset="0"/>
              </a:rPr>
              <a:t>1-2 </a:t>
            </a:r>
            <a:r>
              <a:rPr lang="ru-RU" sz="6400" dirty="0">
                <a:latin typeface="Times New Roman" panose="02020603050405020304" pitchFamily="18" charset="0"/>
                <a:ea typeface="Calibri" panose="020F0502020204030204" pitchFamily="34" charset="0"/>
                <a:cs typeface="Times New Roman" panose="02020603050405020304" pitchFamily="18" charset="0"/>
              </a:rPr>
              <a:t>родитель обучающегося, принимающий активное участие в жизни образовательной организации­ – член выборного органа, имеющий опыт публичных мероприятий (очная экспертиза с выездом в город Кострому </a:t>
            </a:r>
            <a:r>
              <a:rPr lang="ru-RU" sz="6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17 апреля</a:t>
            </a:r>
            <a:r>
              <a:rPr lang="ru-RU" sz="6400" dirty="0">
                <a:latin typeface="Times New Roman" panose="02020603050405020304" pitchFamily="18" charset="0"/>
                <a:ea typeface="Calibri" panose="020F0502020204030204" pitchFamily="34" charset="0"/>
                <a:cs typeface="Times New Roman" panose="02020603050405020304" pitchFamily="18" charset="0"/>
              </a:rPr>
              <a:t>).</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6400" dirty="0">
                <a:latin typeface="Times New Roman" panose="02020603050405020304" pitchFamily="18" charset="0"/>
                <a:ea typeface="Calibri" panose="020F0502020204030204" pitchFamily="34" charset="0"/>
                <a:cs typeface="Times New Roman" panose="02020603050405020304" pitchFamily="18" charset="0"/>
              </a:rPr>
              <a:t>1-2 обучающийся, принимающий активное участие в жизни образовательной организации­ – член выборного органа, имеющий опыт публичных мероприятий (очная экспертиза с выездом в город Кострому </a:t>
            </a:r>
            <a:r>
              <a:rPr lang="ru-RU" sz="6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17 апреля</a:t>
            </a:r>
            <a:r>
              <a:rPr lang="ru-RU" sz="6400" dirty="0">
                <a:latin typeface="Times New Roman" panose="02020603050405020304" pitchFamily="18" charset="0"/>
                <a:ea typeface="Calibri" panose="020F0502020204030204" pitchFamily="34" charset="0"/>
                <a:cs typeface="Times New Roman" panose="02020603050405020304" pitchFamily="18" charset="0"/>
              </a:rPr>
              <a:t>).</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pPr marL="0" indent="363538" algn="just">
              <a:buNone/>
            </a:pP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7308" y="-45060"/>
            <a:ext cx="1722893" cy="1574097"/>
          </a:xfrm>
          <a:prstGeom prst="rect">
            <a:avLst/>
          </a:prstGeom>
        </p:spPr>
      </p:pic>
    </p:spTree>
    <p:extLst>
      <p:ext uri="{BB962C8B-B14F-4D97-AF65-F5344CB8AC3E}">
        <p14:creationId xmlns:p14="http://schemas.microsoft.com/office/powerpoint/2010/main" val="2500005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Квота для включения в резерв для государственных профессиональных образовательных организаций специально-коррекционного образования и дополнительного образования</a:t>
            </a:r>
            <a:endParaRPr lang="ru-RU" sz="20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3" name="Объект 2"/>
          <p:cNvSpPr>
            <a:spLocks noGrp="1"/>
          </p:cNvSpPr>
          <p:nvPr>
            <p:ph idx="1"/>
          </p:nvPr>
        </p:nvSpPr>
        <p:spPr>
          <a:xfrm>
            <a:off x="200417" y="1566615"/>
            <a:ext cx="8567802" cy="4095150"/>
          </a:xfrm>
        </p:spPr>
        <p:txBody>
          <a:bodyPr>
            <a:normAutofit/>
          </a:bodyPr>
          <a:lstStyle/>
          <a:p>
            <a:pPr indent="450215" algn="just">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Не </a:t>
            </a:r>
            <a:r>
              <a:rPr lang="ru-RU" dirty="0">
                <a:latin typeface="Times New Roman" panose="02020603050405020304" pitchFamily="18" charset="0"/>
                <a:ea typeface="Calibri" panose="020F0502020204030204" pitchFamily="34" charset="0"/>
                <a:cs typeface="Times New Roman" panose="02020603050405020304" pitchFamily="18" charset="0"/>
              </a:rPr>
              <a:t>менее 1 человека от организации в состав жюри одного из конкурсных испытаний по выбору («Интернет-ресурс», эссе «Я-педагог</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«Педагог-профи»).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indent="363538" algn="just">
              <a:buNone/>
            </a:pP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7308" y="-45060"/>
            <a:ext cx="1722893" cy="1574097"/>
          </a:xfrm>
          <a:prstGeom prst="rect">
            <a:avLst/>
          </a:prstGeom>
        </p:spPr>
      </p:pic>
    </p:spTree>
    <p:extLst>
      <p:ext uri="{BB962C8B-B14F-4D97-AF65-F5344CB8AC3E}">
        <p14:creationId xmlns:p14="http://schemas.microsoft.com/office/powerpoint/2010/main" val="845301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C00000"/>
                </a:solidFill>
                <a:effectLst>
                  <a:outerShdw blurRad="38100" dist="38100" dir="2700000" algn="tl">
                    <a:srgbClr val="000000">
                      <a:alpha val="43137"/>
                    </a:srgbClr>
                  </a:outerShdw>
                </a:effectLst>
                <a:cs typeface="Arial" panose="020B0604020202020204" pitchFamily="34" charset="0"/>
              </a:rPr>
              <a:t>Формальные основания </a:t>
            </a: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для выдвижения в составы жюри финала конкурса являются</a:t>
            </a:r>
          </a:p>
        </p:txBody>
      </p:sp>
      <p:sp>
        <p:nvSpPr>
          <p:cNvPr id="3" name="Объект 2"/>
          <p:cNvSpPr>
            <a:spLocks noGrp="1"/>
          </p:cNvSpPr>
          <p:nvPr>
            <p:ph idx="1"/>
          </p:nvPr>
        </p:nvSpPr>
        <p:spPr>
          <a:xfrm>
            <a:off x="137786" y="1453020"/>
            <a:ext cx="8906006" cy="5311036"/>
          </a:xfrm>
        </p:spPr>
        <p:txBody>
          <a:bodyPr>
            <a:normAutofit fontScale="55000" lnSpcReduction="20000"/>
          </a:bodyPr>
          <a:lstStyle/>
          <a:p>
            <a:pPr marL="0" lvl="0" indent="363538" algn="just">
              <a:buNone/>
            </a:pPr>
            <a:r>
              <a:rPr lang="ru-RU" sz="38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 заочное жюри </a:t>
            </a:r>
            <a:endParaRPr lang="ru-RU" sz="38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endParaRPr>
          </a:p>
          <a:p>
            <a:pPr marL="0" lvl="0" indent="363538" algn="just">
              <a:buNone/>
            </a:pPr>
            <a:r>
              <a:rPr lang="ru-RU" sz="3300" dirty="0" smtClean="0"/>
              <a:t>– </a:t>
            </a:r>
            <a:r>
              <a:rPr lang="ru-RU" sz="3300" dirty="0">
                <a:latin typeface="Times New Roman" panose="02020603050405020304" pitchFamily="18" charset="0"/>
                <a:cs typeface="Times New Roman" panose="02020603050405020304" pitchFamily="18" charset="0"/>
              </a:rPr>
              <a:t>победа в конкурсе, проводимом в соответствии с Указами Президента Российской Федерации от 6 апреля 2006 г. № 324 и от 28 января 2010 г. № 117 «О денежном поощрении лучших учителей», </a:t>
            </a:r>
          </a:p>
          <a:p>
            <a:pPr marL="0" lvl="0" indent="363538" algn="just">
              <a:buNone/>
            </a:pPr>
            <a:r>
              <a:rPr lang="ru-RU" sz="3300" dirty="0" smtClean="0">
                <a:latin typeface="Times New Roman" panose="02020603050405020304" pitchFamily="18" charset="0"/>
                <a:cs typeface="Times New Roman" panose="02020603050405020304" pitchFamily="18" charset="0"/>
              </a:rPr>
              <a:t>-  либо участие </a:t>
            </a:r>
            <a:r>
              <a:rPr lang="ru-RU" sz="3300" dirty="0">
                <a:latin typeface="Times New Roman" panose="02020603050405020304" pitchFamily="18" charset="0"/>
                <a:cs typeface="Times New Roman" panose="02020603050405020304" pitchFamily="18" charset="0"/>
              </a:rPr>
              <a:t>в финале конкурса «Учитель года» предыдущих </a:t>
            </a:r>
            <a:r>
              <a:rPr lang="ru-RU" sz="3300" dirty="0" smtClean="0">
                <a:latin typeface="Times New Roman" panose="02020603050405020304" pitchFamily="18" charset="0"/>
                <a:cs typeface="Times New Roman" panose="02020603050405020304" pitchFamily="18" charset="0"/>
              </a:rPr>
              <a:t>лет.</a:t>
            </a:r>
            <a:endParaRPr lang="ru-RU" sz="3300" dirty="0">
              <a:latin typeface="Times New Roman" panose="02020603050405020304" pitchFamily="18" charset="0"/>
              <a:cs typeface="Times New Roman" panose="02020603050405020304" pitchFamily="18" charset="0"/>
            </a:endParaRPr>
          </a:p>
          <a:p>
            <a:pPr marL="0" lvl="0" indent="363538">
              <a:buNone/>
            </a:pPr>
            <a:r>
              <a:rPr lang="ru-RU" sz="38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 жюри </a:t>
            </a:r>
            <a:r>
              <a:rPr lang="ru-RU" sz="38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I (очного) тура </a:t>
            </a:r>
          </a:p>
          <a:p>
            <a:pPr marL="0" indent="0" algn="just">
              <a:buNone/>
            </a:pPr>
            <a:r>
              <a:rPr lang="ru-RU" sz="3300" dirty="0">
                <a:latin typeface="Times New Roman" panose="02020603050405020304" pitchFamily="18" charset="0"/>
                <a:cs typeface="Times New Roman" panose="02020603050405020304" pitchFamily="18" charset="0"/>
              </a:rPr>
              <a:t>– работа в настоящее время в образовательной организации дошкольного, общего, дополнительного, </a:t>
            </a:r>
            <a:r>
              <a:rPr lang="ru-RU" sz="3300" dirty="0" smtClean="0">
                <a:latin typeface="Times New Roman" panose="02020603050405020304" pitchFamily="18" charset="0"/>
                <a:cs typeface="Times New Roman" panose="02020603050405020304" pitchFamily="18" charset="0"/>
              </a:rPr>
              <a:t>профессионального образования</a:t>
            </a:r>
            <a:r>
              <a:rPr lang="ru-RU" sz="3300" dirty="0">
                <a:latin typeface="Times New Roman" panose="02020603050405020304" pitchFamily="18" charset="0"/>
                <a:cs typeface="Times New Roman" panose="02020603050405020304" pitchFamily="18" charset="0"/>
              </a:rPr>
              <a:t>, дополнительного профессионального образования;</a:t>
            </a:r>
          </a:p>
          <a:p>
            <a:pPr marL="0" indent="0" algn="just">
              <a:buNone/>
            </a:pPr>
            <a:r>
              <a:rPr lang="ru-RU" sz="3300" dirty="0">
                <a:latin typeface="Times New Roman" panose="02020603050405020304" pitchFamily="18" charset="0"/>
                <a:cs typeface="Times New Roman" panose="02020603050405020304" pitchFamily="18" charset="0"/>
              </a:rPr>
              <a:t>– наличие почётных званий «Заслуженный учитель Российской Федерации», «Почётный работник сферы образования Российской Федерации», «Почётный работник общего образования Российской Федерации», «Почетный работник начального профессионального образования России», «Почетный работник среднего профессионального образования России», «Почетный работник сферы воспитания детей и молодежи Российской Федерации»; «Отличник народного просвещения»;</a:t>
            </a:r>
          </a:p>
          <a:p>
            <a:pPr marL="0" indent="0" algn="just">
              <a:buNone/>
            </a:pPr>
            <a:r>
              <a:rPr lang="ru-RU" sz="3300" dirty="0">
                <a:latin typeface="Times New Roman" panose="02020603050405020304" pitchFamily="18" charset="0"/>
                <a:cs typeface="Times New Roman" panose="02020603050405020304" pitchFamily="18" charset="0"/>
              </a:rPr>
              <a:t> –  либо наличие ученой степени по научной специальности из группы научных специальностей «Педагогические науки» </a:t>
            </a:r>
            <a:r>
              <a:rPr lang="ru-RU" sz="3300" dirty="0" smtClean="0">
                <a:latin typeface="Times New Roman" panose="02020603050405020304" pitchFamily="18" charset="0"/>
                <a:cs typeface="Times New Roman" panose="02020603050405020304" pitchFamily="18" charset="0"/>
              </a:rPr>
              <a:t>и </a:t>
            </a:r>
            <a:r>
              <a:rPr lang="ru-RU" sz="3300" dirty="0">
                <a:latin typeface="Times New Roman" panose="02020603050405020304" pitchFamily="18" charset="0"/>
                <a:cs typeface="Times New Roman" panose="02020603050405020304" pitchFamily="18" charset="0"/>
              </a:rPr>
              <a:t>(или) научной специальности «Педагогическая психология» </a:t>
            </a:r>
            <a:r>
              <a:rPr lang="ru-RU" sz="3300" dirty="0" smtClean="0">
                <a:latin typeface="Times New Roman" panose="02020603050405020304" pitchFamily="18" charset="0"/>
                <a:cs typeface="Times New Roman" panose="02020603050405020304" pitchFamily="18" charset="0"/>
              </a:rPr>
              <a:t>и </a:t>
            </a:r>
            <a:r>
              <a:rPr lang="ru-RU" sz="3300" dirty="0">
                <a:latin typeface="Times New Roman" panose="02020603050405020304" pitchFamily="18" charset="0"/>
                <a:cs typeface="Times New Roman" panose="02020603050405020304" pitchFamily="18" charset="0"/>
              </a:rPr>
              <a:t>(или) научной специальности, соответствующей профилю преподаваемого предмета учителями – участниками конкурса;</a:t>
            </a:r>
          </a:p>
          <a:p>
            <a:pPr marL="0" indent="0" algn="just">
              <a:buNone/>
            </a:pPr>
            <a:r>
              <a:rPr lang="ru-RU" sz="3300" dirty="0">
                <a:latin typeface="Times New Roman" panose="02020603050405020304" pitchFamily="18" charset="0"/>
                <a:cs typeface="Times New Roman" panose="02020603050405020304" pitchFamily="18" charset="0"/>
              </a:rPr>
              <a:t>–  либо звание победителя или лауреата   в финале регионального конкурса «Учитель года» в предыдущие годы, либо победа в иных профессиональных всероссийских </a:t>
            </a:r>
            <a:r>
              <a:rPr lang="ru-RU" sz="3300" dirty="0" smtClean="0">
                <a:latin typeface="Times New Roman" panose="02020603050405020304" pitchFamily="18" charset="0"/>
                <a:cs typeface="Times New Roman" panose="02020603050405020304" pitchFamily="18" charset="0"/>
              </a:rPr>
              <a:t>конкурсах (подтверждается дипломами и сертификатами)</a:t>
            </a:r>
            <a:endParaRPr lang="ru-RU" sz="33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47308" y="-45060"/>
            <a:ext cx="1639689" cy="1498079"/>
          </a:xfrm>
          <a:prstGeom prst="rect">
            <a:avLst/>
          </a:prstGeom>
        </p:spPr>
      </p:pic>
    </p:spTree>
    <p:extLst>
      <p:ext uri="{BB962C8B-B14F-4D97-AF65-F5344CB8AC3E}">
        <p14:creationId xmlns:p14="http://schemas.microsoft.com/office/powerpoint/2010/main" val="2776203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C00000"/>
                </a:solidFill>
                <a:effectLst>
                  <a:outerShdw blurRad="38100" dist="38100" dir="2700000" algn="tl">
                    <a:srgbClr val="000000">
                      <a:alpha val="43137"/>
                    </a:srgbClr>
                  </a:outerShdw>
                </a:effectLst>
                <a:cs typeface="Arial" panose="020B0604020202020204" pitchFamily="34" charset="0"/>
              </a:rPr>
              <a:t>Формальные основания для </a:t>
            </a: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выдвижения в составы жюри финала конкурса являются</a:t>
            </a:r>
          </a:p>
        </p:txBody>
      </p:sp>
      <p:sp>
        <p:nvSpPr>
          <p:cNvPr id="3" name="Объект 2"/>
          <p:cNvSpPr>
            <a:spLocks noGrp="1"/>
          </p:cNvSpPr>
          <p:nvPr>
            <p:ph idx="1"/>
          </p:nvPr>
        </p:nvSpPr>
        <p:spPr>
          <a:xfrm>
            <a:off x="137786" y="1453019"/>
            <a:ext cx="8906006" cy="5574081"/>
          </a:xfrm>
        </p:spPr>
        <p:txBody>
          <a:bodyPr>
            <a:normAutofit fontScale="92500" lnSpcReduction="20000"/>
          </a:bodyPr>
          <a:lstStyle/>
          <a:p>
            <a:pPr marL="0" indent="363538">
              <a:buNone/>
            </a:pP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Во II (очным) туре </a:t>
            </a:r>
          </a:p>
          <a:p>
            <a:pPr marL="0" indent="0" algn="just">
              <a:buNone/>
            </a:pPr>
            <a:r>
              <a:rPr lang="ru-RU" dirty="0">
                <a:latin typeface="Times New Roman" panose="02020603050405020304" pitchFamily="18" charset="0"/>
                <a:cs typeface="Times New Roman" panose="02020603050405020304" pitchFamily="18" charset="0"/>
              </a:rPr>
              <a:t>– </a:t>
            </a: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большое</a:t>
            </a:r>
            <a:r>
              <a:rPr lang="ru-RU" dirty="0">
                <a:latin typeface="Times New Roman" panose="02020603050405020304" pitchFamily="18" charset="0"/>
                <a:cs typeface="Times New Roman" panose="02020603050405020304" pitchFamily="18" charset="0"/>
              </a:rPr>
              <a:t> жюри, включающее 12 экспертов, формируется из представителей органов, осуществляющих управление в сфере образования, государственных образовательных учреждений дополнительного профессионального и высшего образования, общественных организаций, победителей и лауреатов всероссийских и региональных профессиональных конкурсов прошлых лет;</a:t>
            </a:r>
          </a:p>
          <a:p>
            <a:pPr marL="0" indent="0" algn="just">
              <a:buNone/>
            </a:pPr>
            <a:r>
              <a:rPr lang="ru-RU" dirty="0">
                <a:latin typeface="Times New Roman" panose="02020603050405020304" pitchFamily="18" charset="0"/>
                <a:cs typeface="Times New Roman" panose="02020603050405020304" pitchFamily="18" charset="0"/>
              </a:rPr>
              <a:t>– </a:t>
            </a: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ученическое </a:t>
            </a:r>
            <a:r>
              <a:rPr lang="ru-RU" dirty="0">
                <a:latin typeface="Times New Roman" panose="02020603050405020304" pitchFamily="18" charset="0"/>
                <a:cs typeface="Times New Roman" panose="02020603050405020304" pitchFamily="18" charset="0"/>
              </a:rPr>
              <a:t>жюри, включающее 6 человек из числа обучающихся общеобразовательных организаций субъекта РФ, на территории которого проходят конкурсные испытания II и III (очных) туров, </a:t>
            </a:r>
          </a:p>
          <a:p>
            <a:pPr marL="0" indent="0" algn="just">
              <a:buNone/>
            </a:pPr>
            <a:r>
              <a:rPr lang="ru-RU" dirty="0">
                <a:latin typeface="Times New Roman" panose="02020603050405020304" pitchFamily="18" charset="0"/>
                <a:cs typeface="Times New Roman" panose="02020603050405020304" pitchFamily="18" charset="0"/>
              </a:rPr>
              <a:t>– </a:t>
            </a: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родительское</a:t>
            </a:r>
            <a:r>
              <a:rPr lang="ru-RU" dirty="0">
                <a:latin typeface="Times New Roman" panose="02020603050405020304" pitchFamily="18" charset="0"/>
                <a:cs typeface="Times New Roman" panose="02020603050405020304" pitchFamily="18" charset="0"/>
              </a:rPr>
              <a:t> жюри, формируемое департаментом образования и науки Костромской области, включающее 6 человек из числа лиц, не являющихся сотрудниками органов управления образованием, педагогическими и/или научно-педагогическими работниками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7308" y="-45060"/>
            <a:ext cx="1639689" cy="1498079"/>
          </a:xfrm>
          <a:prstGeom prst="rect">
            <a:avLst/>
          </a:prstGeom>
        </p:spPr>
      </p:pic>
    </p:spTree>
    <p:extLst>
      <p:ext uri="{BB962C8B-B14F-4D97-AF65-F5344CB8AC3E}">
        <p14:creationId xmlns:p14="http://schemas.microsoft.com/office/powerpoint/2010/main" val="600666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C00000"/>
                </a:solidFill>
                <a:effectLst>
                  <a:outerShdw blurRad="38100" dist="38100" dir="2700000" algn="tl">
                    <a:srgbClr val="000000">
                      <a:alpha val="43137"/>
                    </a:srgbClr>
                  </a:outerShdw>
                </a:effectLst>
                <a:cs typeface="Arial" panose="020B0604020202020204" pitchFamily="34" charset="0"/>
              </a:rPr>
              <a:t>Формальные основания </a:t>
            </a: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для выдвижения в составы жюри финала конкурса являются</a:t>
            </a:r>
          </a:p>
        </p:txBody>
      </p:sp>
      <p:sp>
        <p:nvSpPr>
          <p:cNvPr id="3" name="Объект 2"/>
          <p:cNvSpPr>
            <a:spLocks noGrp="1"/>
          </p:cNvSpPr>
          <p:nvPr>
            <p:ph idx="1"/>
          </p:nvPr>
        </p:nvSpPr>
        <p:spPr>
          <a:xfrm>
            <a:off x="137786" y="1453019"/>
            <a:ext cx="8906006" cy="4353036"/>
          </a:xfrm>
        </p:spPr>
        <p:txBody>
          <a:bodyPr>
            <a:normAutofit fontScale="77500" lnSpcReduction="20000"/>
          </a:bodyPr>
          <a:lstStyle/>
          <a:p>
            <a:pPr marL="0" indent="363538">
              <a:buNone/>
            </a:pP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Во II (очным) туре </a:t>
            </a:r>
          </a:p>
          <a:p>
            <a:pPr lvl="0" algn="just"/>
            <a:r>
              <a:rPr lang="ru-RU" dirty="0">
                <a:latin typeface="Times New Roman" panose="02020603050405020304" pitchFamily="18" charset="0"/>
                <a:cs typeface="Times New Roman" panose="02020603050405020304" pitchFamily="18" charset="0"/>
              </a:rPr>
              <a:t>в большое жюри II (очного) тура – наличие почётного звания «Заслуженный учитель Российской Федерации», либо наличие учёной степени кандидата/доктора наук, либо побед в региональном конкурсе «Учитель года» в предыдущих годах;</a:t>
            </a:r>
          </a:p>
          <a:p>
            <a:pPr lvl="0" algn="just"/>
            <a:r>
              <a:rPr lang="ru-RU" dirty="0">
                <a:latin typeface="Times New Roman" panose="02020603050405020304" pitchFamily="18" charset="0"/>
                <a:cs typeface="Times New Roman" panose="02020603050405020304" pitchFamily="18" charset="0"/>
              </a:rPr>
              <a:t>в ученическое жюри – наличие победы или призового места в заключительном и/или региональном этапе Всероссийской олимпиады школьников;</a:t>
            </a:r>
          </a:p>
          <a:p>
            <a:pPr lvl="0" algn="just"/>
            <a:r>
              <a:rPr lang="ru-RU" dirty="0">
                <a:latin typeface="Times New Roman" panose="02020603050405020304" pitchFamily="18" charset="0"/>
                <a:cs typeface="Times New Roman" panose="02020603050405020304" pitchFamily="18" charset="0"/>
              </a:rPr>
              <a:t>в родительское жюри – участие в попечительских советах и (или) в родительских комитетах образовательных организаций</a:t>
            </a:r>
            <a:r>
              <a:rPr lang="ru-RU" dirty="0" smtClean="0">
                <a:latin typeface="Times New Roman" panose="02020603050405020304" pitchFamily="18" charset="0"/>
                <a:cs typeface="Times New Roman" panose="02020603050405020304" pitchFamily="18" charset="0"/>
              </a:rPr>
              <a:t>.</a:t>
            </a:r>
          </a:p>
          <a:p>
            <a:pPr marL="0" indent="363538" algn="just">
              <a:buNone/>
            </a:pPr>
            <a:r>
              <a:rPr lang="ru-RU" dirty="0">
                <a:latin typeface="Times New Roman" panose="02020603050405020304" pitchFamily="18" charset="0"/>
                <a:cs typeface="Times New Roman" panose="02020603050405020304" pitchFamily="18" charset="0"/>
              </a:rPr>
              <a:t>Учредители конкурса имеют право ввести в состав большого жюри финала конкурса своих представителей (не более одного представителя от каждого из учредителей), на которых не распространяются формальные основания для выдвижения в состав большого жюри финала конкурса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7308" y="-45060"/>
            <a:ext cx="1639689" cy="1498079"/>
          </a:xfrm>
          <a:prstGeom prst="rect">
            <a:avLst/>
          </a:prstGeom>
        </p:spPr>
      </p:pic>
      <p:sp>
        <p:nvSpPr>
          <p:cNvPr id="6" name="Прямоугольник 5"/>
          <p:cNvSpPr/>
          <p:nvPr/>
        </p:nvSpPr>
        <p:spPr>
          <a:xfrm>
            <a:off x="137786" y="5411450"/>
            <a:ext cx="8906006" cy="1446550"/>
          </a:xfrm>
          <a:prstGeom prst="rect">
            <a:avLst/>
          </a:prstGeom>
        </p:spPr>
        <p:txBody>
          <a:bodyPr wrap="square">
            <a:spAutoFit/>
          </a:bodyPr>
          <a:lstStyle/>
          <a:p>
            <a:pPr algn="just">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в муниципальном образовании организуется</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 выдвижение членов жюри числом не менее </a:t>
            </a: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6</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 </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(4 чел.  – работники образования, 1 – ученик, 1 – родитель), соответствующих требованиям к составу экспертов</a:t>
            </a:r>
            <a:endPar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2523461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3333" y="0"/>
            <a:ext cx="7440460" cy="1325563"/>
          </a:xfrm>
        </p:spPr>
        <p:txBody>
          <a:bodyPr>
            <a:normAutofit/>
          </a:bodyPr>
          <a:lstStyle/>
          <a:p>
            <a:pPr algn="ct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Алгоритм подсчёта количества баллов</a:t>
            </a:r>
          </a:p>
        </p:txBody>
      </p:sp>
      <p:sp>
        <p:nvSpPr>
          <p:cNvPr id="3" name="Объект 2"/>
          <p:cNvSpPr>
            <a:spLocks noGrp="1"/>
          </p:cNvSpPr>
          <p:nvPr>
            <p:ph idx="1"/>
          </p:nvPr>
        </p:nvSpPr>
        <p:spPr>
          <a:xfrm>
            <a:off x="212943" y="1417595"/>
            <a:ext cx="8830850" cy="4069319"/>
          </a:xfrm>
        </p:spPr>
        <p:txBody>
          <a:bodyPr>
            <a:normAutofit fontScale="70000" lnSpcReduction="20000"/>
          </a:bodyPr>
          <a:lstStyle/>
          <a:p>
            <a:pPr lvl="0" algn="just"/>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итогам заочного тура конкурсанту выставляется оценка, представляющая собой сумму средних арифметических баллов, начисленных ему всеми группами жюри заочного тура;</a:t>
            </a:r>
          </a:p>
          <a:p>
            <a:pPr lvl="0" algn="just"/>
            <a:r>
              <a:rPr lang="ru-RU" dirty="0">
                <a:latin typeface="Times New Roman" panose="02020603050405020304" pitchFamily="18" charset="0"/>
                <a:cs typeface="Times New Roman" panose="02020603050405020304" pitchFamily="18" charset="0"/>
              </a:rPr>
              <a:t>по итогам I (очного) тура конкурсанту выставляется оценка, представляющая собой сумму средних арифметических баллов за каждое конкурсное испытание, начисленных ему всеми членами одной группы жюри I (очного) тура;</a:t>
            </a:r>
          </a:p>
          <a:p>
            <a:pPr lvl="0" algn="just"/>
            <a:r>
              <a:rPr lang="ru-RU" dirty="0">
                <a:latin typeface="Times New Roman" panose="02020603050405020304" pitchFamily="18" charset="0"/>
                <a:cs typeface="Times New Roman" panose="02020603050405020304" pitchFamily="18" charset="0"/>
              </a:rPr>
              <a:t>по итогам II (очного) тура конкурсанту выставляется оценка, представляющая собой сумму сумм средних арифметических баллов за конкурсное испытание, начисленных ему всеми членами одной группы жюри II (очного) тура и умноженных на поправочный коэффициент, составляющий для каждой группы жюри: большого, ученического, родительского соответственно 0,6; 0,2; 0,2;</a:t>
            </a:r>
          </a:p>
          <a:p>
            <a:pPr lvl="0" algn="just"/>
            <a:r>
              <a:rPr lang="ru-RU" dirty="0">
                <a:latin typeface="Times New Roman" panose="02020603050405020304" pitchFamily="18" charset="0"/>
                <a:cs typeface="Times New Roman" panose="02020603050405020304" pitchFamily="18" charset="0"/>
              </a:rPr>
              <a:t>участник, набравший наибольшее количество баллов по сумме результатов заочного, I и II (очных) туров по каждой из 6 номинаций конкурса, объявляется победителем «Учитель года» в одной из номинаций. </a:t>
            </a:r>
          </a:p>
          <a:p>
            <a:endParaRPr lang="ru-RU" dirty="0"/>
          </a:p>
        </p:txBody>
      </p:sp>
      <p:pic>
        <p:nvPicPr>
          <p:cNvPr id="5" name="Рисунок 4"/>
          <p:cNvPicPr>
            <a:picLocks noChangeAspect="1"/>
          </p:cNvPicPr>
          <p:nvPr/>
        </p:nvPicPr>
        <p:blipFill>
          <a:blip r:embed="rId3"/>
          <a:stretch>
            <a:fillRect/>
          </a:stretch>
        </p:blipFill>
        <p:spPr>
          <a:xfrm>
            <a:off x="0" y="95247"/>
            <a:ext cx="1650641" cy="1508085"/>
          </a:xfrm>
          <a:prstGeom prst="rect">
            <a:avLst/>
          </a:prstGeom>
        </p:spPr>
      </p:pic>
      <p:sp>
        <p:nvSpPr>
          <p:cNvPr id="6" name="Прямоугольник 5"/>
          <p:cNvSpPr/>
          <p:nvPr/>
        </p:nvSpPr>
        <p:spPr>
          <a:xfrm>
            <a:off x="234189" y="5362712"/>
            <a:ext cx="9090950" cy="1446550"/>
          </a:xfrm>
          <a:prstGeom prst="rect">
            <a:avLst/>
          </a:prstGeom>
        </p:spPr>
        <p:txBody>
          <a:bodyPr wrap="none">
            <a:spAutoFit/>
          </a:bodyPr>
          <a:lstStyle/>
          <a:p>
            <a:pPr>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на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региональном этапе конкурса нет отбора после </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1 очного тура, в конкурсе «Образовательный проект» </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участвуют все конкурсанты, значимость оценок большого</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 жюри, родительского и ученического жюри различна</a:t>
            </a:r>
            <a:endPar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4023746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900" b="1" dirty="0">
                <a:solidFill>
                  <a:srgbClr val="C00000"/>
                </a:solidFill>
                <a:effectLst>
                  <a:outerShdw blurRad="38100" dist="38100" dir="2700000" algn="tl">
                    <a:srgbClr val="000000">
                      <a:alpha val="43137"/>
                    </a:srgbClr>
                  </a:outerShdw>
                </a:effectLst>
              </a:rPr>
              <a:t>Хронология мероприятий конкурса</a:t>
            </a:r>
            <a:endParaRPr lang="ru-RU" dirty="0"/>
          </a:p>
        </p:txBody>
      </p:sp>
      <p:sp>
        <p:nvSpPr>
          <p:cNvPr id="3" name="Объект 2"/>
          <p:cNvSpPr>
            <a:spLocks noGrp="1"/>
          </p:cNvSpPr>
          <p:nvPr>
            <p:ph idx="1"/>
          </p:nvPr>
        </p:nvSpPr>
        <p:spPr/>
        <p:txBody>
          <a:bodyPr/>
          <a:lstStyle/>
          <a:p>
            <a:pPr marL="0" lvl="0" indent="0" algn="ctr">
              <a:lnSpc>
                <a:spcPct val="100000"/>
              </a:lnSpc>
              <a:spcBef>
                <a:spcPts val="0"/>
              </a:spcBef>
              <a:buNone/>
            </a:pPr>
            <a:endParaRPr lang="ru-RU" sz="1800" dirty="0">
              <a:solidFill>
                <a:srgbClr val="181818"/>
              </a:solidFill>
            </a:endParaRPr>
          </a:p>
          <a:p>
            <a:endParaRPr lang="ru-RU" dirty="0"/>
          </a:p>
        </p:txBody>
      </p:sp>
      <p:pic>
        <p:nvPicPr>
          <p:cNvPr id="5" name="Picture 2" descr="http://4.bp.blogspot.com/--6mN6CeHlvs/UMk_2I4tmAI/AAAAAAAABGQ/c3_ViH376aw/s1600/teacher_of_yea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1333" y1="32364" x2="44333" y2="47636"/>
                        <a14:foregroundMark x1="53333" y1="50545" x2="90667" y2="16000"/>
                        <a14:foregroundMark x1="38667" y1="57091" x2="65000" y2="57091"/>
                        <a14:foregroundMark x1="38000" y1="18909" x2="66000" y2="66545"/>
                        <a14:foregroundMark x1="59333" y1="12364" x2="38333" y2="63273"/>
                        <a14:foregroundMark x1="79000" y1="40364" x2="89667" y2="22909"/>
                      </a14:backgroundRemoval>
                    </a14:imgEffect>
                  </a14:imgLayer>
                </a14:imgProps>
              </a:ext>
              <a:ext uri="{28A0092B-C50C-407E-A947-70E740481C1C}">
                <a14:useLocalDpi xmlns:a14="http://schemas.microsoft.com/office/drawing/2010/main" val="0"/>
              </a:ext>
            </a:extLst>
          </a:blip>
          <a:srcRect/>
          <a:stretch>
            <a:fillRect/>
          </a:stretch>
        </p:blipFill>
        <p:spPr bwMode="auto">
          <a:xfrm>
            <a:off x="0" y="37193"/>
            <a:ext cx="1338941" cy="12273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val="2033656114"/>
              </p:ext>
            </p:extLst>
          </p:nvPr>
        </p:nvGraphicFramePr>
        <p:xfrm>
          <a:off x="159763" y="1127339"/>
          <a:ext cx="8607166" cy="5174008"/>
        </p:xfrm>
        <a:graphic>
          <a:graphicData uri="http://schemas.openxmlformats.org/drawingml/2006/table">
            <a:tbl>
              <a:tblPr firstRow="1" firstCol="1" bandRow="1"/>
              <a:tblGrid>
                <a:gridCol w="1844853">
                  <a:extLst>
                    <a:ext uri="{9D8B030D-6E8A-4147-A177-3AD203B41FA5}">
                      <a16:colId xmlns="" xmlns:a16="http://schemas.microsoft.com/office/drawing/2014/main" val="20000"/>
                    </a:ext>
                  </a:extLst>
                </a:gridCol>
                <a:gridCol w="6762313">
                  <a:extLst>
                    <a:ext uri="{9D8B030D-6E8A-4147-A177-3AD203B41FA5}">
                      <a16:colId xmlns="" xmlns:a16="http://schemas.microsoft.com/office/drawing/2014/main" val="20001"/>
                    </a:ext>
                  </a:extLst>
                </a:gridCol>
              </a:tblGrid>
              <a:tr h="433373">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Дата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Мероприятие</a:t>
                      </a:r>
                    </a:p>
                    <a:p>
                      <a:pPr algn="ctr">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11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февраля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Вебинар для участников конкурса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12 февраля - </a:t>
                      </a:r>
                    </a:p>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11 марта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smtClean="0">
                          <a:effectLst/>
                          <a:latin typeface="Times New Roman" panose="02020603050405020304" pitchFamily="18" charset="0"/>
                          <a:ea typeface="Calibri" panose="020F0502020204030204" pitchFamily="34" charset="0"/>
                          <a:cs typeface="Times New Roman" panose="02020603050405020304" pitchFamily="18" charset="0"/>
                        </a:rPr>
                        <a:t>Электронная регистрация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участников на веб-узле конкурса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69934845"/>
                  </a:ext>
                </a:extLst>
              </a:tr>
              <a:tr h="557206">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11 февраля</a:t>
                      </a:r>
                      <a:r>
                        <a:rPr lang="ru-RU"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17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 </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Постоянно действующий семинар для участников конкурса </a:t>
                      </a:r>
                      <a:endParaRPr lang="ru-RU"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 выдачей сертификата о прохождении курсов повышения квалификации)</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9059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С 18 февраля</a:t>
                      </a:r>
                    </a:p>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 по 7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марта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Внесение предложений в состав экспертов заочного и очного туров конкурса от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муниципалитетов и государственных образовательных организаций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61350184"/>
                  </a:ext>
                </a:extLst>
              </a:tr>
              <a:tr h="361152">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До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11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марта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Размещение материалов участников конкурсного</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испытания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Интернет-ресурс»</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5962824"/>
                  </a:ext>
                </a:extLst>
              </a:tr>
              <a:tr h="300254">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11 марта</a:t>
                      </a:r>
                      <a:r>
                        <a:rPr lang="ru-RU" sz="14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- 12</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 марта</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Прием документов</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52344">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12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марта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Конкурсное испытание</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э</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ссе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«Я – педагог»</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7024330"/>
                  </a:ext>
                </a:extLst>
              </a:tr>
              <a:tr h="239272">
                <a:tc>
                  <a:txBody>
                    <a:bodyPr/>
                    <a:lstStyle/>
                    <a:p>
                      <a:pPr>
                        <a:lnSpc>
                          <a:spcPct val="107000"/>
                        </a:lnSpc>
                        <a:spcAft>
                          <a:spcPts val="0"/>
                        </a:spcAft>
                      </a:pPr>
                      <a:r>
                        <a:rPr lang="ru-RU"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16-</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17 марта</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Обучение экспертной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комиссии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74108">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18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марта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ru-RU"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7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Работа экспертной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комиссии заочного тура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10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Установочный семинар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(вебинар) для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экспертов очного тура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454138">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14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Семинары: организационное собрание участников, организационное собрание экспертов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II</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очного тура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15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I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ОЧНЫЙ тур. Конкурсное испытание «Методический семинар»</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16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I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ОЧНЫЙ тур.  Конкурсное испытание «Учебное занятие»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17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 </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II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ОЧНЫЙ ТУР.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 Конкурное испытание «Образовательный проект»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17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Торжественное закрытие конкурса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047347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91067" y="1759267"/>
            <a:ext cx="7543800" cy="1938992"/>
          </a:xfrm>
          <a:prstGeom prst="rect">
            <a:avLst/>
          </a:prstGeom>
        </p:spPr>
        <p:txBody>
          <a:bodyPr wrap="square">
            <a:spAutoFit/>
          </a:bodyPr>
          <a:lstStyle/>
          <a:p>
            <a:pPr indent="449263" algn="ctr"/>
            <a:r>
              <a:rPr lang="ru-RU" sz="2400" b="1" dirty="0" smtClean="0">
                <a:solidFill>
                  <a:srgbClr val="C00000"/>
                </a:solidFill>
                <a:cs typeface="Times New Roman" panose="02020603050405020304" pitchFamily="18" charset="0"/>
              </a:rPr>
              <a:t>Электронная регистрация </a:t>
            </a:r>
          </a:p>
          <a:p>
            <a:pPr indent="449263" algn="just"/>
            <a:endParaRPr lang="ru-RU" sz="2400" dirty="0">
              <a:cs typeface="Times New Roman" panose="02020603050405020304" pitchFamily="18" charset="0"/>
            </a:endParaRPr>
          </a:p>
          <a:p>
            <a:pPr indent="449263" algn="ctr"/>
            <a:r>
              <a:rPr lang="ru-RU" sz="2400" dirty="0" smtClean="0">
                <a:cs typeface="Times New Roman" panose="02020603050405020304" pitchFamily="18" charset="0"/>
              </a:rPr>
              <a:t>будет </a:t>
            </a:r>
            <a:r>
              <a:rPr lang="ru-RU" sz="2400" dirty="0">
                <a:cs typeface="Times New Roman" panose="02020603050405020304" pitchFamily="18" charset="0"/>
              </a:rPr>
              <a:t>открыта для </a:t>
            </a:r>
            <a:r>
              <a:rPr lang="ru-RU" sz="2400" dirty="0" smtClean="0">
                <a:cs typeface="Times New Roman" panose="02020603050405020304" pitchFamily="18" charset="0"/>
              </a:rPr>
              <a:t>участников  </a:t>
            </a:r>
            <a:r>
              <a:rPr lang="ru-RU" sz="2400" b="1" dirty="0" smtClean="0">
                <a:cs typeface="Times New Roman" panose="02020603050405020304" pitchFamily="18" charset="0"/>
              </a:rPr>
              <a:t>с </a:t>
            </a:r>
            <a:r>
              <a:rPr lang="ru-RU" sz="2400" b="1" dirty="0">
                <a:cs typeface="Times New Roman" panose="02020603050405020304" pitchFamily="18" charset="0"/>
              </a:rPr>
              <a:t>11.00 </a:t>
            </a:r>
            <a:r>
              <a:rPr lang="ru-RU" sz="2400" b="1" dirty="0" smtClean="0">
                <a:cs typeface="Times New Roman" panose="02020603050405020304" pitchFamily="18" charset="0"/>
              </a:rPr>
              <a:t>час. </a:t>
            </a:r>
            <a:r>
              <a:rPr lang="ru-RU" sz="2400" b="1" dirty="0" smtClean="0">
                <a:solidFill>
                  <a:srgbClr val="FF0000"/>
                </a:solidFill>
                <a:cs typeface="Times New Roman" panose="02020603050405020304" pitchFamily="18" charset="0"/>
              </a:rPr>
              <a:t>12</a:t>
            </a:r>
            <a:r>
              <a:rPr lang="ru-RU" sz="2400" b="1" dirty="0" smtClean="0">
                <a:cs typeface="Times New Roman" panose="02020603050405020304" pitchFamily="18" charset="0"/>
              </a:rPr>
              <a:t> февраля до 9.00 час. 11 марта 2020 г. </a:t>
            </a:r>
            <a:r>
              <a:rPr lang="ru-RU" sz="2400" dirty="0">
                <a:cs typeface="Times New Roman" panose="02020603050405020304" pitchFamily="18" charset="0"/>
              </a:rPr>
              <a:t>на веб-узле </a:t>
            </a:r>
            <a:r>
              <a:rPr lang="ru-RU" sz="2400" dirty="0" smtClean="0">
                <a:cs typeface="Times New Roman" panose="02020603050405020304" pitchFamily="18" charset="0"/>
              </a:rPr>
              <a:t>конкурса. </a:t>
            </a:r>
            <a:r>
              <a:rPr lang="ru-RU" sz="2400" dirty="0">
                <a:cs typeface="Times New Roman" panose="02020603050405020304" pitchFamily="18" charset="0"/>
              </a:rPr>
              <a:t>Конкурсанты заполняют информационную </a:t>
            </a:r>
            <a:r>
              <a:rPr lang="ru-RU" sz="2400" dirty="0" smtClean="0">
                <a:cs typeface="Times New Roman" panose="02020603050405020304" pitchFamily="18" charset="0"/>
              </a:rPr>
              <a:t>карту</a:t>
            </a:r>
            <a:endParaRPr lang="ru-RU" sz="2400" dirty="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113123" y="-59279"/>
            <a:ext cx="2180052" cy="1991774"/>
          </a:xfrm>
          <a:prstGeom prst="rect">
            <a:avLst/>
          </a:prstGeom>
        </p:spPr>
      </p:pic>
      <p:sp>
        <p:nvSpPr>
          <p:cNvPr id="10" name="Заголовок 1"/>
          <p:cNvSpPr>
            <a:spLocks noGrp="1"/>
          </p:cNvSpPr>
          <p:nvPr>
            <p:ph type="title"/>
          </p:nvPr>
        </p:nvSpPr>
        <p:spPr>
          <a:xfrm>
            <a:off x="1876018" y="0"/>
            <a:ext cx="7168243" cy="1325563"/>
          </a:xfrm>
        </p:spPr>
        <p:txBody>
          <a:bodyPr>
            <a:normAutofit/>
          </a:bodyPr>
          <a:lstStyle/>
          <a:p>
            <a:r>
              <a:rPr lang="ru-RU" sz="3200" b="1" dirty="0" smtClean="0">
                <a:solidFill>
                  <a:srgbClr val="C00000"/>
                </a:solidFill>
                <a:effectLst>
                  <a:outerShdw blurRad="38100" dist="38100" dir="2700000" algn="tl">
                    <a:srgbClr val="000000">
                      <a:alpha val="43137"/>
                    </a:srgbClr>
                  </a:outerShdw>
                </a:effectLst>
              </a:rPr>
              <a:t>Регистрация на конкурс</a:t>
            </a:r>
            <a:endParaRPr lang="ru-RU" sz="3200" b="1" dirty="0">
              <a:solidFill>
                <a:srgbClr val="C00000"/>
              </a:solidFill>
              <a:effectLst>
                <a:outerShdw blurRad="38100" dist="38100" dir="2700000" algn="tl">
                  <a:srgbClr val="000000">
                    <a:alpha val="43137"/>
                  </a:srgbClr>
                </a:outerShdw>
              </a:effectLst>
            </a:endParaRPr>
          </a:p>
        </p:txBody>
      </p:sp>
      <p:sp>
        <p:nvSpPr>
          <p:cNvPr id="11" name="Прямоугольник 10"/>
          <p:cNvSpPr/>
          <p:nvPr/>
        </p:nvSpPr>
        <p:spPr>
          <a:xfrm>
            <a:off x="791067" y="4131963"/>
            <a:ext cx="7543800" cy="2308324"/>
          </a:xfrm>
          <a:prstGeom prst="rect">
            <a:avLst/>
          </a:prstGeom>
        </p:spPr>
        <p:txBody>
          <a:bodyPr wrap="square">
            <a:spAutoFit/>
          </a:bodyPr>
          <a:lstStyle/>
          <a:p>
            <a:pPr indent="449263" algn="ctr"/>
            <a:r>
              <a:rPr lang="ru-RU" sz="2400" b="1" dirty="0" smtClean="0">
                <a:solidFill>
                  <a:srgbClr val="C00000"/>
                </a:solidFill>
                <a:cs typeface="Times New Roman" panose="02020603050405020304" pitchFamily="18" charset="0"/>
              </a:rPr>
              <a:t>Прием документов</a:t>
            </a:r>
            <a:endParaRPr lang="ru-RU" sz="2400" b="1" dirty="0">
              <a:solidFill>
                <a:srgbClr val="C00000"/>
              </a:solidFill>
              <a:cs typeface="Times New Roman" panose="02020603050405020304" pitchFamily="18" charset="0"/>
            </a:endParaRPr>
          </a:p>
          <a:p>
            <a:pPr lvl="0" algn="ctr"/>
            <a:r>
              <a:rPr lang="ru-RU" sz="2400" b="1" dirty="0" smtClean="0">
                <a:cs typeface="Times New Roman" panose="02020603050405020304" pitchFamily="18" charset="0"/>
              </a:rPr>
              <a:t>11</a:t>
            </a:r>
            <a:r>
              <a:rPr lang="ru-RU" sz="2400" b="1" dirty="0" smtClean="0"/>
              <a:t> марта 2020 г. с 10.00 </a:t>
            </a:r>
            <a:r>
              <a:rPr lang="ru-RU" sz="2400" b="1" dirty="0"/>
              <a:t>час. до 16.00 час. </a:t>
            </a:r>
            <a:endParaRPr lang="ru-RU" sz="2400" b="1" dirty="0" smtClean="0"/>
          </a:p>
          <a:p>
            <a:pPr lvl="0" algn="ctr"/>
            <a:r>
              <a:rPr lang="ru-RU" sz="2400" b="1" dirty="0" smtClean="0"/>
              <a:t>и 12 </a:t>
            </a:r>
            <a:r>
              <a:rPr lang="ru-RU" sz="2400" b="1" dirty="0"/>
              <a:t>марта </a:t>
            </a:r>
            <a:r>
              <a:rPr lang="ru-RU" sz="2400" b="1" dirty="0" smtClean="0"/>
              <a:t>2020 </a:t>
            </a:r>
            <a:r>
              <a:rPr lang="ru-RU" sz="2400" b="1" dirty="0"/>
              <a:t>года </a:t>
            </a:r>
            <a:r>
              <a:rPr lang="ru-RU" sz="2400" b="1" dirty="0" smtClean="0"/>
              <a:t>с </a:t>
            </a:r>
            <a:r>
              <a:rPr lang="ru-RU" sz="2400" b="1" dirty="0"/>
              <a:t>10.00 час. до 12.00 </a:t>
            </a:r>
            <a:r>
              <a:rPr lang="ru-RU" sz="2400" b="1" dirty="0" smtClean="0"/>
              <a:t>час. </a:t>
            </a:r>
          </a:p>
          <a:p>
            <a:pPr lvl="0" algn="ctr"/>
            <a:r>
              <a:rPr lang="ru-RU" sz="2400" dirty="0" smtClean="0">
                <a:cs typeface="Times New Roman" panose="02020603050405020304" pitchFamily="18" charset="0"/>
              </a:rPr>
              <a:t>в ОГБОУ ДПО «Костромской областной институт развития образования» </a:t>
            </a:r>
          </a:p>
          <a:p>
            <a:pPr lvl="0" algn="ctr"/>
            <a:r>
              <a:rPr lang="ru-RU" sz="2400" dirty="0" smtClean="0">
                <a:cs typeface="Times New Roman" panose="02020603050405020304" pitchFamily="18" charset="0"/>
              </a:rPr>
              <a:t>(ул. Ивана Сусанина, д. 52, </a:t>
            </a:r>
            <a:r>
              <a:rPr lang="ru-RU" sz="2400" dirty="0" err="1" smtClean="0">
                <a:cs typeface="Times New Roman" panose="02020603050405020304" pitchFamily="18" charset="0"/>
              </a:rPr>
              <a:t>каб</a:t>
            </a:r>
            <a:r>
              <a:rPr lang="ru-RU" sz="2400" dirty="0" smtClean="0">
                <a:cs typeface="Times New Roman" panose="02020603050405020304" pitchFamily="18" charset="0"/>
              </a:rPr>
              <a:t>. 17) по графику</a:t>
            </a:r>
            <a:endParaRPr lang="ru-RU" sz="2400" dirty="0">
              <a:cs typeface="Times New Roman" panose="02020603050405020304" pitchFamily="18" charset="0"/>
            </a:endParaRPr>
          </a:p>
        </p:txBody>
      </p:sp>
    </p:spTree>
    <p:extLst>
      <p:ext uri="{BB962C8B-B14F-4D97-AF65-F5344CB8AC3E}">
        <p14:creationId xmlns:p14="http://schemas.microsoft.com/office/powerpoint/2010/main" val="569435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4735" y="220698"/>
            <a:ext cx="7689265" cy="1280890"/>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cs typeface="Arial" panose="020B0604020202020204" pitchFamily="34" charset="0"/>
              </a:rPr>
              <a:t>Перечень заявительных документов</a:t>
            </a:r>
            <a:br>
              <a:rPr lang="ru-RU" sz="2800" b="1" dirty="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Орган</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осуществляющий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управление в сфере образования</a:t>
            </a:r>
          </a:p>
        </p:txBody>
      </p:sp>
      <p:sp>
        <p:nvSpPr>
          <p:cNvPr id="3" name="Объект 2"/>
          <p:cNvSpPr>
            <a:spLocks noGrp="1"/>
          </p:cNvSpPr>
          <p:nvPr>
            <p:ph idx="1"/>
          </p:nvPr>
        </p:nvSpPr>
        <p:spPr>
          <a:xfrm>
            <a:off x="355600" y="1501588"/>
            <a:ext cx="8559799" cy="5154706"/>
          </a:xfrm>
        </p:spPr>
        <p:txBody>
          <a:bodyPr>
            <a:normAutofit/>
          </a:bodyPr>
          <a:lstStyle/>
          <a:p>
            <a:pPr algn="just"/>
            <a:r>
              <a:rPr lang="ru-RU" sz="2000" dirty="0" smtClean="0">
                <a:solidFill>
                  <a:schemeClr val="tx1"/>
                </a:solidFill>
                <a:cs typeface="Times New Roman" panose="02020603050405020304" pitchFamily="18" charset="0"/>
              </a:rPr>
              <a:t>Выписка из протокола заседания муниципального организационного комитета Конкурса или муниципального органа, осуществляющего управление в сфере образования (для государственных образовательных организаций - выписку </a:t>
            </a:r>
            <a:r>
              <a:rPr lang="ru-RU" sz="2000" dirty="0">
                <a:solidFill>
                  <a:schemeClr val="tx1"/>
                </a:solidFill>
                <a:cs typeface="Times New Roman" panose="02020603050405020304" pitchFamily="18" charset="0"/>
              </a:rPr>
              <a:t>из протокола органа государственно-общественного управления образовательной </a:t>
            </a:r>
            <a:r>
              <a:rPr lang="ru-RU" sz="2000" dirty="0" smtClean="0">
                <a:solidFill>
                  <a:schemeClr val="tx1"/>
                </a:solidFill>
                <a:cs typeface="Times New Roman" panose="02020603050405020304" pitchFamily="18" charset="0"/>
              </a:rPr>
              <a:t>организации)  о выдвижении кандидатуры на участие в областном этапе конкурса</a:t>
            </a:r>
          </a:p>
          <a:p>
            <a:pPr algn="just"/>
            <a:r>
              <a:rPr lang="ru-RU" sz="2000" dirty="0" smtClean="0">
                <a:solidFill>
                  <a:schemeClr val="tx1"/>
                </a:solidFill>
                <a:cs typeface="Times New Roman" panose="02020603050405020304" pitchFamily="18" charset="0"/>
              </a:rPr>
              <a:t>Представление муниципального органа, осуществляющего управление в сфере образования (для государственных образовательных организаций – регионального органа управления образования) с описанием общественно значимых действий участника в течение прошлого учебного года</a:t>
            </a:r>
          </a:p>
          <a:p>
            <a:pPr algn="just"/>
            <a:r>
              <a:rPr lang="ru-RU" sz="2000" dirty="0">
                <a:solidFill>
                  <a:schemeClr val="tx1"/>
                </a:solidFill>
                <a:cs typeface="Times New Roman" panose="02020603050405020304" pitchFamily="18" charset="0"/>
              </a:rPr>
              <a:t>Заявление участника (по форме), цветной фотопортрет 6х4, жанровая фотография в электронном виде</a:t>
            </a:r>
          </a:p>
          <a:p>
            <a:pPr algn="just"/>
            <a:r>
              <a:rPr lang="ru-RU" sz="2000" dirty="0">
                <a:solidFill>
                  <a:schemeClr val="tx1"/>
                </a:solidFill>
                <a:cs typeface="Times New Roman" panose="02020603050405020304" pitchFamily="18" charset="0"/>
              </a:rPr>
              <a:t>Информационная карта участника в электронном и печатном виде (по форме</a:t>
            </a:r>
            <a:r>
              <a:rPr lang="ru-RU" sz="2000" dirty="0" smtClean="0">
                <a:solidFill>
                  <a:schemeClr val="tx1"/>
                </a:solidFill>
                <a:cs typeface="Times New Roman" panose="02020603050405020304" pitchFamily="18" charset="0"/>
              </a:rPr>
              <a:t>)</a:t>
            </a:r>
          </a:p>
          <a:p>
            <a:pPr algn="just"/>
            <a:r>
              <a:rPr lang="ru-RU" sz="2000" dirty="0" smtClean="0">
                <a:cs typeface="Times New Roman" panose="02020603050405020304" pitchFamily="18" charset="0"/>
              </a:rPr>
              <a:t>Ксерокопия трудовой книжки</a:t>
            </a:r>
          </a:p>
          <a:p>
            <a:pPr algn="just"/>
            <a:r>
              <a:rPr lang="ru-RU" sz="2000" dirty="0" smtClean="0">
                <a:solidFill>
                  <a:schemeClr val="tx1"/>
                </a:solidFill>
                <a:cs typeface="Times New Roman" panose="02020603050405020304" pitchFamily="18" charset="0"/>
              </a:rPr>
              <a:t>Справка об итогах муниципального этапа конкурса «Учитель года 2020»</a:t>
            </a:r>
          </a:p>
          <a:p>
            <a:pPr algn="just"/>
            <a:endParaRPr lang="ru-RU" sz="2000" dirty="0">
              <a:solidFill>
                <a:schemeClr val="tx1"/>
              </a:solidFill>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113123" y="-59279"/>
            <a:ext cx="2180052" cy="1991774"/>
          </a:xfrm>
          <a:prstGeom prst="rect">
            <a:avLst/>
          </a:prstGeom>
        </p:spPr>
      </p:pic>
    </p:spTree>
    <p:extLst>
      <p:ext uri="{BB962C8B-B14F-4D97-AF65-F5344CB8AC3E}">
        <p14:creationId xmlns:p14="http://schemas.microsoft.com/office/powerpoint/2010/main" val="1088001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just"/>
            <a:r>
              <a:rPr lang="ru-RU" sz="2000" dirty="0" smtClean="0">
                <a:solidFill>
                  <a:schemeClr val="tx1"/>
                </a:solidFill>
                <a:cs typeface="Times New Roman" panose="02020603050405020304" pitchFamily="18" charset="0"/>
              </a:rPr>
              <a:t>Выписка из протокола заседания педагогического совета о выдвижении кандидатуры на участие в региональном этапе конкурса</a:t>
            </a:r>
          </a:p>
          <a:p>
            <a:pPr algn="just"/>
            <a:r>
              <a:rPr lang="ru-RU" sz="2000" dirty="0" smtClean="0">
                <a:solidFill>
                  <a:schemeClr val="tx1"/>
                </a:solidFill>
                <a:cs typeface="Times New Roman" panose="02020603050405020304" pitchFamily="18" charset="0"/>
              </a:rPr>
              <a:t>Заявление участника (по форме), цветной фотопортрет 6х4, жанровая фотография в электронном виде</a:t>
            </a:r>
          </a:p>
          <a:p>
            <a:pPr algn="just"/>
            <a:r>
              <a:rPr lang="ru-RU" sz="2000" dirty="0" smtClean="0">
                <a:solidFill>
                  <a:schemeClr val="tx1"/>
                </a:solidFill>
                <a:cs typeface="Times New Roman" panose="02020603050405020304" pitchFamily="18" charset="0"/>
              </a:rPr>
              <a:t>Информационная карта участника в электронном и печатном виде (по форме)</a:t>
            </a:r>
          </a:p>
          <a:p>
            <a:pPr algn="just"/>
            <a:r>
              <a:rPr lang="ru-RU" sz="2000" dirty="0" smtClean="0">
                <a:solidFill>
                  <a:schemeClr val="tx1"/>
                </a:solidFill>
                <a:cs typeface="Times New Roman" panose="02020603050405020304" pitchFamily="18" charset="0"/>
              </a:rPr>
              <a:t>Представление руководителя профессиональной образовательной организации с описанием общественно значимых действий участника в течение прошедшего учебного года</a:t>
            </a:r>
          </a:p>
          <a:p>
            <a:pPr algn="just"/>
            <a:r>
              <a:rPr lang="ru-RU" sz="2000" dirty="0">
                <a:cs typeface="Times New Roman" panose="02020603050405020304" pitchFamily="18" charset="0"/>
              </a:rPr>
              <a:t>Ксерокопия трудовой книжки</a:t>
            </a:r>
          </a:p>
          <a:p>
            <a:pPr marL="0" indent="0" algn="just">
              <a:buNone/>
            </a:pPr>
            <a:endParaRPr lang="ru-RU" sz="2000" dirty="0" smtClean="0">
              <a:solidFill>
                <a:schemeClr val="tx1"/>
              </a:solidFill>
              <a:cs typeface="Times New Roman" panose="02020603050405020304" pitchFamily="18" charset="0"/>
            </a:endParaRPr>
          </a:p>
          <a:p>
            <a:pPr marL="0" indent="0" algn="just">
              <a:buNone/>
            </a:pPr>
            <a:endParaRPr lang="ru-RU" sz="2000" dirty="0">
              <a:solidFill>
                <a:schemeClr val="tx1"/>
              </a:solidFill>
              <a:cs typeface="Times New Roman" panose="02020603050405020304" pitchFamily="18" charset="0"/>
            </a:endParaRPr>
          </a:p>
        </p:txBody>
      </p:sp>
      <p:sp>
        <p:nvSpPr>
          <p:cNvPr id="6" name="Заголовок 1"/>
          <p:cNvSpPr>
            <a:spLocks noGrp="1"/>
          </p:cNvSpPr>
          <p:nvPr>
            <p:ph type="title"/>
          </p:nvPr>
        </p:nvSpPr>
        <p:spPr>
          <a:xfrm>
            <a:off x="1471907" y="100854"/>
            <a:ext cx="7638465" cy="1280890"/>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cs typeface="Arial" panose="020B0604020202020204" pitchFamily="34" charset="0"/>
              </a:rPr>
              <a:t>Перечень заявительных документов</a:t>
            </a:r>
            <a:br>
              <a:rPr lang="ru-RU" sz="2800" b="1" dirty="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Государственная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образовательная организация</a:t>
            </a:r>
          </a:p>
        </p:txBody>
      </p:sp>
      <p:pic>
        <p:nvPicPr>
          <p:cNvPr id="7" name="Рисунок 6"/>
          <p:cNvPicPr>
            <a:picLocks noChangeAspect="1"/>
          </p:cNvPicPr>
          <p:nvPr/>
        </p:nvPicPr>
        <p:blipFill>
          <a:blip r:embed="rId2"/>
          <a:stretch>
            <a:fillRect/>
          </a:stretch>
        </p:blipFill>
        <p:spPr>
          <a:xfrm>
            <a:off x="-113123" y="-59279"/>
            <a:ext cx="2180052" cy="1991774"/>
          </a:xfrm>
          <a:prstGeom prst="rect">
            <a:avLst/>
          </a:prstGeom>
        </p:spPr>
      </p:pic>
    </p:spTree>
    <p:extLst>
      <p:ext uri="{BB962C8B-B14F-4D97-AF65-F5344CB8AC3E}">
        <p14:creationId xmlns:p14="http://schemas.microsoft.com/office/powerpoint/2010/main" val="267089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solidFill>
                  <a:srgbClr val="C00000"/>
                </a:solidFill>
                <a:effectLst>
                  <a:outerShdw blurRad="38100" dist="38100" dir="2700000" algn="tl">
                    <a:srgbClr val="000000">
                      <a:alpha val="43137"/>
                    </a:srgbClr>
                  </a:outerShdw>
                </a:effectLst>
                <a:cs typeface="Arial" panose="020B0604020202020204" pitchFamily="34" charset="0"/>
              </a:rPr>
              <a:t>Победители областного конкурса «Учитель года </a:t>
            </a:r>
            <a:r>
              <a:rPr lang="ru-RU" sz="2800" b="1" dirty="0" smtClean="0">
                <a:solidFill>
                  <a:srgbClr val="C00000"/>
                </a:solidFill>
                <a:effectLst>
                  <a:outerShdw blurRad="38100" dist="38100" dir="2700000" algn="tl">
                    <a:srgbClr val="000000">
                      <a:alpha val="43137"/>
                    </a:srgbClr>
                  </a:outerShdw>
                </a:effectLst>
                <a:cs typeface="Arial" panose="020B0604020202020204" pitchFamily="34" charset="0"/>
              </a:rPr>
              <a:t>2019»</a:t>
            </a:r>
            <a:endParaRPr lang="ru-RU" sz="28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4" name="Прямоугольник 3"/>
          <p:cNvSpPr/>
          <p:nvPr/>
        </p:nvSpPr>
        <p:spPr>
          <a:xfrm>
            <a:off x="1634067" y="1565818"/>
            <a:ext cx="2861733" cy="1107996"/>
          </a:xfrm>
          <a:prstGeom prst="rect">
            <a:avLst/>
          </a:prstGeom>
        </p:spPr>
        <p:txBody>
          <a:bodyPr wrap="square">
            <a:spAutoFit/>
          </a:bodyPr>
          <a:lstStyle/>
          <a:p>
            <a:pPr algn="ctr"/>
            <a:r>
              <a:rPr lang="ru-RU" sz="1100" b="1" i="1" dirty="0" smtClean="0">
                <a:solidFill>
                  <a:srgbClr val="00008B"/>
                </a:solidFill>
                <a:latin typeface="Georgia" panose="02040502050405020303" pitchFamily="18" charset="0"/>
              </a:rPr>
              <a:t>Зайцев Максим Викторович, учитель математики</a:t>
            </a:r>
            <a:r>
              <a:rPr lang="ru-RU" sz="1100" b="1" i="1" dirty="0">
                <a:solidFill>
                  <a:srgbClr val="00008B"/>
                </a:solidFill>
                <a:latin typeface="Georgia" panose="02040502050405020303" pitchFamily="18" charset="0"/>
              </a:rPr>
              <a:t/>
            </a:r>
            <a:br>
              <a:rPr lang="ru-RU" sz="1100" b="1" i="1" dirty="0">
                <a:solidFill>
                  <a:srgbClr val="00008B"/>
                </a:solidFill>
                <a:latin typeface="Georgia" panose="02040502050405020303" pitchFamily="18" charset="0"/>
              </a:rPr>
            </a:br>
            <a:r>
              <a:rPr lang="ru-RU" sz="1100" b="1" i="1" dirty="0" smtClean="0">
                <a:solidFill>
                  <a:srgbClr val="00008B"/>
                </a:solidFill>
                <a:latin typeface="Georgia" panose="02040502050405020303" pitchFamily="18" charset="0"/>
              </a:rPr>
              <a:t>МБОУ </a:t>
            </a:r>
            <a:r>
              <a:rPr lang="ru-RU" sz="1100" b="1" i="1" dirty="0">
                <a:solidFill>
                  <a:srgbClr val="00008B"/>
                </a:solidFill>
                <a:latin typeface="Georgia" panose="02040502050405020303" pitchFamily="18" charset="0"/>
              </a:rPr>
              <a:t>«Средняя общеобразовательная школа </a:t>
            </a:r>
            <a:endParaRPr lang="ru-RU" sz="1100" b="1" i="1" dirty="0" smtClean="0">
              <a:solidFill>
                <a:srgbClr val="00008B"/>
              </a:solidFill>
              <a:latin typeface="Georgia" panose="02040502050405020303" pitchFamily="18" charset="0"/>
            </a:endParaRPr>
          </a:p>
          <a:p>
            <a:pPr algn="ctr"/>
            <a:r>
              <a:rPr lang="ru-RU" sz="1100" b="1" i="1" dirty="0" smtClean="0">
                <a:solidFill>
                  <a:srgbClr val="00008B"/>
                </a:solidFill>
                <a:latin typeface="Georgia" panose="02040502050405020303" pitchFamily="18" charset="0"/>
              </a:rPr>
              <a:t>№ </a:t>
            </a:r>
            <a:r>
              <a:rPr lang="ru-RU" sz="1100" b="1" i="1" dirty="0">
                <a:solidFill>
                  <a:srgbClr val="00008B"/>
                </a:solidFill>
                <a:latin typeface="Georgia" panose="02040502050405020303" pitchFamily="18" charset="0"/>
              </a:rPr>
              <a:t>8</a:t>
            </a:r>
            <a:r>
              <a:rPr lang="ru-RU" sz="1100" b="1" i="1" dirty="0" smtClean="0">
                <a:solidFill>
                  <a:srgbClr val="00008B"/>
                </a:solidFill>
                <a:latin typeface="Georgia" panose="02040502050405020303" pitchFamily="18" charset="0"/>
              </a:rPr>
              <a:t>»   </a:t>
            </a:r>
          </a:p>
          <a:p>
            <a:pPr algn="ctr"/>
            <a:r>
              <a:rPr lang="ru-RU" sz="1100" b="1" i="1" dirty="0" smtClean="0">
                <a:solidFill>
                  <a:srgbClr val="00008B"/>
                </a:solidFill>
                <a:latin typeface="Georgia" panose="02040502050405020303" pitchFamily="18" charset="0"/>
              </a:rPr>
              <a:t>города Костромы</a:t>
            </a:r>
          </a:p>
        </p:txBody>
      </p:sp>
      <p:sp>
        <p:nvSpPr>
          <p:cNvPr id="5" name="Прямоугольник 4"/>
          <p:cNvSpPr/>
          <p:nvPr/>
        </p:nvSpPr>
        <p:spPr>
          <a:xfrm>
            <a:off x="4729090" y="2163336"/>
            <a:ext cx="2802465" cy="1107996"/>
          </a:xfrm>
          <a:prstGeom prst="rect">
            <a:avLst/>
          </a:prstGeom>
        </p:spPr>
        <p:txBody>
          <a:bodyPr wrap="square">
            <a:spAutoFit/>
          </a:bodyPr>
          <a:lstStyle/>
          <a:p>
            <a:pPr algn="ctr"/>
            <a:r>
              <a:rPr lang="ru-RU" sz="1100" b="1" i="1" dirty="0" err="1" smtClean="0">
                <a:solidFill>
                  <a:srgbClr val="00008B"/>
                </a:solidFill>
                <a:latin typeface="georgia" panose="02040502050405020303" pitchFamily="18" charset="0"/>
              </a:rPr>
              <a:t>Гневышева</a:t>
            </a:r>
            <a:r>
              <a:rPr lang="ru-RU" sz="1100" b="1" i="1" dirty="0" smtClean="0">
                <a:solidFill>
                  <a:srgbClr val="00008B"/>
                </a:solidFill>
                <a:latin typeface="georgia" panose="02040502050405020303" pitchFamily="18" charset="0"/>
              </a:rPr>
              <a:t> </a:t>
            </a:r>
            <a:r>
              <a:rPr lang="ru-RU" sz="1100" b="1" i="1" dirty="0">
                <a:solidFill>
                  <a:srgbClr val="00008B"/>
                </a:solidFill>
                <a:latin typeface="georgia" panose="02040502050405020303" pitchFamily="18" charset="0"/>
              </a:rPr>
              <a:t>Александра Александровна, педагог дополнительного образования ГБУ ДО детей Костромской области «Дворец творчества</a:t>
            </a:r>
            <a:r>
              <a:rPr lang="ru-RU" sz="1100" b="1" i="1" dirty="0" smtClean="0">
                <a:solidFill>
                  <a:srgbClr val="00008B"/>
                </a:solidFill>
                <a:latin typeface="georgia" panose="02040502050405020303" pitchFamily="18" charset="0"/>
              </a:rPr>
              <a:t>»</a:t>
            </a:r>
          </a:p>
          <a:p>
            <a:pPr algn="ctr"/>
            <a:endParaRPr lang="ru-RU" sz="1100" dirty="0"/>
          </a:p>
        </p:txBody>
      </p:sp>
      <p:sp>
        <p:nvSpPr>
          <p:cNvPr id="9" name="Прямоугольник 8"/>
          <p:cNvSpPr/>
          <p:nvPr/>
        </p:nvSpPr>
        <p:spPr>
          <a:xfrm>
            <a:off x="1634067" y="3290744"/>
            <a:ext cx="2645042" cy="1107996"/>
          </a:xfrm>
          <a:prstGeom prst="rect">
            <a:avLst/>
          </a:prstGeom>
        </p:spPr>
        <p:txBody>
          <a:bodyPr wrap="square">
            <a:spAutoFit/>
          </a:bodyPr>
          <a:lstStyle/>
          <a:p>
            <a:pPr algn="ctr"/>
            <a:r>
              <a:rPr lang="ru-RU" sz="1100" b="1" i="1" dirty="0" err="1" smtClean="0">
                <a:solidFill>
                  <a:srgbClr val="00008B"/>
                </a:solidFill>
                <a:latin typeface="georgia" panose="02040502050405020303" pitchFamily="18" charset="0"/>
              </a:rPr>
              <a:t>Ивкова</a:t>
            </a:r>
            <a:r>
              <a:rPr lang="ru-RU" sz="1100" b="1" i="1" dirty="0" smtClean="0">
                <a:solidFill>
                  <a:srgbClr val="00008B"/>
                </a:solidFill>
                <a:latin typeface="georgia" panose="02040502050405020303" pitchFamily="18" charset="0"/>
              </a:rPr>
              <a:t> </a:t>
            </a:r>
            <a:r>
              <a:rPr lang="ru-RU" sz="1100" b="1" i="1" dirty="0">
                <a:solidFill>
                  <a:srgbClr val="00008B"/>
                </a:solidFill>
                <a:latin typeface="georgia" panose="02040502050405020303" pitchFamily="18" charset="0"/>
              </a:rPr>
              <a:t>Марина Юрьевна, воспитатель муниципального автономного дошкольного образовательного учреждения города Костромы </a:t>
            </a:r>
            <a:endParaRPr lang="ru-RU" sz="1100" b="1" i="1" dirty="0" smtClean="0">
              <a:solidFill>
                <a:srgbClr val="00008B"/>
              </a:solidFill>
              <a:latin typeface="georgia" panose="02040502050405020303" pitchFamily="18" charset="0"/>
            </a:endParaRPr>
          </a:p>
          <a:p>
            <a:pPr algn="ctr"/>
            <a:r>
              <a:rPr lang="ru-RU" sz="1100" b="1" i="1" dirty="0" smtClean="0">
                <a:solidFill>
                  <a:srgbClr val="00008B"/>
                </a:solidFill>
                <a:latin typeface="georgia" panose="02040502050405020303" pitchFamily="18" charset="0"/>
              </a:rPr>
              <a:t>«</a:t>
            </a:r>
            <a:r>
              <a:rPr lang="ru-RU" sz="1100" b="1" i="1" dirty="0">
                <a:solidFill>
                  <a:srgbClr val="00008B"/>
                </a:solidFill>
                <a:latin typeface="georgia" panose="02040502050405020303" pitchFamily="18" charset="0"/>
              </a:rPr>
              <a:t>Детский сад № 8</a:t>
            </a:r>
            <a:r>
              <a:rPr lang="ru-RU" sz="1100" b="1" i="1" dirty="0" smtClean="0">
                <a:solidFill>
                  <a:srgbClr val="00008B"/>
                </a:solidFill>
                <a:latin typeface="georgia" panose="02040502050405020303" pitchFamily="18" charset="0"/>
              </a:rPr>
              <a:t>»</a:t>
            </a:r>
          </a:p>
        </p:txBody>
      </p:sp>
      <p:sp>
        <p:nvSpPr>
          <p:cNvPr id="6" name="Прямоугольник 5"/>
          <p:cNvSpPr/>
          <p:nvPr/>
        </p:nvSpPr>
        <p:spPr>
          <a:xfrm>
            <a:off x="4729090" y="3832036"/>
            <a:ext cx="2802465" cy="938719"/>
          </a:xfrm>
          <a:prstGeom prst="rect">
            <a:avLst/>
          </a:prstGeom>
        </p:spPr>
        <p:txBody>
          <a:bodyPr wrap="square">
            <a:spAutoFit/>
          </a:bodyPr>
          <a:lstStyle/>
          <a:p>
            <a:pPr algn="ctr"/>
            <a:r>
              <a:rPr lang="ru-RU" sz="1100" b="1" i="1" dirty="0" err="1" smtClean="0">
                <a:solidFill>
                  <a:srgbClr val="00008B"/>
                </a:solidFill>
                <a:latin typeface="Georgia" panose="02040502050405020303" pitchFamily="18" charset="0"/>
              </a:rPr>
              <a:t>Блинова</a:t>
            </a:r>
            <a:r>
              <a:rPr lang="ru-RU" sz="1100" b="1" i="1" dirty="0" smtClean="0">
                <a:solidFill>
                  <a:srgbClr val="00008B"/>
                </a:solidFill>
                <a:latin typeface="Georgia" panose="02040502050405020303" pitchFamily="18" charset="0"/>
              </a:rPr>
              <a:t> </a:t>
            </a:r>
            <a:r>
              <a:rPr lang="ru-RU" sz="1100" b="1" i="1" dirty="0">
                <a:solidFill>
                  <a:srgbClr val="00008B"/>
                </a:solidFill>
                <a:latin typeface="Georgia" panose="02040502050405020303" pitchFamily="18" charset="0"/>
              </a:rPr>
              <a:t>Екатерина Николаевна, педагог дополнительного образования МБУ ДО города Костромы «Дом детского творчества “Жемчужина</a:t>
            </a:r>
            <a:r>
              <a:rPr lang="ru-RU" sz="1100" b="1" i="1" dirty="0" smtClean="0">
                <a:solidFill>
                  <a:srgbClr val="00008B"/>
                </a:solidFill>
                <a:latin typeface="Georgia" panose="02040502050405020303" pitchFamily="18" charset="0"/>
              </a:rPr>
              <a:t>”»</a:t>
            </a:r>
            <a:endParaRPr lang="ru-RU" sz="1100" b="1" i="1" dirty="0">
              <a:solidFill>
                <a:srgbClr val="00008B"/>
              </a:solidFill>
            </a:endParaRPr>
          </a:p>
        </p:txBody>
      </p:sp>
      <p:sp>
        <p:nvSpPr>
          <p:cNvPr id="7" name="Прямоугольник 6"/>
          <p:cNvSpPr/>
          <p:nvPr/>
        </p:nvSpPr>
        <p:spPr>
          <a:xfrm>
            <a:off x="1672622" y="4959444"/>
            <a:ext cx="2720991" cy="1446550"/>
          </a:xfrm>
          <a:prstGeom prst="rect">
            <a:avLst/>
          </a:prstGeom>
        </p:spPr>
        <p:txBody>
          <a:bodyPr wrap="square">
            <a:spAutoFit/>
          </a:bodyPr>
          <a:lstStyle/>
          <a:p>
            <a:pPr algn="ctr"/>
            <a:endParaRPr lang="ru-RU" sz="1100" b="1" i="1" dirty="0" smtClean="0">
              <a:solidFill>
                <a:srgbClr val="00008B"/>
              </a:solidFill>
              <a:latin typeface="georgia" panose="02040502050405020303" pitchFamily="18" charset="0"/>
            </a:endParaRPr>
          </a:p>
          <a:p>
            <a:pPr algn="ctr"/>
            <a:r>
              <a:rPr lang="ru-RU" sz="1100" b="1" i="1" dirty="0" smtClean="0">
                <a:solidFill>
                  <a:srgbClr val="00008B"/>
                </a:solidFill>
                <a:latin typeface="georgia" panose="02040502050405020303" pitchFamily="18" charset="0"/>
              </a:rPr>
              <a:t>Епишева </a:t>
            </a:r>
            <a:r>
              <a:rPr lang="ru-RU" sz="1100" b="1" i="1" dirty="0">
                <a:solidFill>
                  <a:srgbClr val="00008B"/>
                </a:solidFill>
                <a:latin typeface="georgia" panose="02040502050405020303" pitchFamily="18" charset="0"/>
              </a:rPr>
              <a:t>Анжела Александровна, преподаватель истории и обществознания ОГБ ПОУ «</a:t>
            </a:r>
            <a:r>
              <a:rPr lang="ru-RU" sz="1100" b="1" i="1" dirty="0" err="1">
                <a:solidFill>
                  <a:srgbClr val="00008B"/>
                </a:solidFill>
                <a:latin typeface="georgia" panose="02040502050405020303" pitchFamily="18" charset="0"/>
              </a:rPr>
              <a:t>Буйский</a:t>
            </a:r>
            <a:r>
              <a:rPr lang="ru-RU" sz="1100" b="1" i="1" dirty="0">
                <a:solidFill>
                  <a:srgbClr val="00008B"/>
                </a:solidFill>
                <a:latin typeface="georgia" panose="02040502050405020303" pitchFamily="18" charset="0"/>
              </a:rPr>
              <a:t> техникум железнодорожного транспорта Костромской области</a:t>
            </a:r>
            <a:r>
              <a:rPr lang="ru-RU" sz="1100" b="1" i="1" dirty="0" smtClean="0">
                <a:solidFill>
                  <a:srgbClr val="00008B"/>
                </a:solidFill>
                <a:latin typeface="georgia" panose="02040502050405020303" pitchFamily="18" charset="0"/>
              </a:rPr>
              <a:t>»</a:t>
            </a:r>
            <a:endParaRPr lang="ru-RU" sz="1100" b="1" dirty="0">
              <a:solidFill>
                <a:srgbClr val="00008B"/>
              </a:solidFill>
              <a:latin typeface="Segoe UI" panose="020B0502040204020203" pitchFamily="34" charset="0"/>
            </a:endParaRPr>
          </a:p>
        </p:txBody>
      </p:sp>
      <p:sp>
        <p:nvSpPr>
          <p:cNvPr id="8" name="Прямоугольник 7"/>
          <p:cNvSpPr/>
          <p:nvPr/>
        </p:nvSpPr>
        <p:spPr>
          <a:xfrm>
            <a:off x="4394200" y="5797812"/>
            <a:ext cx="3044220" cy="1107996"/>
          </a:xfrm>
          <a:prstGeom prst="rect">
            <a:avLst/>
          </a:prstGeom>
        </p:spPr>
        <p:txBody>
          <a:bodyPr wrap="square">
            <a:spAutoFit/>
          </a:bodyPr>
          <a:lstStyle/>
          <a:p>
            <a:pPr algn="ctr"/>
            <a:r>
              <a:rPr lang="ru-RU" sz="1100" b="1" i="1" dirty="0" smtClean="0">
                <a:solidFill>
                  <a:srgbClr val="00008B"/>
                </a:solidFill>
                <a:latin typeface="Georgia" panose="02040502050405020303" pitchFamily="18" charset="0"/>
              </a:rPr>
              <a:t>Гусева </a:t>
            </a:r>
            <a:r>
              <a:rPr lang="ru-RU" sz="1100" b="1" i="1" dirty="0">
                <a:solidFill>
                  <a:srgbClr val="00008B"/>
                </a:solidFill>
                <a:latin typeface="Georgia" panose="02040502050405020303" pitchFamily="18" charset="0"/>
              </a:rPr>
              <a:t>Полина Андреевна, педагог-психолог МБОУ города Костромы «Лицей № 17», победитель в номинации «Педагог-психолог, учитель-логопед, учитель-дефектолог»</a:t>
            </a:r>
            <a:endParaRPr lang="ru-RU" sz="1100" b="1" i="1" dirty="0">
              <a:solidFill>
                <a:srgbClr val="00008B"/>
              </a:solidFill>
              <a:effectLst/>
              <a:latin typeface="Segoe UI" panose="020B0502040204020203" pitchFamily="34" charset="0"/>
            </a:endParaRPr>
          </a:p>
        </p:txBody>
      </p:sp>
      <p:pic>
        <p:nvPicPr>
          <p:cNvPr id="3" name="Рисунок 2"/>
          <p:cNvPicPr>
            <a:picLocks noChangeAspect="1"/>
          </p:cNvPicPr>
          <p:nvPr/>
        </p:nvPicPr>
        <p:blipFill>
          <a:blip r:embed="rId2"/>
          <a:stretch>
            <a:fillRect/>
          </a:stretch>
        </p:blipFill>
        <p:spPr>
          <a:xfrm>
            <a:off x="-113123" y="-59279"/>
            <a:ext cx="2180052" cy="1991774"/>
          </a:xfrm>
          <a:prstGeom prst="rect">
            <a:avLst/>
          </a:prstGeom>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36" y="1369878"/>
            <a:ext cx="1375405" cy="1767667"/>
          </a:xfrm>
          <a:prstGeom prst="rect">
            <a:avLst/>
          </a:prstGeom>
        </p:spPr>
      </p:pic>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5803" y="3097685"/>
            <a:ext cx="1314843" cy="1780828"/>
          </a:xfrm>
          <a:prstGeom prst="rect">
            <a:avLst/>
          </a:prstGeom>
        </p:spPr>
      </p:pic>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5803" y="1369878"/>
            <a:ext cx="1314843" cy="1789512"/>
          </a:xfrm>
          <a:prstGeom prst="rect">
            <a:avLst/>
          </a:prstGeom>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5803" y="4887197"/>
            <a:ext cx="1314844" cy="1919125"/>
          </a:xfrm>
          <a:prstGeom prst="rect">
            <a:avLst/>
          </a:prstGeom>
        </p:spPr>
      </p:pic>
      <p:pic>
        <p:nvPicPr>
          <p:cNvPr id="20" name="Рисунок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349" y="4959444"/>
            <a:ext cx="1343987" cy="1846878"/>
          </a:xfrm>
          <a:prstGeom prst="rect">
            <a:avLst/>
          </a:prstGeom>
        </p:spPr>
      </p:pic>
      <p:pic>
        <p:nvPicPr>
          <p:cNvPr id="21" name="Рисунок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762" y="3141408"/>
            <a:ext cx="1344574" cy="1842147"/>
          </a:xfrm>
          <a:prstGeom prst="rect">
            <a:avLst/>
          </a:prstGeom>
        </p:spPr>
      </p:pic>
    </p:spTree>
    <p:extLst>
      <p:ext uri="{BB962C8B-B14F-4D97-AF65-F5344CB8AC3E}">
        <p14:creationId xmlns:p14="http://schemas.microsoft.com/office/powerpoint/2010/main" val="2543175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190064648"/>
              </p:ext>
            </p:extLst>
          </p:nvPr>
        </p:nvGraphicFramePr>
        <p:xfrm>
          <a:off x="669470" y="1618381"/>
          <a:ext cx="8171848" cy="4420690"/>
        </p:xfrm>
        <a:graphic>
          <a:graphicData uri="http://schemas.openxmlformats.org/drawingml/2006/table">
            <a:tbl>
              <a:tblPr firstRow="1" bandRow="1">
                <a:tableStyleId>{5940675A-B579-460E-94D1-54222C63F5DA}</a:tableStyleId>
              </a:tblPr>
              <a:tblGrid>
                <a:gridCol w="3034692">
                  <a:extLst>
                    <a:ext uri="{9D8B030D-6E8A-4147-A177-3AD203B41FA5}">
                      <a16:colId xmlns="" xmlns:a16="http://schemas.microsoft.com/office/drawing/2014/main" val="20000"/>
                    </a:ext>
                  </a:extLst>
                </a:gridCol>
                <a:gridCol w="2628082">
                  <a:extLst>
                    <a:ext uri="{9D8B030D-6E8A-4147-A177-3AD203B41FA5}">
                      <a16:colId xmlns="" xmlns:a16="http://schemas.microsoft.com/office/drawing/2014/main" val="20001"/>
                    </a:ext>
                  </a:extLst>
                </a:gridCol>
                <a:gridCol w="2509074">
                  <a:extLst>
                    <a:ext uri="{9D8B030D-6E8A-4147-A177-3AD203B41FA5}">
                      <a16:colId xmlns="" xmlns:a16="http://schemas.microsoft.com/office/drawing/2014/main" val="20002"/>
                    </a:ext>
                  </a:extLst>
                </a:gridCol>
              </a:tblGrid>
              <a:tr h="667586">
                <a:tc gridSpan="2">
                  <a:txBody>
                    <a:bodyPr/>
                    <a:lstStyle/>
                    <a:p>
                      <a:pPr algn="ctr"/>
                      <a:r>
                        <a:rPr lang="ru-RU" dirty="0" smtClean="0"/>
                        <a:t>11 марта</a:t>
                      </a:r>
                      <a:endParaRPr lang="ru-RU" dirty="0"/>
                    </a:p>
                  </a:txBody>
                  <a:tcPr/>
                </a:tc>
                <a:tc hMerge="1">
                  <a:txBody>
                    <a:bodyPr/>
                    <a:lstStyle/>
                    <a:p>
                      <a:endParaRPr lang="ru-RU" dirty="0"/>
                    </a:p>
                  </a:txBody>
                  <a:tcPr/>
                </a:tc>
                <a:tc>
                  <a:txBody>
                    <a:bodyPr/>
                    <a:lstStyle/>
                    <a:p>
                      <a:pPr algn="ctr"/>
                      <a:r>
                        <a:rPr lang="ru-RU" dirty="0" smtClean="0"/>
                        <a:t>12 марта</a:t>
                      </a:r>
                      <a:endParaRPr lang="ru-RU" dirty="0"/>
                    </a:p>
                  </a:txBody>
                  <a:tcPr/>
                </a:tc>
                <a:extLst>
                  <a:ext uri="{0D108BD9-81ED-4DB2-BD59-A6C34878D82A}">
                    <a16:rowId xmlns="" xmlns:a16="http://schemas.microsoft.com/office/drawing/2014/main" val="10000"/>
                  </a:ext>
                </a:extLst>
              </a:tr>
              <a:tr h="667586">
                <a:tc>
                  <a:txBody>
                    <a:bodyPr/>
                    <a:lstStyle/>
                    <a:p>
                      <a:pPr marL="255588" lvl="0" indent="-255588">
                        <a:lnSpc>
                          <a:spcPct val="107000"/>
                        </a:lnSpc>
                        <a:spcAft>
                          <a:spcPts val="120"/>
                        </a:spcAft>
                        <a:buFont typeface="Arial" panose="020B0604020202020204" pitchFamily="34" charset="0"/>
                        <a:buChar char="•"/>
                      </a:pPr>
                      <a:r>
                        <a:rPr lang="ru-RU" sz="1800" dirty="0" smtClean="0">
                          <a:effectLst/>
                        </a:rPr>
                        <a:t>г. Кострома</a:t>
                      </a:r>
                      <a:endParaRPr lang="en-US" sz="1800" dirty="0" smtClean="0">
                        <a:effectLst/>
                      </a:endParaRPr>
                    </a:p>
                    <a:p>
                      <a:pPr marL="255588" marR="0" lvl="0" indent="-255588"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smtClean="0">
                          <a:effectLst/>
                        </a:rPr>
                        <a:t>Костромской р-н</a:t>
                      </a:r>
                      <a:endParaRPr lang="en-US" sz="1800" dirty="0" smtClean="0">
                        <a:effectLst/>
                      </a:endParaRPr>
                    </a:p>
                    <a:p>
                      <a:pPr marL="255588" marR="0" lvl="0" indent="-255588"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smtClean="0">
                          <a:effectLst/>
                        </a:rPr>
                        <a:t>г. Волгореченск</a:t>
                      </a:r>
                    </a:p>
                    <a:p>
                      <a:pPr marL="255588" lvl="0" indent="-255588">
                        <a:lnSpc>
                          <a:spcPct val="107000"/>
                        </a:lnSpc>
                        <a:spcAft>
                          <a:spcPts val="120"/>
                        </a:spcAft>
                        <a:buFont typeface="Arial" panose="020B0604020202020204" pitchFamily="34" charset="0"/>
                        <a:buChar char="•"/>
                      </a:pPr>
                      <a:r>
                        <a:rPr lang="ru-RU" sz="1800" dirty="0" smtClean="0">
                          <a:effectLst/>
                        </a:rPr>
                        <a:t>г. Нерехта, </a:t>
                      </a:r>
                      <a:r>
                        <a:rPr lang="ru-RU" sz="1800" dirty="0" err="1" smtClean="0">
                          <a:effectLst/>
                        </a:rPr>
                        <a:t>Нерехтский</a:t>
                      </a:r>
                      <a:r>
                        <a:rPr lang="ru-RU" sz="1800" dirty="0" smtClean="0">
                          <a:effectLst/>
                        </a:rPr>
                        <a:t> р-н</a:t>
                      </a:r>
                    </a:p>
                    <a:p>
                      <a:pPr marL="255588" lvl="0" indent="-255588">
                        <a:lnSpc>
                          <a:spcPct val="107000"/>
                        </a:lnSpc>
                        <a:spcAft>
                          <a:spcPts val="120"/>
                        </a:spcAft>
                        <a:buFont typeface="Arial" panose="020B0604020202020204" pitchFamily="34" charset="0"/>
                        <a:buChar char="•"/>
                      </a:pPr>
                      <a:r>
                        <a:rPr lang="ru-RU" sz="1800" dirty="0" smtClean="0">
                          <a:effectLst/>
                        </a:rPr>
                        <a:t>г. Галич</a:t>
                      </a:r>
                      <a:endParaRPr lang="en-US" sz="1800" dirty="0" smtClean="0">
                        <a:effectLst/>
                      </a:endParaRPr>
                    </a:p>
                    <a:p>
                      <a:pPr marL="255588" marR="0" lvl="0" indent="-255588"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smtClean="0">
                          <a:effectLst/>
                        </a:rPr>
                        <a:t>Галичский р-н </a:t>
                      </a:r>
                    </a:p>
                    <a:p>
                      <a:pPr marL="255588" lvl="0" indent="-255588">
                        <a:lnSpc>
                          <a:spcPct val="107000"/>
                        </a:lnSpc>
                        <a:spcAft>
                          <a:spcPts val="120"/>
                        </a:spcAft>
                        <a:buFont typeface="Arial" panose="020B0604020202020204" pitchFamily="34" charset="0"/>
                        <a:buChar char="•"/>
                      </a:pPr>
                      <a:r>
                        <a:rPr lang="ru-RU" sz="1800" dirty="0" smtClean="0">
                          <a:effectLst/>
                        </a:rPr>
                        <a:t>г. Буй</a:t>
                      </a:r>
                      <a:endParaRPr lang="en-US" sz="1800" dirty="0" smtClean="0">
                        <a:effectLst/>
                      </a:endParaRPr>
                    </a:p>
                    <a:p>
                      <a:pPr marL="255588" marR="0" lvl="0" indent="-255588"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err="1" smtClean="0">
                          <a:effectLst/>
                        </a:rPr>
                        <a:t>Буйский</a:t>
                      </a:r>
                      <a:r>
                        <a:rPr lang="ru-RU" sz="1800" dirty="0" smtClean="0">
                          <a:effectLst/>
                        </a:rPr>
                        <a:t> р-н</a:t>
                      </a:r>
                      <a:endParaRPr lang="ru-RU" sz="1800" dirty="0" smtClean="0"/>
                    </a:p>
                    <a:p>
                      <a:pPr marL="255588" lvl="0" indent="-255588">
                        <a:lnSpc>
                          <a:spcPct val="107000"/>
                        </a:lnSpc>
                        <a:spcAft>
                          <a:spcPts val="120"/>
                        </a:spcAft>
                        <a:buFont typeface="Arial" panose="020B0604020202020204" pitchFamily="34" charset="0"/>
                        <a:buChar char="•"/>
                      </a:pPr>
                      <a:r>
                        <a:rPr lang="ru-RU" sz="1800" dirty="0" smtClean="0"/>
                        <a:t>г. </a:t>
                      </a:r>
                      <a:r>
                        <a:rPr lang="ru-RU" sz="1800" dirty="0" err="1" smtClean="0"/>
                        <a:t>Нея</a:t>
                      </a:r>
                      <a:r>
                        <a:rPr lang="ru-RU" sz="1800" dirty="0" smtClean="0"/>
                        <a:t>, </a:t>
                      </a:r>
                      <a:r>
                        <a:rPr lang="ru-RU" sz="1800" dirty="0" err="1" smtClean="0"/>
                        <a:t>Нейский</a:t>
                      </a:r>
                      <a:r>
                        <a:rPr lang="ru-RU" sz="1800" dirty="0" smtClean="0"/>
                        <a:t> р-н</a:t>
                      </a:r>
                    </a:p>
                    <a:p>
                      <a:pPr marL="342900" marR="0" lvl="0" indent="-342900" algn="l" defTabSz="457200" rtl="0" eaLnBrk="1" fontAlgn="auto" latinLnBrk="0" hangingPunct="1">
                        <a:lnSpc>
                          <a:spcPct val="107000"/>
                        </a:lnSpc>
                        <a:spcBef>
                          <a:spcPts val="0"/>
                        </a:spcBef>
                        <a:spcAft>
                          <a:spcPts val="120"/>
                        </a:spcAft>
                        <a:buClrTx/>
                        <a:buSzTx/>
                        <a:buFont typeface="Arial" panose="020B0604020202020204" pitchFamily="34" charset="0"/>
                        <a:buNone/>
                        <a:tabLst/>
                        <a:defRPr/>
                      </a:pPr>
                      <a:endParaRPr lang="ru-RU" sz="1800" dirty="0"/>
                    </a:p>
                  </a:txBody>
                  <a:tcPr/>
                </a:tc>
                <a:tc>
                  <a:txBody>
                    <a:bodyPr/>
                    <a:lstStyle/>
                    <a:p>
                      <a:pPr marL="285750" lvl="0" indent="-285750">
                        <a:lnSpc>
                          <a:spcPct val="107000"/>
                        </a:lnSpc>
                        <a:spcAft>
                          <a:spcPts val="120"/>
                        </a:spcAft>
                        <a:buFont typeface="Arial" panose="020B0604020202020204" pitchFamily="34" charset="0"/>
                        <a:buChar char="•"/>
                      </a:pPr>
                      <a:r>
                        <a:rPr lang="ru-RU" sz="1800" dirty="0" err="1" smtClean="0">
                          <a:effectLst/>
                        </a:rPr>
                        <a:t>Красносельский</a:t>
                      </a:r>
                      <a:r>
                        <a:rPr lang="ru-RU" sz="1800" dirty="0" smtClean="0">
                          <a:effectLst/>
                        </a:rPr>
                        <a:t> р-н</a:t>
                      </a:r>
                    </a:p>
                    <a:p>
                      <a:pPr marL="285750" lvl="0" indent="-285750">
                        <a:lnSpc>
                          <a:spcPct val="107000"/>
                        </a:lnSpc>
                        <a:spcAft>
                          <a:spcPts val="120"/>
                        </a:spcAft>
                        <a:buFont typeface="Arial" panose="020B0604020202020204" pitchFamily="34" charset="0"/>
                        <a:buChar char="•"/>
                      </a:pPr>
                      <a:r>
                        <a:rPr lang="ru-RU" sz="1800" dirty="0" smtClean="0">
                          <a:effectLst/>
                        </a:rPr>
                        <a:t>Островский р-н</a:t>
                      </a:r>
                    </a:p>
                    <a:p>
                      <a:pPr marL="285750" lvl="0" indent="-285750">
                        <a:lnSpc>
                          <a:spcPct val="107000"/>
                        </a:lnSpc>
                        <a:spcAft>
                          <a:spcPts val="120"/>
                        </a:spcAft>
                        <a:buFont typeface="Arial" panose="020B0604020202020204" pitchFamily="34" charset="0"/>
                        <a:buChar char="•"/>
                      </a:pPr>
                      <a:r>
                        <a:rPr lang="ru-RU" sz="1800" dirty="0" err="1" smtClean="0">
                          <a:effectLst/>
                        </a:rPr>
                        <a:t>Судиславский</a:t>
                      </a:r>
                      <a:r>
                        <a:rPr lang="ru-RU" sz="1800" dirty="0" smtClean="0">
                          <a:effectLst/>
                        </a:rPr>
                        <a:t> р-н</a:t>
                      </a:r>
                    </a:p>
                    <a:p>
                      <a:pPr marL="285750" lvl="0" indent="-285750">
                        <a:lnSpc>
                          <a:spcPct val="107000"/>
                        </a:lnSpc>
                        <a:spcAft>
                          <a:spcPts val="120"/>
                        </a:spcAft>
                        <a:buFont typeface="Arial" panose="020B0604020202020204" pitchFamily="34" charset="0"/>
                        <a:buChar char="•"/>
                      </a:pPr>
                      <a:r>
                        <a:rPr lang="ru-RU" sz="1800" dirty="0" err="1" smtClean="0">
                          <a:effectLst/>
                        </a:rPr>
                        <a:t>Сусанинский</a:t>
                      </a:r>
                      <a:r>
                        <a:rPr lang="ru-RU" sz="1800" dirty="0" smtClean="0">
                          <a:effectLst/>
                        </a:rPr>
                        <a:t> р-н</a:t>
                      </a:r>
                      <a:endParaRPr lang="en-US" sz="1800" dirty="0" smtClean="0">
                        <a:effectLst/>
                      </a:endParaRPr>
                    </a:p>
                    <a:p>
                      <a:pPr marL="285750" lvl="0" indent="-285750">
                        <a:lnSpc>
                          <a:spcPct val="107000"/>
                        </a:lnSpc>
                        <a:spcAft>
                          <a:spcPts val="120"/>
                        </a:spcAft>
                        <a:buFont typeface="Arial" panose="020B0604020202020204" pitchFamily="34" charset="0"/>
                        <a:buChar char="•"/>
                      </a:pPr>
                      <a:r>
                        <a:rPr lang="ru-RU" sz="1800" dirty="0" err="1" smtClean="0">
                          <a:effectLst/>
                        </a:rPr>
                        <a:t>Солигаличский</a:t>
                      </a:r>
                      <a:r>
                        <a:rPr lang="ru-RU" sz="1800" dirty="0" smtClean="0">
                          <a:effectLst/>
                        </a:rPr>
                        <a:t> р-н</a:t>
                      </a:r>
                    </a:p>
                    <a:p>
                      <a:pPr marL="285750" lvl="0" indent="-285750">
                        <a:lnSpc>
                          <a:spcPct val="107000"/>
                        </a:lnSpc>
                        <a:spcAft>
                          <a:spcPts val="120"/>
                        </a:spcAft>
                        <a:buFont typeface="Arial" panose="020B0604020202020204" pitchFamily="34" charset="0"/>
                        <a:buChar char="•"/>
                      </a:pPr>
                      <a:r>
                        <a:rPr lang="ru-RU" sz="1800" dirty="0" err="1" smtClean="0">
                          <a:effectLst/>
                        </a:rPr>
                        <a:t>Чухломский</a:t>
                      </a:r>
                      <a:r>
                        <a:rPr lang="ru-RU" sz="1800" dirty="0" smtClean="0">
                          <a:effectLst/>
                        </a:rPr>
                        <a:t> р-н</a:t>
                      </a:r>
                    </a:p>
                    <a:p>
                      <a:pPr marL="285750" lvl="0" indent="-285750">
                        <a:lnSpc>
                          <a:spcPct val="107000"/>
                        </a:lnSpc>
                        <a:spcAft>
                          <a:spcPts val="120"/>
                        </a:spcAft>
                        <a:buFont typeface="Arial" panose="020B0604020202020204" pitchFamily="34" charset="0"/>
                        <a:buChar char="•"/>
                      </a:pPr>
                      <a:r>
                        <a:rPr lang="ru-RU" sz="1800" dirty="0" err="1" smtClean="0">
                          <a:effectLst/>
                        </a:rPr>
                        <a:t>Парфеньевский</a:t>
                      </a:r>
                      <a:r>
                        <a:rPr lang="ru-RU" sz="1800" dirty="0" smtClean="0">
                          <a:effectLst/>
                        </a:rPr>
                        <a:t> р-н </a:t>
                      </a:r>
                    </a:p>
                    <a:p>
                      <a:pPr marL="285750" lvl="0" indent="-285750">
                        <a:lnSpc>
                          <a:spcPct val="107000"/>
                        </a:lnSpc>
                        <a:spcAft>
                          <a:spcPts val="120"/>
                        </a:spcAft>
                        <a:buFont typeface="Arial" panose="020B0604020202020204" pitchFamily="34" charset="0"/>
                        <a:buChar char="•"/>
                      </a:pPr>
                      <a:r>
                        <a:rPr lang="ru-RU" sz="1800" dirty="0" err="1" smtClean="0">
                          <a:effectLst/>
                        </a:rPr>
                        <a:t>Антроповский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t>Макарьевский</a:t>
                      </a:r>
                      <a:r>
                        <a:rPr lang="ru-RU" sz="1800" dirty="0" smtClean="0"/>
                        <a:t> р-н</a:t>
                      </a:r>
                    </a:p>
                    <a:p>
                      <a:pPr marL="342900" lvl="0" indent="-342900">
                        <a:lnSpc>
                          <a:spcPct val="107000"/>
                        </a:lnSpc>
                        <a:spcAft>
                          <a:spcPts val="120"/>
                        </a:spcAft>
                        <a:buFont typeface="Arial" panose="020B0604020202020204" pitchFamily="34" charset="0"/>
                        <a:buChar char="•"/>
                      </a:pPr>
                      <a:r>
                        <a:rPr lang="ru-RU" sz="1800" dirty="0" err="1" smtClean="0"/>
                        <a:t>Кадыйский</a:t>
                      </a:r>
                      <a:r>
                        <a:rPr lang="ru-RU" sz="1800" dirty="0" smtClean="0"/>
                        <a:t> р-н</a:t>
                      </a:r>
                    </a:p>
                    <a:p>
                      <a:pPr marL="0" lvl="0" indent="0">
                        <a:lnSpc>
                          <a:spcPct val="107000"/>
                        </a:lnSpc>
                        <a:spcAft>
                          <a:spcPts val="120"/>
                        </a:spcAft>
                        <a:buFont typeface="Arial" panose="020B0604020202020204" pitchFamily="34" charset="0"/>
                        <a:buNone/>
                      </a:pPr>
                      <a:endParaRPr lang="ru-RU" sz="1800" dirty="0" smtClean="0">
                        <a:effectLst/>
                      </a:endParaRPr>
                    </a:p>
                    <a:p>
                      <a:pPr marL="285750" lvl="0" indent="-285750">
                        <a:lnSpc>
                          <a:spcPct val="107000"/>
                        </a:lnSpc>
                        <a:spcAft>
                          <a:spcPts val="120"/>
                        </a:spcAft>
                        <a:buFont typeface="Arial" panose="020B0604020202020204" pitchFamily="34" charset="0"/>
                        <a:buChar char="•"/>
                      </a:pPr>
                      <a:endParaRPr lang="ru-RU" sz="1800" dirty="0"/>
                    </a:p>
                  </a:txBody>
                  <a:tcPr/>
                </a:tc>
                <a:tc>
                  <a:txBody>
                    <a:bodyPr/>
                    <a:lstStyle/>
                    <a:p>
                      <a:pPr marL="342900" marR="0" lvl="0" indent="-342900"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smtClean="0">
                          <a:effectLst/>
                        </a:rPr>
                        <a:t>г. Шарья</a:t>
                      </a:r>
                    </a:p>
                    <a:p>
                      <a:pPr marL="342900" lvl="0" indent="-342900">
                        <a:lnSpc>
                          <a:spcPct val="107000"/>
                        </a:lnSpc>
                        <a:spcAft>
                          <a:spcPts val="120"/>
                        </a:spcAft>
                        <a:buFont typeface="Arial" panose="020B0604020202020204" pitchFamily="34" charset="0"/>
                        <a:buChar char="•"/>
                      </a:pPr>
                      <a:r>
                        <a:rPr lang="ru-RU" sz="1800" dirty="0" err="1" smtClean="0">
                          <a:effectLst/>
                        </a:rPr>
                        <a:t>Шарьинский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smtClean="0"/>
                        <a:t>г. </a:t>
                      </a:r>
                      <a:r>
                        <a:rPr lang="ru-RU" sz="1800" dirty="0" err="1" smtClean="0"/>
                        <a:t>Мантурово</a:t>
                      </a:r>
                      <a:r>
                        <a:rPr lang="ru-RU" sz="1800" dirty="0" smtClean="0"/>
                        <a:t> и</a:t>
                      </a:r>
                    </a:p>
                    <a:p>
                      <a:pPr marL="0" lvl="0" indent="0">
                        <a:lnSpc>
                          <a:spcPct val="107000"/>
                        </a:lnSpc>
                        <a:spcAft>
                          <a:spcPts val="120"/>
                        </a:spcAft>
                        <a:buFont typeface="Arial" panose="020B0604020202020204" pitchFamily="34" charset="0"/>
                        <a:buNone/>
                      </a:pPr>
                      <a:r>
                        <a:rPr lang="ru-RU" sz="1800" dirty="0" smtClean="0"/>
                        <a:t>      </a:t>
                      </a:r>
                      <a:r>
                        <a:rPr lang="ru-RU" sz="1800" dirty="0" err="1" smtClean="0"/>
                        <a:t>Матуровский</a:t>
                      </a:r>
                      <a:r>
                        <a:rPr lang="ru-RU" sz="1800" dirty="0" smtClean="0"/>
                        <a:t> р-н</a:t>
                      </a:r>
                      <a:endParaRPr lang="ru-RU" sz="1800" dirty="0" smtClean="0">
                        <a:effectLst/>
                      </a:endParaRPr>
                    </a:p>
                    <a:p>
                      <a:pPr marL="342900" lvl="0" indent="-342900">
                        <a:lnSpc>
                          <a:spcPct val="107000"/>
                        </a:lnSpc>
                        <a:spcAft>
                          <a:spcPts val="120"/>
                        </a:spcAft>
                        <a:buFont typeface="Arial" panose="020B0604020202020204" pitchFamily="34" charset="0"/>
                        <a:buChar char="•"/>
                      </a:pPr>
                      <a:r>
                        <a:rPr lang="ru-RU" sz="1800" dirty="0" smtClean="0">
                          <a:effectLst/>
                        </a:rPr>
                        <a:t>Октябрьский р-н</a:t>
                      </a:r>
                    </a:p>
                    <a:p>
                      <a:pPr marL="342900" lvl="0" indent="-342900">
                        <a:lnSpc>
                          <a:spcPct val="107000"/>
                        </a:lnSpc>
                        <a:spcAft>
                          <a:spcPts val="120"/>
                        </a:spcAft>
                        <a:buFont typeface="Arial" panose="020B0604020202020204" pitchFamily="34" charset="0"/>
                        <a:buChar char="•"/>
                      </a:pPr>
                      <a:r>
                        <a:rPr lang="ru-RU" sz="1800" dirty="0" err="1" smtClean="0">
                          <a:effectLst/>
                        </a:rPr>
                        <a:t>Вохомский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effectLst/>
                        </a:rPr>
                        <a:t>Павинский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effectLst/>
                        </a:rPr>
                        <a:t>Поназыревский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effectLst/>
                        </a:rPr>
                        <a:t>Пыщугский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effectLst/>
                          <a:latin typeface="Times New Roman" panose="02020603050405020304" pitchFamily="18" charset="0"/>
                          <a:ea typeface="Calibri" panose="020F0502020204030204" pitchFamily="34" charset="0"/>
                          <a:cs typeface="Times New Roman" panose="02020603050405020304" pitchFamily="18" charset="0"/>
                        </a:rPr>
                        <a:t>Межевской</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р-н</a:t>
                      </a:r>
                    </a:p>
                    <a:p>
                      <a:pPr marL="342900" lvl="0" indent="-342900">
                        <a:lnSpc>
                          <a:spcPct val="107000"/>
                        </a:lnSpc>
                        <a:spcAft>
                          <a:spcPts val="120"/>
                        </a:spcAft>
                        <a:buFont typeface="Arial" panose="020B0604020202020204" pitchFamily="34" charset="0"/>
                        <a:buChar char="•"/>
                      </a:pPr>
                      <a:r>
                        <a:rPr lang="ru-RU" sz="1800" dirty="0" err="1" smtClean="0">
                          <a:effectLst/>
                          <a:latin typeface="Times New Roman" panose="02020603050405020304" pitchFamily="18" charset="0"/>
                          <a:ea typeface="Calibri" panose="020F0502020204030204" pitchFamily="34" charset="0"/>
                          <a:cs typeface="Times New Roman" panose="02020603050405020304" pitchFamily="18" charset="0"/>
                        </a:rPr>
                        <a:t>Кологривский</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р-н</a:t>
                      </a:r>
                    </a:p>
                  </a:txBody>
                  <a:tcPr/>
                </a:tc>
                <a:extLst>
                  <a:ext uri="{0D108BD9-81ED-4DB2-BD59-A6C34878D82A}">
                    <a16:rowId xmlns="" xmlns:a16="http://schemas.microsoft.com/office/drawing/2014/main" val="10001"/>
                  </a:ext>
                </a:extLst>
              </a:tr>
            </a:tbl>
          </a:graphicData>
        </a:graphic>
      </p:graphicFrame>
      <p:sp>
        <p:nvSpPr>
          <p:cNvPr id="6" name="Заголовок 2"/>
          <p:cNvSpPr>
            <a:spLocks noGrp="1"/>
          </p:cNvSpPr>
          <p:nvPr>
            <p:ph type="title"/>
          </p:nvPr>
        </p:nvSpPr>
        <p:spPr>
          <a:xfrm>
            <a:off x="2066929" y="94266"/>
            <a:ext cx="6111395" cy="1223413"/>
          </a:xfrm>
        </p:spPr>
        <p:txBody>
          <a:bodyPr>
            <a:normAutofit/>
          </a:bodyPr>
          <a:lstStyle/>
          <a:p>
            <a:r>
              <a:rPr lang="ru-RU" sz="2900" b="1" dirty="0" smtClean="0">
                <a:solidFill>
                  <a:srgbClr val="C00000"/>
                </a:solidFill>
                <a:effectLst>
                  <a:outerShdw blurRad="38100" dist="38100" dir="2700000" algn="tl">
                    <a:srgbClr val="000000">
                      <a:alpha val="43137"/>
                    </a:srgbClr>
                  </a:outerShdw>
                </a:effectLst>
              </a:rPr>
              <a:t>Прием документов</a:t>
            </a:r>
            <a:endParaRPr lang="ru-RU" sz="2900" b="1" dirty="0">
              <a:solidFill>
                <a:srgbClr val="C00000"/>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2"/>
          <a:stretch>
            <a:fillRect/>
          </a:stretch>
        </p:blipFill>
        <p:spPr>
          <a:xfrm>
            <a:off x="-113123" y="-59279"/>
            <a:ext cx="2180052" cy="1991774"/>
          </a:xfrm>
          <a:prstGeom prst="rect">
            <a:avLst/>
          </a:prstGeom>
        </p:spPr>
      </p:pic>
    </p:spTree>
    <p:extLst>
      <p:ext uri="{BB962C8B-B14F-4D97-AF65-F5344CB8AC3E}">
        <p14:creationId xmlns:p14="http://schemas.microsoft.com/office/powerpoint/2010/main" val="1063767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2454" y="2202203"/>
            <a:ext cx="7590267" cy="3237063"/>
          </a:xfrm>
        </p:spPr>
        <p:txBody>
          <a:bodyPr>
            <a:normAutofit lnSpcReduction="10000"/>
          </a:bodyPr>
          <a:lstStyle/>
          <a:p>
            <a:pPr algn="just"/>
            <a:r>
              <a:rPr lang="ru-RU" sz="2000" dirty="0" smtClean="0">
                <a:solidFill>
                  <a:schemeClr val="tx1"/>
                </a:solidFill>
                <a:cs typeface="Times New Roman" panose="02020603050405020304" pitchFamily="18" charset="0"/>
              </a:rPr>
              <a:t>зарегистрироваться до 9.00 (по московскому времени) </a:t>
            </a:r>
          </a:p>
          <a:p>
            <a:pPr marL="0" indent="0" algn="just">
              <a:buNone/>
            </a:pPr>
            <a:r>
              <a:rPr lang="ru-RU" sz="2000" dirty="0">
                <a:cs typeface="Times New Roman" panose="02020603050405020304" pitchFamily="18" charset="0"/>
              </a:rPr>
              <a:t> </a:t>
            </a:r>
            <a:r>
              <a:rPr lang="ru-RU" sz="2000" dirty="0" smtClean="0">
                <a:cs typeface="Times New Roman" panose="02020603050405020304" pitchFamily="18" charset="0"/>
              </a:rPr>
              <a:t>    11</a:t>
            </a:r>
            <a:r>
              <a:rPr lang="ru-RU" sz="2000" dirty="0" smtClean="0">
                <a:solidFill>
                  <a:schemeClr val="tx1"/>
                </a:solidFill>
                <a:cs typeface="Times New Roman" panose="02020603050405020304" pitchFamily="18" charset="0"/>
              </a:rPr>
              <a:t> марта 2020 года;</a:t>
            </a:r>
          </a:p>
          <a:p>
            <a:pPr algn="just"/>
            <a:r>
              <a:rPr lang="ru-RU" sz="2000" dirty="0" smtClean="0">
                <a:solidFill>
                  <a:schemeClr val="tx1"/>
                </a:solidFill>
                <a:cs typeface="Times New Roman" panose="02020603050405020304" pitchFamily="18" charset="0"/>
              </a:rPr>
              <a:t>нет необходимости оформлять документы в дорогие папки, распределять каждый лист заявительной документации в отдельные файлы;</a:t>
            </a:r>
          </a:p>
          <a:p>
            <a:pPr algn="just"/>
            <a:r>
              <a:rPr lang="ru-RU" sz="2000" dirty="0" smtClean="0">
                <a:solidFill>
                  <a:schemeClr val="tx1"/>
                </a:solidFill>
                <a:cs typeface="Times New Roman" panose="02020603050405020304" pitchFamily="18" charset="0"/>
              </a:rPr>
              <a:t>знать не только прямую ссылку на Интернет-ресурс, но и путь, как его можно найти;</a:t>
            </a:r>
          </a:p>
          <a:p>
            <a:pPr algn="just"/>
            <a:r>
              <a:rPr lang="ru-RU" sz="2000" dirty="0" smtClean="0">
                <a:solidFill>
                  <a:schemeClr val="tx1"/>
                </a:solidFill>
                <a:cs typeface="Times New Roman" panose="02020603050405020304" pitchFamily="18" charset="0"/>
              </a:rPr>
              <a:t>диск с электронной версией заявки подписать; </a:t>
            </a:r>
          </a:p>
          <a:p>
            <a:pPr algn="just"/>
            <a:r>
              <a:rPr lang="ru-RU" sz="2000" dirty="0" smtClean="0">
                <a:solidFill>
                  <a:schemeClr val="tx1"/>
                </a:solidFill>
                <a:cs typeface="Times New Roman" panose="02020603050405020304" pitchFamily="18" charset="0"/>
              </a:rPr>
              <a:t>иметь в виду, что фотография, которую представляет конкурсант, будет размещена на сайте конкурса.</a:t>
            </a:r>
            <a:endParaRPr lang="ru-RU" sz="2000" dirty="0">
              <a:solidFill>
                <a:schemeClr val="tx1"/>
              </a:solidFill>
              <a:cs typeface="Times New Roman" panose="02020603050405020304" pitchFamily="18" charset="0"/>
            </a:endParaRPr>
          </a:p>
        </p:txBody>
      </p:sp>
      <p:pic>
        <p:nvPicPr>
          <p:cNvPr id="4" name="Picture 2" descr="http://4.bp.blogspot.com/--6mN6CeHlvs/UMk_2I4tmAI/AAAAAAAABGQ/c3_ViH376aw/s1600/teacher_of_yea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1333" y1="32364" x2="44333" y2="47636"/>
                        <a14:foregroundMark x1="53333" y1="50545" x2="90667" y2="16000"/>
                        <a14:foregroundMark x1="38667" y1="57091" x2="65000" y2="57091"/>
                        <a14:foregroundMark x1="38000" y1="18909" x2="66000" y2="66545"/>
                        <a14:foregroundMark x1="59333" y1="12364" x2="38333" y2="63273"/>
                        <a14:foregroundMark x1="79000" y1="40364" x2="89667" y2="22909"/>
                      </a14:backgroundRemoval>
                    </a14:imgEffect>
                  </a14:imgLayer>
                </a14:imgProps>
              </a:ext>
              <a:ext uri="{28A0092B-C50C-407E-A947-70E740481C1C}">
                <a14:useLocalDpi xmlns:a14="http://schemas.microsoft.com/office/drawing/2010/main" val="0"/>
              </a:ext>
            </a:extLst>
          </a:blip>
          <a:srcRect/>
          <a:stretch>
            <a:fillRect/>
          </a:stretch>
        </p:blipFill>
        <p:spPr bwMode="auto">
          <a:xfrm>
            <a:off x="0" y="37193"/>
            <a:ext cx="1338941" cy="1227362"/>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a:off x="1226135" y="220698"/>
            <a:ext cx="8009305" cy="1280890"/>
          </a:xfrm>
        </p:spPr>
        <p:txBody>
          <a:bodyPr>
            <a:normAutofit/>
          </a:bodyPr>
          <a:lstStyle/>
          <a:p>
            <a:pPr algn="ctr"/>
            <a:r>
              <a:rPr lang="ru-RU" sz="3200" b="1" dirty="0" smtClean="0">
                <a:solidFill>
                  <a:srgbClr val="C00000"/>
                </a:solidFill>
                <a:effectLst>
                  <a:outerShdw blurRad="38100" dist="38100" dir="2700000" algn="tl">
                    <a:srgbClr val="000000">
                      <a:alpha val="43137"/>
                    </a:srgbClr>
                  </a:outerShdw>
                </a:effectLst>
              </a:rPr>
              <a:t>Рекомендации</a:t>
            </a:r>
            <a:r>
              <a:rPr lang="ru-RU" sz="4000" b="1" dirty="0" smtClean="0">
                <a:solidFill>
                  <a:srgbClr val="C00000"/>
                </a:solidFill>
                <a:effectLst>
                  <a:outerShdw blurRad="38100" dist="38100" dir="2700000" algn="tl">
                    <a:srgbClr val="000000">
                      <a:alpha val="43137"/>
                    </a:srgbClr>
                  </a:outerShdw>
                </a:effectLst>
              </a:rPr>
              <a:t/>
            </a:r>
            <a:br>
              <a:rPr lang="ru-RU" sz="4000" b="1" dirty="0" smtClean="0">
                <a:solidFill>
                  <a:srgbClr val="C00000"/>
                </a:solidFill>
                <a:effectLst>
                  <a:outerShdw blurRad="38100" dist="38100" dir="2700000" algn="tl">
                    <a:srgbClr val="000000">
                      <a:alpha val="43137"/>
                    </a:srgbClr>
                  </a:outerShdw>
                </a:effectLst>
              </a:rPr>
            </a:br>
            <a:r>
              <a:rPr lang="ru-RU" sz="2400" i="1" dirty="0" smtClean="0">
                <a:latin typeface="Times New Roman" panose="02020603050405020304" pitchFamily="18" charset="0"/>
                <a:cs typeface="Times New Roman" panose="02020603050405020304" pitchFamily="18" charset="0"/>
              </a:rPr>
              <a:t>к представлению заявительных материалов</a:t>
            </a:r>
            <a:endParaRPr lang="ru-RU"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110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solidFill>
                  <a:srgbClr val="C00000"/>
                </a:solidFill>
                <a:effectLst>
                  <a:outerShdw blurRad="38100" dist="38100" dir="2700000" algn="tl">
                    <a:srgbClr val="000000">
                      <a:alpha val="43137"/>
                    </a:srgbClr>
                  </a:outerShdw>
                </a:effectLst>
                <a:cs typeface="Arial" panose="020B0604020202020204" pitchFamily="34" charset="0"/>
              </a:rPr>
              <a:t>«Учитель года 2020». </a:t>
            </a:r>
            <a:br>
              <a:rPr lang="ru-RU" sz="28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800" b="1" dirty="0" smtClean="0">
                <a:solidFill>
                  <a:srgbClr val="C00000"/>
                </a:solidFill>
                <a:effectLst>
                  <a:outerShdw blurRad="38100" dist="38100" dir="2700000" algn="tl">
                    <a:srgbClr val="000000">
                      <a:alpha val="43137"/>
                    </a:srgbClr>
                  </a:outerShdw>
                </a:effectLst>
                <a:cs typeface="Arial" panose="020B0604020202020204" pitchFamily="34" charset="0"/>
              </a:rPr>
              <a:t>Номинации </a:t>
            </a:r>
            <a:r>
              <a:rPr lang="ru-RU" sz="2800" b="1" dirty="0">
                <a:solidFill>
                  <a:srgbClr val="C00000"/>
                </a:solidFill>
                <a:effectLst>
                  <a:outerShdw blurRad="38100" dist="38100" dir="2700000" algn="tl">
                    <a:srgbClr val="000000">
                      <a:alpha val="43137"/>
                    </a:srgbClr>
                  </a:outerShdw>
                </a:effectLst>
                <a:cs typeface="Arial" panose="020B0604020202020204" pitchFamily="34" charset="0"/>
              </a:rPr>
              <a:t>конкурса</a:t>
            </a:r>
          </a:p>
        </p:txBody>
      </p:sp>
      <p:graphicFrame>
        <p:nvGraphicFramePr>
          <p:cNvPr id="4" name="Схема 3"/>
          <p:cNvGraphicFramePr/>
          <p:nvPr>
            <p:extLst>
              <p:ext uri="{D42A27DB-BD31-4B8C-83A1-F6EECF244321}">
                <p14:modId xmlns:p14="http://schemas.microsoft.com/office/powerpoint/2010/main" val="2574454745"/>
              </p:ext>
            </p:extLst>
          </p:nvPr>
        </p:nvGraphicFramePr>
        <p:xfrm>
          <a:off x="238363" y="1525208"/>
          <a:ext cx="8507008" cy="5501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8"/>
          <a:stretch>
            <a:fillRect/>
          </a:stretch>
        </p:blipFill>
        <p:spPr>
          <a:xfrm>
            <a:off x="-113123" y="-59279"/>
            <a:ext cx="2180052" cy="1991774"/>
          </a:xfrm>
          <a:prstGeom prst="rect">
            <a:avLst/>
          </a:prstGeom>
        </p:spPr>
      </p:pic>
      <p:sp>
        <p:nvSpPr>
          <p:cNvPr id="5" name="Прямоугольник 4"/>
          <p:cNvSpPr/>
          <p:nvPr/>
        </p:nvSpPr>
        <p:spPr>
          <a:xfrm>
            <a:off x="562148" y="5895358"/>
            <a:ext cx="8534709" cy="769441"/>
          </a:xfrm>
          <a:prstGeom prst="rect">
            <a:avLst/>
          </a:prstGeom>
        </p:spPr>
        <p:txBody>
          <a:bodyPr wrap="none">
            <a:spAutoFit/>
          </a:bodyPr>
          <a:lstStyle/>
          <a:p>
            <a:pPr>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перечень номинаций конкурса определен в </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соответствии с  всероссийскими конкурсами педагогов </a:t>
            </a:r>
            <a:endPar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22964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3952" y="151492"/>
            <a:ext cx="7565721" cy="1325563"/>
          </a:xfrm>
        </p:spPr>
        <p:txBody>
          <a:bodyPr>
            <a:normAutofit fontScale="90000"/>
          </a:bodyPr>
          <a:lstStyle/>
          <a:p>
            <a:pPr algn="ct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Требования к участникам номинации конкурса</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согласно Положению об областном конкурсе «Учитель года)</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(Приказ ДОН КО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от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«22»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февраля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2018г</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309)</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a:solidFill>
                  <a:srgbClr val="C00000"/>
                </a:solidFill>
                <a:effectLst>
                  <a:outerShdw blurRad="38100" dist="38100" dir="2700000" algn="tl">
                    <a:srgbClr val="000000">
                      <a:alpha val="43137"/>
                    </a:srgbClr>
                  </a:outerShdw>
                </a:effectLst>
                <a:cs typeface="Arial" panose="020B0604020202020204" pitchFamily="34" charset="0"/>
              </a:rPr>
            </a:br>
            <a:endParaRPr lang="ru-RU" sz="20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3" name="Прямоугольник 2"/>
          <p:cNvSpPr/>
          <p:nvPr/>
        </p:nvSpPr>
        <p:spPr>
          <a:xfrm>
            <a:off x="308895" y="5205059"/>
            <a:ext cx="8620761" cy="925125"/>
          </a:xfrm>
          <a:prstGeom prst="rect">
            <a:avLst/>
          </a:prstGeom>
        </p:spPr>
        <p:txBody>
          <a:bodyPr wrap="square">
            <a:spAutoFit/>
          </a:bodyPr>
          <a:lstStyle/>
          <a:p>
            <a:pPr indent="449263" algn="just">
              <a:lnSpc>
                <a:spcPct val="98000"/>
              </a:lnSpc>
              <a:tabLst>
                <a:tab pos="1064260" algn="l"/>
              </a:tabLst>
            </a:pPr>
            <a:r>
              <a:rPr lang="ru-RU" dirty="0">
                <a:solidFill>
                  <a:schemeClr val="accent5"/>
                </a:solidFill>
                <a:latin typeface="Times New Roman" panose="02020603050405020304" pitchFamily="18" charset="0"/>
                <a:ea typeface="Times New Roman" panose="02020603050405020304" pitchFamily="18" charset="0"/>
              </a:rPr>
              <a:t>В номинации «Воспитатель» «Педагог дошкольного образования»:</a:t>
            </a:r>
          </a:p>
          <a:p>
            <a:pPr>
              <a:lnSpc>
                <a:spcPts val="60"/>
              </a:lnSpc>
              <a:spcAft>
                <a:spcPts val="0"/>
              </a:spcAft>
            </a:pPr>
            <a:r>
              <a:rPr lang="ru-RU"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lvl="0" algn="just">
              <a:lnSpc>
                <a:spcPct val="98000"/>
              </a:lnSpc>
              <a:spcAft>
                <a:spcPts val="0"/>
              </a:spcAft>
              <a:tabLst>
                <a:tab pos="1064260" algn="l"/>
              </a:tabLst>
            </a:pPr>
            <a:r>
              <a:rPr lang="ru-RU" dirty="0">
                <a:latin typeface="Times New Roman" panose="02020603050405020304" pitchFamily="18" charset="0"/>
                <a:ea typeface="Times New Roman" panose="02020603050405020304" pitchFamily="18" charset="0"/>
              </a:rPr>
              <a:t>замещение по основному месту работы должности «Воспитатель», «Музыкальный руководитель», «Инструктор по физической культуре»</a:t>
            </a:r>
          </a:p>
        </p:txBody>
      </p:sp>
      <p:sp>
        <p:nvSpPr>
          <p:cNvPr id="6" name="Прямоугольник 5"/>
          <p:cNvSpPr/>
          <p:nvPr/>
        </p:nvSpPr>
        <p:spPr>
          <a:xfrm>
            <a:off x="308895" y="3510548"/>
            <a:ext cx="8504011" cy="1767150"/>
          </a:xfrm>
          <a:prstGeom prst="rect">
            <a:avLst/>
          </a:prstGeom>
        </p:spPr>
        <p:txBody>
          <a:bodyPr wrap="square">
            <a:spAutoFit/>
          </a:bodyPr>
          <a:lstStyle/>
          <a:p>
            <a:r>
              <a:rPr lang="ru-RU" dirty="0" smtClean="0">
                <a:solidFill>
                  <a:schemeClr val="accent5"/>
                </a:solidFill>
                <a:latin typeface="Times New Roman" panose="02020603050405020304" pitchFamily="18" charset="0"/>
                <a:ea typeface="Times New Roman" panose="02020603050405020304" pitchFamily="18" charset="0"/>
              </a:rPr>
              <a:t>      В </a:t>
            </a:r>
            <a:r>
              <a:rPr lang="ru-RU" dirty="0">
                <a:solidFill>
                  <a:schemeClr val="accent5"/>
                </a:solidFill>
                <a:latin typeface="Times New Roman" panose="02020603050405020304" pitchFamily="18" charset="0"/>
                <a:ea typeface="Times New Roman" panose="02020603050405020304" pitchFamily="18" charset="0"/>
              </a:rPr>
              <a:t>номинации «Учитель»:</a:t>
            </a:r>
          </a:p>
          <a:p>
            <a:r>
              <a:rPr lang="ru-RU" dirty="0">
                <a:latin typeface="Times New Roman" panose="02020603050405020304" pitchFamily="18" charset="0"/>
                <a:ea typeface="Times New Roman" panose="02020603050405020304" pitchFamily="18" charset="0"/>
              </a:rPr>
              <a:t>замещение по основному месту работы должности «</a:t>
            </a:r>
            <a:r>
              <a:rPr lang="ru-RU" dirty="0" smtClean="0">
                <a:latin typeface="Times New Roman" panose="02020603050405020304" pitchFamily="18" charset="0"/>
                <a:ea typeface="Times New Roman" panose="02020603050405020304" pitchFamily="18" charset="0"/>
              </a:rPr>
              <a:t>Учитель.</a:t>
            </a:r>
          </a:p>
          <a:p>
            <a:r>
              <a:rPr lang="ru-RU" dirty="0" smtClean="0">
                <a:solidFill>
                  <a:schemeClr val="accent5"/>
                </a:solidFill>
                <a:latin typeface="Times New Roman" panose="02020603050405020304" pitchFamily="18" charset="0"/>
                <a:ea typeface="Times New Roman" panose="02020603050405020304" pitchFamily="18" charset="0"/>
              </a:rPr>
              <a:t>      В </a:t>
            </a:r>
            <a:r>
              <a:rPr lang="ru-RU" dirty="0">
                <a:solidFill>
                  <a:schemeClr val="accent5"/>
                </a:solidFill>
                <a:latin typeface="Times New Roman" panose="02020603050405020304" pitchFamily="18" charset="0"/>
                <a:ea typeface="Times New Roman" panose="02020603050405020304" pitchFamily="18" charset="0"/>
              </a:rPr>
              <a:t>номинации «Педагог дополнительного образования»:</a:t>
            </a:r>
            <a:endParaRPr lang="ru-RU" sz="1400" dirty="0">
              <a:solidFill>
                <a:schemeClr val="accent5"/>
              </a:solidFill>
              <a:latin typeface="Times New Roman" panose="02020603050405020304" pitchFamily="18" charset="0"/>
              <a:ea typeface="Times New Roman" panose="02020603050405020304" pitchFamily="18" charset="0"/>
            </a:endParaRPr>
          </a:p>
          <a:p>
            <a:pPr>
              <a:lnSpc>
                <a:spcPts val="60"/>
              </a:lnSpc>
              <a:spcAft>
                <a:spcPts val="0"/>
              </a:spcAft>
            </a:pPr>
            <a:r>
              <a:rPr lang="ru-RU"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algn="just"/>
            <a:r>
              <a:rPr lang="ru-RU" dirty="0">
                <a:latin typeface="Times New Roman" panose="02020603050405020304" pitchFamily="18" charset="0"/>
                <a:ea typeface="Times New Roman" panose="02020603050405020304" pitchFamily="18" charset="0"/>
              </a:rPr>
              <a:t>замещение по основному месту работы должности «Педагог дополнительного образования», «Преподаватель</a:t>
            </a:r>
            <a:r>
              <a:rPr lang="ru-RU" dirty="0" smtClean="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«Тренер-преподаватель» школы искусств, музыкальной школы, спортивной школы </a:t>
            </a:r>
            <a:r>
              <a:rPr lang="ru-RU" dirty="0" smtClean="0">
                <a:latin typeface="Times New Roman" panose="02020603050405020304" pitchFamily="18" charset="0"/>
                <a:ea typeface="Times New Roman" panose="02020603050405020304" pitchFamily="18" charset="0"/>
              </a:rPr>
              <a:t>(образовательной организации).</a:t>
            </a:r>
            <a:endParaRPr lang="ru-RU" dirty="0"/>
          </a:p>
        </p:txBody>
      </p:sp>
      <p:sp>
        <p:nvSpPr>
          <p:cNvPr id="8" name="Прямоугольник 7"/>
          <p:cNvSpPr/>
          <p:nvPr/>
        </p:nvSpPr>
        <p:spPr>
          <a:xfrm>
            <a:off x="292853" y="2044116"/>
            <a:ext cx="8419345" cy="1477328"/>
          </a:xfrm>
          <a:prstGeom prst="rect">
            <a:avLst/>
          </a:prstGeom>
        </p:spPr>
        <p:txBody>
          <a:bodyPr wrap="square">
            <a:spAutoFit/>
          </a:bodyPr>
          <a:lstStyle/>
          <a:p>
            <a:pPr algn="just"/>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      К </a:t>
            </a:r>
            <a:r>
              <a:rPr lang="ru-RU" dirty="0">
                <a:latin typeface="Times New Roman" panose="02020603050405020304" pitchFamily="18" charset="0"/>
                <a:ea typeface="Times New Roman" panose="02020603050405020304" pitchFamily="18" charset="0"/>
              </a:rPr>
              <a:t>участию во всех этапах конкурса не допускаются представители иных категорий педагогических работников, а также руководители и заместители руководителей </a:t>
            </a:r>
            <a:r>
              <a:rPr lang="ru-RU" dirty="0" smtClean="0">
                <a:latin typeface="Times New Roman" panose="02020603050405020304" pitchFamily="18" charset="0"/>
                <a:ea typeface="Times New Roman" panose="02020603050405020304" pitchFamily="18" charset="0"/>
              </a:rPr>
              <a:t>образовательных организаций</a:t>
            </a: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и </a:t>
            </a:r>
            <a:r>
              <a:rPr lang="ru-RU" dirty="0">
                <a:latin typeface="Times New Roman" panose="02020603050405020304" pitchFamily="18" charset="0"/>
                <a:ea typeface="Times New Roman" panose="02020603050405020304" pitchFamily="18" charset="0"/>
              </a:rPr>
              <a:t>их структурных подразделений, являющихся </a:t>
            </a:r>
            <a:r>
              <a:rPr lang="ru-RU" dirty="0" smtClean="0">
                <a:latin typeface="Times New Roman" panose="02020603050405020304" pitchFamily="18" charset="0"/>
                <a:ea typeface="Times New Roman" panose="02020603050405020304" pitchFamily="18" charset="0"/>
              </a:rPr>
              <a:t>педагогами общего, дошкольного, профессионального, дополнительного образования путем </a:t>
            </a:r>
            <a:r>
              <a:rPr lang="ru-RU" dirty="0">
                <a:latin typeface="Times New Roman" panose="02020603050405020304" pitchFamily="18" charset="0"/>
                <a:ea typeface="Times New Roman" panose="02020603050405020304" pitchFamily="18" charset="0"/>
              </a:rPr>
              <a:t>совмещения должностей</a:t>
            </a:r>
            <a:endParaRPr lang="ru-RU" dirty="0"/>
          </a:p>
        </p:txBody>
      </p:sp>
      <p:sp>
        <p:nvSpPr>
          <p:cNvPr id="9" name="Прямоугольник 8"/>
          <p:cNvSpPr/>
          <p:nvPr/>
        </p:nvSpPr>
        <p:spPr>
          <a:xfrm>
            <a:off x="643466" y="1374194"/>
            <a:ext cx="7943848" cy="646331"/>
          </a:xfrm>
          <a:prstGeom prst="rect">
            <a:avLst/>
          </a:prstGeom>
        </p:spPr>
        <p:txBody>
          <a:bodyPr wrap="square">
            <a:spAutoFit/>
          </a:bodyPr>
          <a:lstStyle/>
          <a:p>
            <a:pPr algn="just"/>
            <a:r>
              <a:rPr lang="ru-RU" dirty="0">
                <a:solidFill>
                  <a:schemeClr val="accent5"/>
                </a:solidFill>
                <a:latin typeface="Times New Roman" panose="02020603050405020304" pitchFamily="18" charset="0"/>
                <a:cs typeface="Times New Roman" panose="02020603050405020304" pitchFamily="18" charset="0"/>
              </a:rPr>
              <a:t>Наличие (на момент представления заявки) непрерывного стажа работы в соответствующей должности не менее 3 лет</a:t>
            </a:r>
          </a:p>
        </p:txBody>
      </p:sp>
      <p:pic>
        <p:nvPicPr>
          <p:cNvPr id="11" name="Рисунок 10"/>
          <p:cNvPicPr>
            <a:picLocks noChangeAspect="1"/>
          </p:cNvPicPr>
          <p:nvPr/>
        </p:nvPicPr>
        <p:blipFill>
          <a:blip r:embed="rId3"/>
          <a:stretch>
            <a:fillRect/>
          </a:stretch>
        </p:blipFill>
        <p:spPr>
          <a:xfrm>
            <a:off x="-53742" y="-45922"/>
            <a:ext cx="2180052" cy="1991774"/>
          </a:xfrm>
          <a:prstGeom prst="rect">
            <a:avLst/>
          </a:prstGeom>
        </p:spPr>
      </p:pic>
    </p:spTree>
    <p:extLst>
      <p:ext uri="{BB962C8B-B14F-4D97-AF65-F5344CB8AC3E}">
        <p14:creationId xmlns:p14="http://schemas.microsoft.com/office/powerpoint/2010/main" val="1295458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3952" y="151492"/>
            <a:ext cx="7565721" cy="1325563"/>
          </a:xfrm>
        </p:spPr>
        <p:txBody>
          <a:bodyPr>
            <a:normAutofit fontScale="90000"/>
          </a:bodyPr>
          <a:lstStyle/>
          <a:p>
            <a:pPr algn="ct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Требования к участникам номинации конкурса</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согласно Положению об областном конкурсе «Учитель года)</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(Приказ ДОН КО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от «</a:t>
            </a:r>
            <a:r>
              <a:rPr lang="ru-RU" sz="2000" b="1" dirty="0">
                <a:solidFill>
                  <a:srgbClr val="FF0000"/>
                </a:solidFill>
                <a:effectLst>
                  <a:outerShdw blurRad="38100" dist="38100" dir="2700000" algn="tl">
                    <a:srgbClr val="000000">
                      <a:alpha val="43137"/>
                    </a:srgbClr>
                  </a:outerShdw>
                </a:effectLst>
                <a:cs typeface="Arial" panose="020B0604020202020204" pitchFamily="34" charset="0"/>
              </a:rPr>
              <a:t>22» февраля 2018г. № </a:t>
            </a:r>
            <a:r>
              <a:rPr lang="ru-RU" sz="2000" b="1" dirty="0" smtClean="0">
                <a:solidFill>
                  <a:srgbClr val="FF0000"/>
                </a:solidFill>
                <a:effectLst>
                  <a:outerShdw blurRad="38100" dist="38100" dir="2700000" algn="tl">
                    <a:srgbClr val="000000">
                      <a:alpha val="43137"/>
                    </a:srgbClr>
                  </a:outerShdw>
                </a:effectLst>
                <a:cs typeface="Arial" panose="020B0604020202020204" pitchFamily="34" charset="0"/>
              </a:rPr>
              <a:t>309</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a:solidFill>
                  <a:srgbClr val="C00000"/>
                </a:solidFill>
                <a:effectLst>
                  <a:outerShdw blurRad="38100" dist="38100" dir="2700000" algn="tl">
                    <a:srgbClr val="000000">
                      <a:alpha val="43137"/>
                    </a:srgbClr>
                  </a:outerShdw>
                </a:effectLst>
                <a:cs typeface="Arial" panose="020B0604020202020204" pitchFamily="34" charset="0"/>
              </a:rPr>
            </a:br>
            <a:endParaRPr lang="ru-RU" sz="20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7" name="Прямоугольник 6"/>
          <p:cNvSpPr/>
          <p:nvPr/>
        </p:nvSpPr>
        <p:spPr>
          <a:xfrm>
            <a:off x="250521" y="3834700"/>
            <a:ext cx="8427246" cy="1704313"/>
          </a:xfrm>
          <a:prstGeom prst="rect">
            <a:avLst/>
          </a:prstGeom>
        </p:spPr>
        <p:txBody>
          <a:bodyPr wrap="square">
            <a:spAutoFit/>
          </a:bodyPr>
          <a:lstStyle/>
          <a:p>
            <a:pPr marL="615950" algn="just">
              <a:lnSpc>
                <a:spcPct val="97000"/>
              </a:lnSpc>
              <a:spcAft>
                <a:spcPts val="0"/>
              </a:spcAft>
              <a:tabLst>
                <a:tab pos="1064260" algn="l"/>
              </a:tabLst>
            </a:pPr>
            <a:r>
              <a:rPr lang="ru-RU" dirty="0">
                <a:solidFill>
                  <a:schemeClr val="accent5"/>
                </a:solidFill>
                <a:latin typeface="Times New Roman" panose="02020603050405020304" pitchFamily="18" charset="0"/>
                <a:ea typeface="Times New Roman" panose="02020603050405020304" pitchFamily="18" charset="0"/>
              </a:rPr>
              <a:t>В номинации </a:t>
            </a:r>
            <a:r>
              <a:rPr lang="ru-RU" dirty="0" smtClean="0">
                <a:solidFill>
                  <a:schemeClr val="accent5"/>
                </a:solidFill>
                <a:latin typeface="Times New Roman" panose="02020603050405020304" pitchFamily="18" charset="0"/>
                <a:ea typeface="Times New Roman" panose="02020603050405020304" pitchFamily="18" charset="0"/>
              </a:rPr>
              <a:t>«Молодой педагог»</a:t>
            </a:r>
            <a:endParaRPr lang="ru-RU" dirty="0">
              <a:solidFill>
                <a:schemeClr val="accent5"/>
              </a:solidFill>
              <a:latin typeface="Times New Roman" panose="02020603050405020304" pitchFamily="18" charset="0"/>
              <a:ea typeface="Times New Roman" panose="02020603050405020304" pitchFamily="18" charset="0"/>
            </a:endParaRPr>
          </a:p>
          <a:p>
            <a:pPr algn="just">
              <a:lnSpc>
                <a:spcPct val="97000"/>
              </a:lnSpc>
              <a:spcAft>
                <a:spcPts val="0"/>
              </a:spcAft>
              <a:tabLst>
                <a:tab pos="1064260" algn="l"/>
              </a:tabLst>
            </a:pPr>
            <a:r>
              <a:rPr lang="ru-RU" dirty="0">
                <a:latin typeface="Times New Roman" panose="02020603050405020304" pitchFamily="18" charset="0"/>
                <a:ea typeface="Times New Roman" panose="02020603050405020304" pitchFamily="18" charset="0"/>
              </a:rPr>
              <a:t>замещение по основному месту работы должности «Учитель», «Воспитатель», «Педагог дополнительного образования», «Мастер производственного обучения», «Преподаватель» профессиональной образовательной </a:t>
            </a:r>
            <a:r>
              <a:rPr lang="ru-RU" dirty="0" smtClean="0">
                <a:latin typeface="Times New Roman" panose="02020603050405020304" pitchFamily="18" charset="0"/>
                <a:ea typeface="Times New Roman" panose="02020603050405020304" pitchFamily="18" charset="0"/>
              </a:rPr>
              <a:t>организации</a:t>
            </a: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(возраст </a:t>
            </a:r>
            <a:r>
              <a:rPr lang="ru-RU" dirty="0">
                <a:latin typeface="Times New Roman" panose="02020603050405020304" pitchFamily="18" charset="0"/>
                <a:ea typeface="Times New Roman" panose="02020603050405020304" pitchFamily="18" charset="0"/>
              </a:rPr>
              <a:t>до 30 лет и стаж работы в образовательной организации после получения диплома об образовании не более 5 лет) </a:t>
            </a:r>
          </a:p>
        </p:txBody>
      </p:sp>
      <p:pic>
        <p:nvPicPr>
          <p:cNvPr id="11" name="Рисунок 10"/>
          <p:cNvPicPr>
            <a:picLocks noChangeAspect="1"/>
          </p:cNvPicPr>
          <p:nvPr/>
        </p:nvPicPr>
        <p:blipFill>
          <a:blip r:embed="rId3"/>
          <a:stretch>
            <a:fillRect/>
          </a:stretch>
        </p:blipFill>
        <p:spPr>
          <a:xfrm>
            <a:off x="-53742" y="-45922"/>
            <a:ext cx="2180052" cy="1991774"/>
          </a:xfrm>
          <a:prstGeom prst="rect">
            <a:avLst/>
          </a:prstGeom>
        </p:spPr>
      </p:pic>
      <p:sp>
        <p:nvSpPr>
          <p:cNvPr id="4" name="Прямоугольник 3"/>
          <p:cNvSpPr/>
          <p:nvPr/>
        </p:nvSpPr>
        <p:spPr>
          <a:xfrm>
            <a:off x="250521" y="1586392"/>
            <a:ext cx="8427246" cy="1283428"/>
          </a:xfrm>
          <a:prstGeom prst="rect">
            <a:avLst/>
          </a:prstGeom>
        </p:spPr>
        <p:txBody>
          <a:bodyPr wrap="square">
            <a:spAutoFit/>
          </a:bodyPr>
          <a:lstStyle/>
          <a:p>
            <a:pPr marR="355600" indent="450850" algn="just">
              <a:lnSpc>
                <a:spcPct val="115000"/>
              </a:lnSpc>
              <a:spcAft>
                <a:spcPts val="0"/>
              </a:spcAft>
              <a:tabLst>
                <a:tab pos="630555" algn="l"/>
                <a:tab pos="5581015"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chemeClr val="accent5"/>
                </a:solidFill>
                <a:latin typeface="Times New Roman" panose="02020603050405020304" pitchFamily="18" charset="0"/>
                <a:ea typeface="Times New Roman" panose="02020603050405020304" pitchFamily="18" charset="0"/>
              </a:rPr>
              <a:t>В номинации «Мастер производственного обучения и преподаватель профессиональной образовательной организации»:</a:t>
            </a:r>
          </a:p>
          <a:p>
            <a:pPr algn="just"/>
            <a:r>
              <a:rPr lang="ru-RU" dirty="0">
                <a:latin typeface="Times New Roman" panose="02020603050405020304" pitchFamily="18" charset="0"/>
                <a:ea typeface="Times New Roman" panose="02020603050405020304" pitchFamily="18" charset="0"/>
              </a:rPr>
              <a:t>замещение по основному месту работы должности «Мастер производственного обучения» или «Преподаватель» профессиональной образовательной организации </a:t>
            </a:r>
            <a:endParaRPr lang="ru-RU" dirty="0"/>
          </a:p>
        </p:txBody>
      </p:sp>
      <p:sp>
        <p:nvSpPr>
          <p:cNvPr id="5" name="Прямоугольник 4"/>
          <p:cNvSpPr/>
          <p:nvPr/>
        </p:nvSpPr>
        <p:spPr>
          <a:xfrm>
            <a:off x="333876" y="2869820"/>
            <a:ext cx="8166970" cy="964880"/>
          </a:xfrm>
          <a:prstGeom prst="rect">
            <a:avLst/>
          </a:prstGeom>
        </p:spPr>
        <p:txBody>
          <a:bodyPr wrap="square">
            <a:spAutoFit/>
          </a:bodyPr>
          <a:lstStyle/>
          <a:p>
            <a:pPr marR="355600" indent="450850" algn="just">
              <a:lnSpc>
                <a:spcPct val="115000"/>
              </a:lnSpc>
              <a:spcAft>
                <a:spcPts val="0"/>
              </a:spcAft>
              <a:tabLst>
                <a:tab pos="630555" algn="l"/>
                <a:tab pos="5581015" algn="l"/>
              </a:tabLst>
            </a:pPr>
            <a:r>
              <a:rPr lang="ru-RU" dirty="0">
                <a:solidFill>
                  <a:schemeClr val="accent5"/>
                </a:solidFill>
                <a:latin typeface="Times New Roman" panose="02020603050405020304" pitchFamily="18" charset="0"/>
                <a:ea typeface="Times New Roman" panose="02020603050405020304" pitchFamily="18" charset="0"/>
              </a:rPr>
              <a:t>В номинации </a:t>
            </a:r>
            <a:r>
              <a:rPr lang="ru-RU" dirty="0" smtClean="0">
                <a:solidFill>
                  <a:schemeClr val="accent5"/>
                </a:solidFill>
                <a:latin typeface="Times New Roman" panose="02020603050405020304" pitchFamily="18" charset="0"/>
                <a:ea typeface="Times New Roman" panose="02020603050405020304" pitchFamily="18" charset="0"/>
              </a:rPr>
              <a:t>«Самый классный </a:t>
            </a:r>
            <a:r>
              <a:rPr lang="ru-RU" dirty="0" err="1" smtClean="0">
                <a:solidFill>
                  <a:schemeClr val="accent5"/>
                </a:solidFill>
                <a:latin typeface="Times New Roman" panose="02020603050405020304" pitchFamily="18" charset="0"/>
                <a:ea typeface="Times New Roman" panose="02020603050405020304" pitchFamily="18" charset="0"/>
              </a:rPr>
              <a:t>классный</a:t>
            </a:r>
            <a:r>
              <a:rPr lang="ru-RU" dirty="0" smtClean="0">
                <a:solidFill>
                  <a:schemeClr val="accent5"/>
                </a:solidFill>
                <a:latin typeface="Times New Roman" panose="02020603050405020304" pitchFamily="18" charset="0"/>
                <a:ea typeface="Times New Roman" panose="02020603050405020304" pitchFamily="18" charset="0"/>
              </a:rPr>
              <a:t>»:</a:t>
            </a:r>
            <a:endParaRPr lang="ru-RU" dirty="0">
              <a:solidFill>
                <a:schemeClr val="accent5"/>
              </a:solidFill>
              <a:latin typeface="Times New Roman" panose="02020603050405020304" pitchFamily="18" charset="0"/>
              <a:ea typeface="Times New Roman" panose="02020603050405020304" pitchFamily="18" charset="0"/>
            </a:endParaRPr>
          </a:p>
          <a:p>
            <a:pPr algn="just"/>
            <a:r>
              <a:rPr lang="ru-RU" dirty="0">
                <a:latin typeface="Times New Roman" panose="02020603050405020304" pitchFamily="18" charset="0"/>
                <a:ea typeface="Times New Roman" panose="02020603050405020304" pitchFamily="18" charset="0"/>
              </a:rPr>
              <a:t>замещение  по  основному месту работы должности </a:t>
            </a:r>
            <a:r>
              <a:rPr lang="ru-RU" dirty="0" smtClean="0">
                <a:latin typeface="Times New Roman" panose="02020603050405020304" pitchFamily="18" charset="0"/>
                <a:ea typeface="Times New Roman" panose="02020603050405020304" pitchFamily="18" charset="0"/>
              </a:rPr>
              <a:t>«Учитель с вмененным функционалом классного руководителя»</a:t>
            </a:r>
            <a:endParaRPr lang="ru-RU" dirty="0"/>
          </a:p>
        </p:txBody>
      </p:sp>
      <p:sp>
        <p:nvSpPr>
          <p:cNvPr id="8" name="Прямоугольник 7"/>
          <p:cNvSpPr/>
          <p:nvPr/>
        </p:nvSpPr>
        <p:spPr>
          <a:xfrm>
            <a:off x="288691" y="5907884"/>
            <a:ext cx="8855309" cy="430887"/>
          </a:xfrm>
          <a:prstGeom prst="rect">
            <a:avLst/>
          </a:prstGeom>
        </p:spPr>
        <p:txBody>
          <a:bodyPr wrap="none">
            <a:spAutoFit/>
          </a:bodyPr>
          <a:lstStyle/>
          <a:p>
            <a:pPr>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требования к участникам конкурса не изменились</a:t>
            </a:r>
            <a:endPar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2859308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3952" y="151492"/>
            <a:ext cx="7565721" cy="1325563"/>
          </a:xfrm>
        </p:spPr>
        <p:txBody>
          <a:bodyPr>
            <a:normAutofit fontScale="90000"/>
          </a:bodyPr>
          <a:lstStyle/>
          <a:p>
            <a:pPr algn="ct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cs typeface="Arial" panose="020B0604020202020204" pitchFamily="34" charset="0"/>
              </a:rPr>
              <a:t>Перечень конкурсных испытаний.</a:t>
            </a:r>
            <a:br>
              <a:rPr lang="ru-RU" sz="22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cs typeface="Arial" panose="020B0604020202020204" pitchFamily="34" charset="0"/>
              </a:rPr>
              <a:t> </a:t>
            </a:r>
            <a:r>
              <a:rPr lang="ru-RU" sz="2200" b="1" dirty="0">
                <a:solidFill>
                  <a:srgbClr val="C00000"/>
                </a:solidFill>
                <a:effectLst>
                  <a:outerShdw blurRad="38100" dist="38100" dir="2700000" algn="tl">
                    <a:srgbClr val="000000">
                      <a:alpha val="43137"/>
                    </a:srgbClr>
                  </a:outerShdw>
                </a:effectLst>
                <a:cs typeface="Arial" panose="020B0604020202020204" pitchFamily="34" charset="0"/>
              </a:rPr>
              <a:t>Порядок проведения областного конкурса «Учитель года </a:t>
            </a:r>
            <a:r>
              <a:rPr lang="ru-RU" sz="2200" b="1" dirty="0" smtClean="0">
                <a:solidFill>
                  <a:srgbClr val="C00000"/>
                </a:solidFill>
                <a:effectLst>
                  <a:outerShdw blurRad="38100" dist="38100" dir="2700000" algn="tl">
                    <a:srgbClr val="000000">
                      <a:alpha val="43137"/>
                    </a:srgbClr>
                  </a:outerShdw>
                </a:effectLst>
                <a:cs typeface="Arial" panose="020B0604020202020204" pitchFamily="34" charset="0"/>
              </a:rPr>
              <a:t>2020» (приказ ДОН КО от …)</a:t>
            </a:r>
            <a:r>
              <a:rPr lang="ru-RU" sz="2200" b="1" dirty="0">
                <a:solidFill>
                  <a:srgbClr val="C00000"/>
                </a:solidFill>
                <a:effectLst>
                  <a:outerShdw blurRad="38100" dist="38100" dir="2700000" algn="tl">
                    <a:srgbClr val="000000">
                      <a:alpha val="43137"/>
                    </a:srgbClr>
                  </a:outerShdw>
                </a:effectLst>
                <a:cs typeface="Arial" panose="020B0604020202020204" pitchFamily="34" charset="0"/>
              </a:rPr>
              <a:t/>
            </a:r>
            <a:br>
              <a:rPr lang="ru-RU" sz="2200" b="1" dirty="0">
                <a:solidFill>
                  <a:srgbClr val="C00000"/>
                </a:solidFill>
                <a:effectLst>
                  <a:outerShdw blurRad="38100" dist="38100" dir="2700000" algn="tl">
                    <a:srgbClr val="000000">
                      <a:alpha val="43137"/>
                    </a:srgbClr>
                  </a:outerShdw>
                </a:effectLst>
                <a:cs typeface="Arial" panose="020B0604020202020204" pitchFamily="34" charset="0"/>
              </a:rPr>
            </a:br>
            <a:endParaRPr lang="ru-RU" sz="2200" b="1" dirty="0">
              <a:solidFill>
                <a:srgbClr val="C00000"/>
              </a:solidFill>
              <a:effectLst>
                <a:outerShdw blurRad="38100" dist="38100" dir="2700000" algn="tl">
                  <a:srgbClr val="000000">
                    <a:alpha val="43137"/>
                  </a:srgbClr>
                </a:outerShdw>
              </a:effectLst>
              <a:cs typeface="Arial" panose="020B0604020202020204" pitchFamily="34" charset="0"/>
            </a:endParaRPr>
          </a:p>
        </p:txBody>
      </p:sp>
      <p:pic>
        <p:nvPicPr>
          <p:cNvPr id="11" name="Рисунок 10"/>
          <p:cNvPicPr>
            <a:picLocks noChangeAspect="1"/>
          </p:cNvPicPr>
          <p:nvPr/>
        </p:nvPicPr>
        <p:blipFill>
          <a:blip r:embed="rId3"/>
          <a:stretch>
            <a:fillRect/>
          </a:stretch>
        </p:blipFill>
        <p:spPr>
          <a:xfrm>
            <a:off x="-54433" y="-45922"/>
            <a:ext cx="2180052" cy="1991774"/>
          </a:xfrm>
          <a:prstGeom prst="rect">
            <a:avLst/>
          </a:prstGeom>
        </p:spPr>
      </p:pic>
      <p:sp>
        <p:nvSpPr>
          <p:cNvPr id="3" name="Прямоугольник 2"/>
          <p:cNvSpPr/>
          <p:nvPr/>
        </p:nvSpPr>
        <p:spPr>
          <a:xfrm>
            <a:off x="438411" y="1477055"/>
            <a:ext cx="8379912" cy="1200329"/>
          </a:xfrm>
          <a:prstGeom prst="rect">
            <a:avLst/>
          </a:prstGeom>
        </p:spPr>
        <p:txBody>
          <a:bodyPr wrap="square">
            <a:spAutoFit/>
          </a:bodyPr>
          <a:lstStyle/>
          <a:p>
            <a:pPr indent="363538" algn="just"/>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Заочный тур «Методическое портфолио» </a:t>
            </a:r>
            <a:r>
              <a:rPr lang="ru-RU" dirty="0">
                <a:latin typeface="Times New Roman" panose="02020603050405020304" pitchFamily="18" charset="0"/>
                <a:ea typeface="Times New Roman" panose="02020603050405020304" pitchFamily="18" charset="0"/>
              </a:rPr>
              <a:t>включает конкурсные </a:t>
            </a:r>
            <a:r>
              <a:rPr lang="ru-RU" dirty="0" smtClean="0">
                <a:latin typeface="Times New Roman" panose="02020603050405020304" pitchFamily="18" charset="0"/>
                <a:ea typeface="Times New Roman" panose="02020603050405020304" pitchFamily="18" charset="0"/>
              </a:rPr>
              <a:t>испытания: </a:t>
            </a:r>
          </a:p>
          <a:p>
            <a:pPr indent="363538" algn="just"/>
            <a:r>
              <a:rPr lang="ru-RU" dirty="0" smtClean="0">
                <a:latin typeface="Times New Roman" panose="02020603050405020304" pitchFamily="18" charset="0"/>
                <a:ea typeface="Times New Roman" panose="02020603050405020304" pitchFamily="18" charset="0"/>
              </a:rPr>
              <a:t>«</a:t>
            </a:r>
            <a:r>
              <a:rPr lang="ru-RU" dirty="0">
                <a:latin typeface="Times New Roman" panose="02020603050405020304" pitchFamily="18" charset="0"/>
                <a:ea typeface="Times New Roman" panose="02020603050405020304" pitchFamily="18" charset="0"/>
              </a:rPr>
              <a:t>Интернет-ресурс» </a:t>
            </a:r>
            <a:endParaRPr lang="ru-RU" dirty="0" smtClean="0">
              <a:latin typeface="Times New Roman" panose="02020603050405020304" pitchFamily="18" charset="0"/>
              <a:ea typeface="Times New Roman" panose="02020603050405020304" pitchFamily="18" charset="0"/>
            </a:endParaRPr>
          </a:p>
          <a:p>
            <a:pPr indent="363538" algn="just"/>
            <a:r>
              <a:rPr lang="ru-RU" dirty="0" smtClean="0">
                <a:latin typeface="Times New Roman" panose="02020603050405020304" pitchFamily="18" charset="0"/>
                <a:ea typeface="Times New Roman" panose="02020603050405020304" pitchFamily="18" charset="0"/>
              </a:rPr>
              <a:t>Эссе </a:t>
            </a:r>
            <a:r>
              <a:rPr lang="ru-RU" dirty="0">
                <a:latin typeface="Times New Roman" panose="02020603050405020304" pitchFamily="18" charset="0"/>
                <a:ea typeface="Times New Roman" panose="02020603050405020304" pitchFamily="18" charset="0"/>
              </a:rPr>
              <a:t>«Я-педагог».</a:t>
            </a:r>
            <a:endParaRPr lang="ru-RU" dirty="0"/>
          </a:p>
        </p:txBody>
      </p:sp>
      <p:sp>
        <p:nvSpPr>
          <p:cNvPr id="6" name="Прямоугольник 5"/>
          <p:cNvSpPr/>
          <p:nvPr/>
        </p:nvSpPr>
        <p:spPr>
          <a:xfrm>
            <a:off x="438411" y="2739399"/>
            <a:ext cx="8442542" cy="1685077"/>
          </a:xfrm>
          <a:prstGeom prst="rect">
            <a:avLst/>
          </a:prstGeom>
        </p:spPr>
        <p:txBody>
          <a:bodyPr wrap="square">
            <a:spAutoFit/>
          </a:bodyPr>
          <a:lstStyle/>
          <a:p>
            <a:pPr marR="179705" indent="450215" algn="just">
              <a:lnSpc>
                <a:spcPct val="115000"/>
              </a:lnSpc>
              <a:spcAft>
                <a:spcPts val="0"/>
              </a:spcAft>
              <a:tabLst>
                <a:tab pos="5490845" algn="l"/>
                <a:tab pos="6031230" algn="l"/>
              </a:tabLst>
            </a:pP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Первый (очный) тур </a:t>
            </a:r>
            <a:r>
              <a:rPr lang="ru-RU"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«Учитель-профессионал» </a:t>
            </a:r>
            <a:r>
              <a:rPr lang="ru-RU" dirty="0">
                <a:latin typeface="Times New Roman" panose="02020603050405020304" pitchFamily="18" charset="0"/>
                <a:ea typeface="Times New Roman" panose="02020603050405020304" pitchFamily="18" charset="0"/>
                <a:cs typeface="Times New Roman" panose="02020603050405020304" pitchFamily="18" charset="0"/>
              </a:rPr>
              <a:t>включает конкурсные испытания: </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R="179705" indent="450215" algn="just">
              <a:lnSpc>
                <a:spcPct val="115000"/>
              </a:lnSpc>
              <a:spcAft>
                <a:spcPts val="0"/>
              </a:spcAft>
              <a:tabLst>
                <a:tab pos="5490845" algn="l"/>
                <a:tab pos="603123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«Методический семинар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R="179705" indent="450215" algn="just">
              <a:lnSpc>
                <a:spcPct val="115000"/>
              </a:lnSpc>
              <a:spcAft>
                <a:spcPts val="0"/>
              </a:spcAft>
              <a:tabLst>
                <a:tab pos="5490845" algn="l"/>
                <a:tab pos="603123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«Учебное занятие» </a:t>
            </a:r>
          </a:p>
          <a:p>
            <a:pPr marR="179705" indent="450215" algn="just">
              <a:lnSpc>
                <a:spcPct val="115000"/>
              </a:lnSpc>
              <a:spcAft>
                <a:spcPts val="0"/>
              </a:spcAft>
              <a:tabLst>
                <a:tab pos="5490845" algn="l"/>
                <a:tab pos="603123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438411" y="4291835"/>
            <a:ext cx="8173233" cy="729430"/>
          </a:xfrm>
          <a:prstGeom prst="rect">
            <a:avLst/>
          </a:prstGeom>
        </p:spPr>
        <p:txBody>
          <a:bodyPr wrap="square">
            <a:spAutoFit/>
          </a:bodyPr>
          <a:lstStyle/>
          <a:p>
            <a:pPr marR="179705" indent="450215" algn="just">
              <a:lnSpc>
                <a:spcPct val="115000"/>
              </a:lnSpc>
              <a:spcAft>
                <a:spcPts val="0"/>
              </a:spcAft>
              <a:tabLst>
                <a:tab pos="882650" algn="l"/>
                <a:tab pos="5490845" algn="l"/>
                <a:tab pos="6031230" algn="l"/>
              </a:tabLst>
            </a:pP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Второй (очный) </a:t>
            </a:r>
            <a:r>
              <a:rPr lang="ru-RU"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тур </a:t>
            </a: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 </a:t>
            </a:r>
            <a:r>
              <a:rPr lang="ru-RU"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 </a:t>
            </a:r>
            <a:r>
              <a:rPr lang="ru-RU" dirty="0" smtClean="0">
                <a:latin typeface="Times New Roman" panose="02020603050405020304" pitchFamily="18" charset="0"/>
                <a:ea typeface="+mj-ea"/>
                <a:cs typeface="Times New Roman" panose="02020603050405020304" pitchFamily="18" charset="0"/>
              </a:rPr>
              <a:t>включает ко</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нкурсное испытание: </a:t>
            </a:r>
          </a:p>
          <a:p>
            <a:pPr marR="179705" indent="450215" algn="just">
              <a:lnSpc>
                <a:spcPct val="115000"/>
              </a:lnSpc>
              <a:spcAft>
                <a:spcPts val="0"/>
              </a:spcAft>
              <a:tabLst>
                <a:tab pos="882650" algn="l"/>
                <a:tab pos="5490845" algn="l"/>
                <a:tab pos="603123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Образовательные проект».</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701457" y="5471828"/>
            <a:ext cx="8173121" cy="830997"/>
          </a:xfrm>
          <a:prstGeom prst="rect">
            <a:avLst/>
          </a:prstGeom>
        </p:spPr>
        <p:txBody>
          <a:bodyPr wrap="square">
            <a:spAutoFit/>
          </a:bodyPr>
          <a:lstStyle/>
          <a:p>
            <a:pPr>
              <a:spcAft>
                <a:spcPts val="0"/>
              </a:spcAft>
            </a:pPr>
            <a:r>
              <a:rPr lang="ru-RU" sz="2400" b="1" dirty="0">
                <a:solidFill>
                  <a:schemeClr val="accent4"/>
                </a:solidFill>
                <a:effectLst>
                  <a:outerShdw blurRad="38100" dist="38100" dir="2700000" algn="tl">
                    <a:srgbClr val="000000">
                      <a:alpha val="43137"/>
                    </a:srgbClr>
                  </a:outerShdw>
                </a:effectLst>
                <a:cs typeface="Arial" panose="020B0604020202020204" pitchFamily="34" charset="0"/>
              </a:rPr>
              <a:t>Резюме</a:t>
            </a:r>
            <a:r>
              <a:rPr lang="ru-RU" sz="2400" b="1" dirty="0" smtClean="0">
                <a:solidFill>
                  <a:schemeClr val="accent4"/>
                </a:solidFill>
                <a:effectLst>
                  <a:outerShdw blurRad="38100" dist="38100" dir="2700000" algn="tl">
                    <a:srgbClr val="000000">
                      <a:alpha val="43137"/>
                    </a:srgbClr>
                  </a:outerShdw>
                </a:effectLst>
                <a:cs typeface="Arial" panose="020B0604020202020204" pitchFamily="34" charset="0"/>
              </a:rPr>
              <a:t>: частично изменились критерии и показатели </a:t>
            </a:r>
          </a:p>
          <a:p>
            <a:pPr>
              <a:spcAft>
                <a:spcPts val="0"/>
              </a:spcAft>
            </a:pPr>
            <a:r>
              <a:rPr lang="ru-RU" sz="2400" b="1" dirty="0" smtClean="0">
                <a:solidFill>
                  <a:schemeClr val="accent4"/>
                </a:solidFill>
                <a:effectLst>
                  <a:outerShdw blurRad="38100" dist="38100" dir="2700000" algn="tl">
                    <a:srgbClr val="000000">
                      <a:alpha val="43137"/>
                    </a:srgbClr>
                  </a:outerShdw>
                </a:effectLst>
                <a:cs typeface="Arial" panose="020B0604020202020204" pitchFamily="34" charset="0"/>
              </a:rPr>
              <a:t>(см. Приложение к Порядку проведения конкурса)</a:t>
            </a:r>
            <a:endParaRPr lang="ru-RU" sz="2400" dirty="0"/>
          </a:p>
        </p:txBody>
      </p:sp>
    </p:spTree>
    <p:extLst>
      <p:ext uri="{BB962C8B-B14F-4D97-AF65-F5344CB8AC3E}">
        <p14:creationId xmlns:p14="http://schemas.microsoft.com/office/powerpoint/2010/main" val="337667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2812" y="-7482"/>
            <a:ext cx="7665928" cy="1325563"/>
          </a:xfrm>
        </p:spPr>
        <p:txBody>
          <a:bodyPr>
            <a:noAutofit/>
          </a:bodyPr>
          <a:lstStyle/>
          <a:p>
            <a:pPr marR="179705" indent="450215" algn="ctr">
              <a:lnSpc>
                <a:spcPct val="115000"/>
              </a:lnSpc>
              <a:spcAft>
                <a:spcPts val="0"/>
              </a:spcAft>
              <a:tabLst>
                <a:tab pos="882650" algn="l"/>
                <a:tab pos="5490845" algn="l"/>
                <a:tab pos="6031230" algn="l"/>
              </a:tabLst>
            </a:pP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Конкурсная номинация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«Самый классный </a:t>
            </a:r>
            <a:r>
              <a:rPr lang="ru-RU" sz="2000" b="1" dirty="0" err="1" smtClean="0">
                <a:solidFill>
                  <a:srgbClr val="C00000"/>
                </a:solidFill>
                <a:effectLst>
                  <a:outerShdw blurRad="38100" dist="38100" dir="2700000" algn="tl">
                    <a:srgbClr val="000000">
                      <a:alpha val="43137"/>
                    </a:srgbClr>
                  </a:outerShdw>
                </a:effectLst>
                <a:cs typeface="Arial" panose="020B0604020202020204" pitchFamily="34" charset="0"/>
              </a:rPr>
              <a:t>классный</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Порядок проведения областного конкурса «Учитель года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2020»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(приказ ДОН КО от …)</a:t>
            </a:r>
          </a:p>
        </p:txBody>
      </p:sp>
      <p:sp>
        <p:nvSpPr>
          <p:cNvPr id="3" name="Объект 2"/>
          <p:cNvSpPr>
            <a:spLocks noGrp="1"/>
          </p:cNvSpPr>
          <p:nvPr>
            <p:ph idx="1"/>
          </p:nvPr>
        </p:nvSpPr>
        <p:spPr>
          <a:xfrm>
            <a:off x="212943" y="1512474"/>
            <a:ext cx="8661636" cy="4337182"/>
          </a:xfrm>
        </p:spPr>
        <p:txBody>
          <a:bodyPr>
            <a:normAutofit/>
          </a:bodyPr>
          <a:lstStyle/>
          <a:p>
            <a:pPr marL="0" indent="363538" algn="just">
              <a:buNone/>
            </a:pPr>
            <a:r>
              <a:rPr lang="ru-RU" sz="16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Формат </a:t>
            </a:r>
            <a:r>
              <a:rPr lang="ru-RU" sz="1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конкурсного испытания: </a:t>
            </a:r>
            <a:r>
              <a:rPr lang="ru-RU" sz="16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воспитательное мероприятие с классом</a:t>
            </a:r>
            <a:endParaRPr lang="ru-RU" sz="16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endParaRPr>
          </a:p>
          <a:p>
            <a:pPr marL="0" indent="363538" algn="just">
              <a:buNone/>
            </a:pPr>
            <a:r>
              <a:rPr lang="ru-RU" sz="16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Критерии </a:t>
            </a:r>
            <a:r>
              <a:rPr lang="ru-RU" sz="1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оценки конкурсного задания</a:t>
            </a:r>
            <a:r>
              <a:rPr lang="ru-RU" sz="16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a:t>
            </a:r>
          </a:p>
          <a:p>
            <a:pPr marL="0" indent="363538" algn="just">
              <a:buNone/>
            </a:pPr>
            <a:r>
              <a:rPr lang="ru-RU" sz="1400" b="1" dirty="0">
                <a:latin typeface="+mj-lt"/>
                <a:ea typeface="Times New Roman" panose="02020603050405020304" pitchFamily="18" charset="0"/>
              </a:rPr>
              <a:t>Актуальность и обоснованность выбранной темы воспитательного </a:t>
            </a:r>
            <a:r>
              <a:rPr lang="ru-RU" sz="1400" b="1" dirty="0" smtClean="0">
                <a:latin typeface="+mj-lt"/>
                <a:ea typeface="Times New Roman" panose="02020603050405020304" pitchFamily="18" charset="0"/>
              </a:rPr>
              <a:t>мероприятия</a:t>
            </a:r>
          </a:p>
          <a:p>
            <a:pPr marL="0" indent="363538" algn="just">
              <a:buNone/>
            </a:pPr>
            <a:r>
              <a:rPr lang="ru-RU" sz="1400" b="1" dirty="0">
                <a:latin typeface="+mj-lt"/>
                <a:ea typeface="Times New Roman" panose="02020603050405020304" pitchFamily="18" charset="0"/>
              </a:rPr>
              <a:t>Целеполагание в организации и проведении воспитательного </a:t>
            </a:r>
            <a:r>
              <a:rPr lang="ru-RU" sz="1400" b="1" dirty="0" smtClean="0">
                <a:latin typeface="+mj-lt"/>
                <a:ea typeface="Times New Roman" panose="02020603050405020304" pitchFamily="18" charset="0"/>
              </a:rPr>
              <a:t>мероприятия</a:t>
            </a:r>
          </a:p>
          <a:p>
            <a:pPr marL="0" indent="363538" algn="just">
              <a:buNone/>
            </a:pPr>
            <a:r>
              <a:rPr lang="ru-RU" sz="1400" b="1" dirty="0">
                <a:latin typeface="+mj-lt"/>
                <a:ea typeface="Times New Roman" panose="02020603050405020304" pitchFamily="18" charset="0"/>
              </a:rPr>
              <a:t>Ценностно ориентированное содержание воспитательного </a:t>
            </a:r>
            <a:r>
              <a:rPr lang="ru-RU" sz="1400" b="1" dirty="0" smtClean="0">
                <a:latin typeface="+mj-lt"/>
                <a:ea typeface="Times New Roman" panose="02020603050405020304" pitchFamily="18" charset="0"/>
              </a:rPr>
              <a:t>мероприятия</a:t>
            </a:r>
          </a:p>
          <a:p>
            <a:pPr marL="0" indent="363538" algn="just">
              <a:buNone/>
            </a:pPr>
            <a:r>
              <a:rPr lang="ru-RU" sz="1400" b="1" dirty="0">
                <a:latin typeface="+mj-lt"/>
                <a:ea typeface="Times New Roman" panose="02020603050405020304" pitchFamily="18" charset="0"/>
              </a:rPr>
              <a:t>Методическая компетентность педагога, творческий подход к решению </a:t>
            </a:r>
            <a:r>
              <a:rPr lang="ru-RU" sz="1400" b="1" dirty="0" smtClean="0">
                <a:latin typeface="+mj-lt"/>
                <a:ea typeface="Times New Roman" panose="02020603050405020304" pitchFamily="18" charset="0"/>
              </a:rPr>
              <a:t>задач</a:t>
            </a:r>
          </a:p>
          <a:p>
            <a:pPr marL="0" indent="363538" algn="just">
              <a:buNone/>
            </a:pPr>
            <a:r>
              <a:rPr lang="ru-RU" sz="1400" b="1" dirty="0">
                <a:latin typeface="+mj-lt"/>
                <a:ea typeface="Times New Roman" panose="02020603050405020304" pitchFamily="18" charset="0"/>
                <a:cs typeface="Times New Roman" panose="02020603050405020304" pitchFamily="18" charset="0"/>
              </a:rPr>
              <a:t>Умение стимулировать и мотивировать деятельность обучающихся в ходе воспитательного </a:t>
            </a:r>
            <a:r>
              <a:rPr lang="ru-RU" sz="1400" b="1" dirty="0" smtClean="0">
                <a:latin typeface="+mj-lt"/>
                <a:ea typeface="Times New Roman" panose="02020603050405020304" pitchFamily="18" charset="0"/>
                <a:cs typeface="Times New Roman" panose="02020603050405020304" pitchFamily="18" charset="0"/>
              </a:rPr>
              <a:t>мероприятия</a:t>
            </a:r>
          </a:p>
          <a:p>
            <a:pPr marL="0" indent="363538" algn="just">
              <a:buNone/>
            </a:pPr>
            <a:r>
              <a:rPr lang="ru-RU" sz="1400" b="1" dirty="0">
                <a:latin typeface="+mj-lt"/>
                <a:ea typeface="Times New Roman" panose="02020603050405020304" pitchFamily="18" charset="0"/>
                <a:cs typeface="Times New Roman" panose="02020603050405020304" pitchFamily="18" charset="0"/>
              </a:rPr>
              <a:t>Психолого-педагогическая и коммуникативная </a:t>
            </a:r>
            <a:r>
              <a:rPr lang="ru-RU" sz="1400" b="1" dirty="0" smtClean="0">
                <a:latin typeface="+mj-lt"/>
                <a:ea typeface="Times New Roman" panose="02020603050405020304" pitchFamily="18" charset="0"/>
                <a:cs typeface="Times New Roman" panose="02020603050405020304" pitchFamily="18" charset="0"/>
              </a:rPr>
              <a:t>культура</a:t>
            </a:r>
          </a:p>
          <a:p>
            <a:pPr marL="0" indent="363538" algn="just">
              <a:buNone/>
            </a:pPr>
            <a:r>
              <a:rPr lang="ru-RU" sz="1400" b="1" dirty="0">
                <a:latin typeface="+mj-lt"/>
                <a:ea typeface="Times New Roman" panose="02020603050405020304" pitchFamily="18" charset="0"/>
                <a:cs typeface="Times New Roman" panose="02020603050405020304" pitchFamily="18" charset="0"/>
              </a:rPr>
              <a:t>Организация и проведение воспитательного </a:t>
            </a:r>
            <a:r>
              <a:rPr lang="ru-RU" sz="1400" b="1" dirty="0" smtClean="0">
                <a:latin typeface="+mj-lt"/>
                <a:ea typeface="Times New Roman" panose="02020603050405020304" pitchFamily="18" charset="0"/>
                <a:cs typeface="Times New Roman" panose="02020603050405020304" pitchFamily="18" charset="0"/>
              </a:rPr>
              <a:t>мероприятия</a:t>
            </a:r>
          </a:p>
          <a:p>
            <a:pPr marL="0" indent="363538" algn="just">
              <a:buNone/>
            </a:pPr>
            <a:r>
              <a:rPr lang="ru-RU" sz="1400" b="1" dirty="0">
                <a:latin typeface="+mj-lt"/>
                <a:ea typeface="Times New Roman" panose="02020603050405020304" pitchFamily="18" charset="0"/>
                <a:cs typeface="Times New Roman" panose="02020603050405020304" pitchFamily="18" charset="0"/>
              </a:rPr>
              <a:t>Информационная и языковая </a:t>
            </a:r>
            <a:r>
              <a:rPr lang="ru-RU" sz="1400" b="1" dirty="0" smtClean="0">
                <a:latin typeface="+mj-lt"/>
                <a:ea typeface="Times New Roman" panose="02020603050405020304" pitchFamily="18" charset="0"/>
                <a:cs typeface="Times New Roman" panose="02020603050405020304" pitchFamily="18" charset="0"/>
              </a:rPr>
              <a:t>грамотность</a:t>
            </a:r>
          </a:p>
          <a:p>
            <a:pPr marL="0" indent="363538" algn="just">
              <a:buNone/>
            </a:pPr>
            <a:r>
              <a:rPr lang="ru-RU" sz="1400" b="1" dirty="0">
                <a:latin typeface="+mj-lt"/>
                <a:ea typeface="Times New Roman" panose="02020603050405020304" pitchFamily="18" charset="0"/>
                <a:cs typeface="Times New Roman" panose="02020603050405020304" pitchFamily="18" charset="0"/>
              </a:rPr>
              <a:t>Умение осуществлять педагогический и текущий контроль, оценку образовательной деятельности обучающихся, коррекцию поведения и </a:t>
            </a:r>
            <a:r>
              <a:rPr lang="ru-RU" sz="1400" b="1" dirty="0" smtClean="0">
                <a:latin typeface="+mj-lt"/>
                <a:ea typeface="Times New Roman" panose="02020603050405020304" pitchFamily="18" charset="0"/>
                <a:cs typeface="Times New Roman" panose="02020603050405020304" pitchFamily="18" charset="0"/>
              </a:rPr>
              <a:t>общения</a:t>
            </a:r>
          </a:p>
          <a:p>
            <a:pPr marL="0" indent="363538" algn="just">
              <a:buNone/>
            </a:pPr>
            <a:r>
              <a:rPr lang="ru-RU" sz="1400" b="1" dirty="0">
                <a:latin typeface="+mj-lt"/>
                <a:ea typeface="Times New Roman" panose="02020603050405020304" pitchFamily="18" charset="0"/>
                <a:cs typeface="Times New Roman" panose="02020603050405020304" pitchFamily="18" charset="0"/>
              </a:rPr>
              <a:t>Рефлексия проведенного воспитательного мероприятия (самоанализ)</a:t>
            </a:r>
            <a:endParaRPr lang="ru-RU" sz="1400" dirty="0">
              <a:latin typeface="+mj-lt"/>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54433" y="-45922"/>
            <a:ext cx="1970915" cy="1800699"/>
          </a:xfrm>
          <a:prstGeom prst="rect">
            <a:avLst/>
          </a:prstGeom>
        </p:spPr>
      </p:pic>
      <p:sp>
        <p:nvSpPr>
          <p:cNvPr id="4" name="Прямоугольник 3"/>
          <p:cNvSpPr/>
          <p:nvPr/>
        </p:nvSpPr>
        <p:spPr>
          <a:xfrm>
            <a:off x="383269" y="5849656"/>
            <a:ext cx="8364806" cy="769441"/>
          </a:xfrm>
          <a:prstGeom prst="rect">
            <a:avLst/>
          </a:prstGeom>
        </p:spPr>
        <p:txBody>
          <a:bodyPr wrap="square">
            <a:spAutoFit/>
          </a:bodyPr>
          <a:lstStyle/>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на муниципальном этапе организовать отбор лучших классных руководителей</a:t>
            </a:r>
            <a:endParaRPr lang="ru-RU" sz="2200" b="1" dirty="0">
              <a:solidFill>
                <a:srgbClr val="FF0000"/>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3362811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2812" y="-7482"/>
            <a:ext cx="7665928" cy="1325563"/>
          </a:xfrm>
        </p:spPr>
        <p:txBody>
          <a:bodyPr>
            <a:noAutofit/>
          </a:bodyPr>
          <a:lstStyle/>
          <a:p>
            <a:pPr marR="179705" indent="450215" algn="ctr">
              <a:lnSpc>
                <a:spcPct val="115000"/>
              </a:lnSpc>
              <a:spcAft>
                <a:spcPts val="0"/>
              </a:spcAft>
              <a:tabLst>
                <a:tab pos="882650" algn="l"/>
                <a:tab pos="5490845" algn="l"/>
                <a:tab pos="6031230" algn="l"/>
              </a:tabLst>
            </a:pP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Формат конкурсного испытания «Учебное занятие»</a:t>
            </a:r>
            <a:endParaRPr lang="ru-RU" sz="20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3" name="Объект 2"/>
          <p:cNvSpPr>
            <a:spLocks noGrp="1"/>
          </p:cNvSpPr>
          <p:nvPr>
            <p:ph idx="1"/>
          </p:nvPr>
        </p:nvSpPr>
        <p:spPr>
          <a:xfrm>
            <a:off x="212943" y="1593130"/>
            <a:ext cx="8661636" cy="4256525"/>
          </a:xfrm>
        </p:spPr>
        <p:txBody>
          <a:bodyPr>
            <a:normAutofit fontScale="25000" lnSpcReduction="20000"/>
          </a:bodyPr>
          <a:lstStyle/>
          <a:p>
            <a:pPr marR="179705" indent="450215" algn="just">
              <a:lnSpc>
                <a:spcPct val="115000"/>
              </a:lnSpc>
              <a:spcAft>
                <a:spcPts val="0"/>
              </a:spcAft>
              <a:tabLst>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Формат конкурсного испытания по номинациям:</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L="742950" marR="179705" lvl="1" indent="-285750" algn="just">
              <a:lnSpc>
                <a:spcPct val="115000"/>
              </a:lnSpc>
              <a:spcAft>
                <a:spcPts val="0"/>
              </a:spcAft>
              <a:buFont typeface="Symbol" panose="05050102010706020507" pitchFamily="18" charset="2"/>
              <a:buChar char="-"/>
              <a:tabLst>
                <a:tab pos="751840" algn="l"/>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в номинации «Учитель» – урок по предмету, регламент –  5 + 35 + 10 минут;</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L="742950" marR="179705" lvl="1" indent="-285750" algn="just">
              <a:lnSpc>
                <a:spcPct val="115000"/>
              </a:lnSpc>
              <a:spcAft>
                <a:spcPts val="0"/>
              </a:spcAft>
              <a:buFont typeface="Symbol" panose="05050102010706020507" pitchFamily="18" charset="2"/>
              <a:buChar char="-"/>
              <a:tabLst>
                <a:tab pos="745490" algn="l"/>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в номинации «Педагог дошкольного образования» – педагогическое мероприятие с детьми, регламент – 5 + 25 + 10 минут;</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Aft>
                <a:spcPts val="0"/>
              </a:spcAft>
              <a:tabLst>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      в номинации «Педагог дополнительного образования» – открытое занятие с группой детей «Ознакомление с новым видом деятельности по дополнительной образовательной программе», регламент 5 + 20 (с обучающимися младшего школьного возраста), или + 30 (с обучающимися среднего и старшего школьного возраста), + 10 минут;</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L="742950" marR="179705" lvl="1" indent="-285750" algn="just">
              <a:lnSpc>
                <a:spcPct val="115000"/>
              </a:lnSpc>
              <a:spcAft>
                <a:spcPts val="0"/>
              </a:spcAft>
              <a:buFont typeface="Symbol" panose="05050102010706020507" pitchFamily="18" charset="2"/>
              <a:buChar char="-"/>
              <a:tabLst>
                <a:tab pos="755015" algn="l"/>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в номинации «Мастер производственного обучения и преподаватель профессиональной образовательной организации» – учебное занятие, регламент – 5 + 45 + 10 минут;</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L="742950" marR="179705" lvl="1" indent="-285750" algn="just">
              <a:lnSpc>
                <a:spcPct val="115000"/>
              </a:lnSpc>
              <a:spcAft>
                <a:spcPts val="0"/>
              </a:spcAft>
              <a:buFont typeface="Symbol" panose="05050102010706020507" pitchFamily="18" charset="2"/>
              <a:buChar char="-"/>
              <a:tabLst>
                <a:tab pos="755015" algn="l"/>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в номинации «Самый классный </a:t>
            </a:r>
            <a:r>
              <a:rPr lang="ru-RU" sz="5600" dirty="0" err="1">
                <a:latin typeface="Times New Roman" panose="02020603050405020304" pitchFamily="18" charset="0"/>
                <a:ea typeface="Times New Roman" panose="02020603050405020304" pitchFamily="18" charset="0"/>
                <a:cs typeface="Times New Roman" panose="02020603050405020304" pitchFamily="18" charset="0"/>
              </a:rPr>
              <a:t>классный</a:t>
            </a:r>
            <a:r>
              <a:rPr lang="ru-RU" sz="5600" dirty="0">
                <a:latin typeface="Times New Roman" panose="02020603050405020304" pitchFamily="18" charset="0"/>
                <a:ea typeface="Times New Roman" panose="02020603050405020304" pitchFamily="18" charset="0"/>
                <a:cs typeface="Times New Roman" panose="02020603050405020304" pitchFamily="18" charset="0"/>
              </a:rPr>
              <a:t>» – воспитательное мероприятие с детьми, регламент 5 + 35 + 10 минут; </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L="742950" marR="179705" lvl="1" indent="-285750" algn="just">
              <a:lnSpc>
                <a:spcPct val="115000"/>
              </a:lnSpc>
              <a:spcAft>
                <a:spcPts val="0"/>
              </a:spcAft>
              <a:buFont typeface="Symbol" panose="05050102010706020507" pitchFamily="18" charset="2"/>
              <a:buChar char="-"/>
              <a:tabLst>
                <a:tab pos="755015" algn="l"/>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в номинации «Молодой педагог» учебное занятие проводится в соответствии с требованиями к конкурсному испытанию в номинациях «Учитель», «Педагог дошкольного образования», «Педагог дополнительного образования», «Самый классный </a:t>
            </a:r>
            <a:r>
              <a:rPr lang="ru-RU" sz="5600" dirty="0" err="1">
                <a:latin typeface="Times New Roman" panose="02020603050405020304" pitchFamily="18" charset="0"/>
                <a:ea typeface="Times New Roman" panose="02020603050405020304" pitchFamily="18" charset="0"/>
                <a:cs typeface="Times New Roman" panose="02020603050405020304" pitchFamily="18" charset="0"/>
              </a:rPr>
              <a:t>классный</a:t>
            </a:r>
            <a:r>
              <a:rPr lang="ru-RU" sz="5600" dirty="0">
                <a:latin typeface="Times New Roman" panose="02020603050405020304" pitchFamily="18" charset="0"/>
                <a:ea typeface="Times New Roman" panose="02020603050405020304" pitchFamily="18" charset="0"/>
                <a:cs typeface="Times New Roman" panose="02020603050405020304" pitchFamily="18" charset="0"/>
              </a:rPr>
              <a:t>», «Мастер производственного обучения и преподаватель профессиональной образовательной организации».</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R="179705" indent="450215" algn="just">
              <a:lnSpc>
                <a:spcPct val="115000"/>
              </a:lnSpc>
              <a:spcAft>
                <a:spcPts val="0"/>
              </a:spcAft>
              <a:tabLst>
                <a:tab pos="755015" algn="l"/>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Критерии оценки конкурсных испытаний согласуются с критериями соответствующих номинаций всероссийских этапов конкурсов.</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5600" dirty="0">
                <a:latin typeface="Calibri" panose="020F0502020204030204" pitchFamily="34" charset="0"/>
                <a:ea typeface="Times New Roman" panose="02020603050405020304" pitchFamily="18" charset="0"/>
                <a:cs typeface="Times New Roman" panose="02020603050405020304" pitchFamily="18" charset="0"/>
              </a:rPr>
              <a:t> </a:t>
            </a:r>
          </a:p>
          <a:p>
            <a:pPr marL="0" indent="363538" algn="just">
              <a:buNone/>
            </a:pPr>
            <a:endParaRPr lang="ru-RU" sz="1400" dirty="0">
              <a:latin typeface="+mj-lt"/>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271249" y="-83628"/>
            <a:ext cx="1970915" cy="1800699"/>
          </a:xfrm>
          <a:prstGeom prst="rect">
            <a:avLst/>
          </a:prstGeom>
        </p:spPr>
      </p:pic>
      <p:sp>
        <p:nvSpPr>
          <p:cNvPr id="4" name="Прямоугольник 3"/>
          <p:cNvSpPr/>
          <p:nvPr/>
        </p:nvSpPr>
        <p:spPr>
          <a:xfrm>
            <a:off x="383269" y="5849656"/>
            <a:ext cx="8364806" cy="430887"/>
          </a:xfrm>
          <a:prstGeom prst="rect">
            <a:avLst/>
          </a:prstGeom>
        </p:spPr>
        <p:txBody>
          <a:bodyPr wrap="square">
            <a:spAutoFit/>
          </a:bodyPr>
          <a:lstStyle/>
          <a:p>
            <a:endParaRPr lang="ru-RU" sz="2200" b="1" dirty="0">
              <a:solidFill>
                <a:srgbClr val="FF0000"/>
              </a:solidFill>
              <a:effectLst>
                <a:outerShdw blurRad="38100" dist="38100" dir="2700000" algn="tl">
                  <a:srgbClr val="000000">
                    <a:alpha val="43137"/>
                  </a:srgbClr>
                </a:outerShdw>
              </a:effectLst>
              <a:latin typeface="Century Gothic"/>
              <a:cs typeface="Arial" panose="020B0604020202020204" pitchFamily="34" charset="0"/>
            </a:endParaRPr>
          </a:p>
        </p:txBody>
      </p:sp>
    </p:spTree>
    <p:extLst>
      <p:ext uri="{BB962C8B-B14F-4D97-AF65-F5344CB8AC3E}">
        <p14:creationId xmlns:p14="http://schemas.microsoft.com/office/powerpoint/2010/main" val="4251000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Оценка выполнения конкурсных испытаний финала конкурса </a:t>
            </a:r>
          </a:p>
        </p:txBody>
      </p:sp>
      <p:sp>
        <p:nvSpPr>
          <p:cNvPr id="3" name="Объект 2"/>
          <p:cNvSpPr>
            <a:spLocks noGrp="1"/>
          </p:cNvSpPr>
          <p:nvPr>
            <p:ph idx="1"/>
          </p:nvPr>
        </p:nvSpPr>
        <p:spPr>
          <a:xfrm>
            <a:off x="200417" y="1566615"/>
            <a:ext cx="8567802" cy="4095150"/>
          </a:xfrm>
        </p:spPr>
        <p:txBody>
          <a:bodyPr>
            <a:normAutofit fontScale="77500" lnSpcReduction="20000"/>
          </a:bodyPr>
          <a:lstStyle/>
          <a:p>
            <a:pPr marL="0" indent="363538" algn="just">
              <a:buNone/>
            </a:pP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 заочном туре </a:t>
            </a:r>
            <a:r>
              <a:rPr lang="ru-RU" dirty="0">
                <a:latin typeface="Times New Roman" panose="02020603050405020304" pitchFamily="18" charset="0"/>
                <a:cs typeface="Times New Roman" panose="02020603050405020304" pitchFamily="18" charset="0"/>
              </a:rPr>
              <a:t>– жюри заочного тура, формируемое на основе резерва кандидатов, </a:t>
            </a:r>
            <a:r>
              <a:rPr lang="ru-RU" i="1" dirty="0">
                <a:latin typeface="Times New Roman" panose="02020603050405020304" pitchFamily="18" charset="0"/>
                <a:cs typeface="Times New Roman" panose="02020603050405020304" pitchFamily="18" charset="0"/>
              </a:rPr>
              <a:t>делегируемых муниципальным органом, осуществляющим управление в сфере образования </a:t>
            </a:r>
            <a:r>
              <a:rPr lang="ru-RU" dirty="0">
                <a:latin typeface="Times New Roman" panose="02020603050405020304" pitchFamily="18" charset="0"/>
                <a:cs typeface="Times New Roman" panose="02020603050405020304" pitchFamily="18" charset="0"/>
              </a:rPr>
              <a:t>(один кандидат для оценивания конкурсного испытания «Интернет – ресурс, один кандидат для оценивания конкурсного испытания «Я – учитель» от каждого муниципалитета); для каждого конкурсного испытания заочного тура формируется группа жюри, включающая 20 экспертов;</a:t>
            </a:r>
          </a:p>
          <a:p>
            <a:pPr marL="0" indent="363538" algn="just">
              <a:buNone/>
            </a:pP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 I (очном) туре </a:t>
            </a:r>
            <a:r>
              <a:rPr lang="ru-RU" dirty="0">
                <a:latin typeface="Times New Roman" panose="02020603050405020304" pitchFamily="18" charset="0"/>
                <a:cs typeface="Times New Roman" panose="02020603050405020304" pitchFamily="18" charset="0"/>
              </a:rPr>
              <a:t>– жюри I (очного) тура, состоящее из нескольких групп экспертов, формируемых на междисциплинарной основе на основе резерва кандидатов, </a:t>
            </a:r>
            <a:r>
              <a:rPr lang="ru-RU" i="1" dirty="0">
                <a:latin typeface="Times New Roman" panose="02020603050405020304" pitchFamily="18" charset="0"/>
                <a:cs typeface="Times New Roman" panose="02020603050405020304" pitchFamily="18" charset="0"/>
              </a:rPr>
              <a:t>делегируемых муниципальным органом, осуществляющим управление в сфере образования</a:t>
            </a:r>
            <a:r>
              <a:rPr lang="ru-RU" dirty="0">
                <a:latin typeface="Times New Roman" panose="02020603050405020304" pitchFamily="18" charset="0"/>
                <a:cs typeface="Times New Roman" panose="02020603050405020304" pitchFamily="18" charset="0"/>
              </a:rPr>
              <a:t>, осуществляет оценку выполнения конкурсных испытаний одной из групп участников финала конкурса; в составе каждой такой группы экспертов численностью не менее 5 человек должен быть представлен</a:t>
            </a:r>
            <a:r>
              <a:rPr lang="ru-RU" dirty="0"/>
              <a:t> </a:t>
            </a:r>
            <a:r>
              <a:rPr lang="ru-RU" dirty="0">
                <a:latin typeface="Times New Roman" panose="02020603050405020304" pitchFamily="18" charset="0"/>
                <a:cs typeface="Times New Roman" panose="02020603050405020304" pitchFamily="18" charset="0"/>
              </a:rPr>
              <a:t>один специалист в области педагогической психологии. </a:t>
            </a:r>
          </a:p>
        </p:txBody>
      </p:sp>
      <p:pic>
        <p:nvPicPr>
          <p:cNvPr id="5" name="Рисунок 4"/>
          <p:cNvPicPr>
            <a:picLocks noChangeAspect="1"/>
          </p:cNvPicPr>
          <p:nvPr/>
        </p:nvPicPr>
        <p:blipFill>
          <a:blip r:embed="rId2"/>
          <a:stretch>
            <a:fillRect/>
          </a:stretch>
        </p:blipFill>
        <p:spPr>
          <a:xfrm>
            <a:off x="-47308" y="-45060"/>
            <a:ext cx="1722893" cy="1574097"/>
          </a:xfrm>
          <a:prstGeom prst="rect">
            <a:avLst/>
          </a:prstGeom>
        </p:spPr>
      </p:pic>
      <p:sp>
        <p:nvSpPr>
          <p:cNvPr id="4" name="Прямоугольник 3"/>
          <p:cNvSpPr/>
          <p:nvPr/>
        </p:nvSpPr>
        <p:spPr>
          <a:xfrm>
            <a:off x="400834" y="5471828"/>
            <a:ext cx="8586480" cy="1200329"/>
          </a:xfrm>
          <a:prstGeom prst="rect">
            <a:avLst/>
          </a:prstGeom>
        </p:spPr>
        <p:txBody>
          <a:bodyPr wrap="square">
            <a:spAutoFit/>
          </a:bodyPr>
          <a:lstStyle/>
          <a:p>
            <a:pPr>
              <a:spcAft>
                <a:spcPts val="0"/>
              </a:spcAft>
            </a:pPr>
            <a:r>
              <a:rPr lang="ru-RU" sz="2400" b="1" dirty="0">
                <a:solidFill>
                  <a:schemeClr val="accent4"/>
                </a:solidFill>
                <a:effectLst>
                  <a:outerShdw blurRad="38100" dist="38100" dir="2700000" algn="tl">
                    <a:srgbClr val="000000">
                      <a:alpha val="43137"/>
                    </a:srgbClr>
                  </a:outerShdw>
                </a:effectLst>
                <a:cs typeface="Arial" panose="020B0604020202020204" pitchFamily="34" charset="0"/>
              </a:rPr>
              <a:t>Резюме: в муниципальном образовании организуется</a:t>
            </a:r>
          </a:p>
          <a:p>
            <a:pPr>
              <a:spcAft>
                <a:spcPts val="0"/>
              </a:spcAft>
            </a:pPr>
            <a:r>
              <a:rPr lang="ru-RU" sz="2400" b="1" dirty="0">
                <a:solidFill>
                  <a:schemeClr val="accent4"/>
                </a:solidFill>
                <a:effectLst>
                  <a:outerShdw blurRad="38100" dist="38100" dir="2700000" algn="tl">
                    <a:srgbClr val="000000">
                      <a:alpha val="43137"/>
                    </a:srgbClr>
                  </a:outerShdw>
                </a:effectLst>
                <a:cs typeface="Arial" panose="020B0604020202020204" pitchFamily="34" charset="0"/>
              </a:rPr>
              <a:t> выдвижение членов жюри числом не менее 6</a:t>
            </a:r>
            <a:r>
              <a:rPr lang="ru-RU" sz="2400" b="1" dirty="0" smtClean="0">
                <a:solidFill>
                  <a:schemeClr val="accent4"/>
                </a:solidFill>
                <a:effectLst>
                  <a:outerShdw blurRad="38100" dist="38100" dir="2700000" algn="tl">
                    <a:srgbClr val="000000">
                      <a:alpha val="43137"/>
                    </a:srgbClr>
                  </a:outerShdw>
                </a:effectLst>
                <a:cs typeface="Arial" panose="020B0604020202020204" pitchFamily="34" charset="0"/>
              </a:rPr>
              <a:t> работников образовательных организаций</a:t>
            </a:r>
            <a:endParaRPr lang="ru-RU" sz="2400" dirty="0"/>
          </a:p>
        </p:txBody>
      </p:sp>
    </p:spTree>
    <p:extLst>
      <p:ext uri="{BB962C8B-B14F-4D97-AF65-F5344CB8AC3E}">
        <p14:creationId xmlns:p14="http://schemas.microsoft.com/office/powerpoint/2010/main" val="12720962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53ff1182c96c342fc1a45e0d248063f7d3f19"/>
</p:tagLst>
</file>

<file path=ppt/theme/theme1.xml><?xml version="1.0" encoding="utf-8"?>
<a:theme xmlns:a="http://schemas.openxmlformats.org/drawingml/2006/main" name="КОИРО2">
  <a:themeElements>
    <a:clrScheme name="КОИРО">
      <a:dk1>
        <a:srgbClr val="181818"/>
      </a:dk1>
      <a:lt1>
        <a:srgbClr val="FFFFFF"/>
      </a:lt1>
      <a:dk2>
        <a:srgbClr val="3E6128"/>
      </a:dk2>
      <a:lt2>
        <a:srgbClr val="F2F2F2"/>
      </a:lt2>
      <a:accent1>
        <a:srgbClr val="338558"/>
      </a:accent1>
      <a:accent2>
        <a:srgbClr val="C00000"/>
      </a:accent2>
      <a:accent3>
        <a:srgbClr val="A5A5A5"/>
      </a:accent3>
      <a:accent4>
        <a:srgbClr val="2E481E"/>
      </a:accent4>
      <a:accent5>
        <a:srgbClr val="800000"/>
      </a:accent5>
      <a:accent6>
        <a:srgbClr val="323F4F"/>
      </a:accent6>
      <a:hlink>
        <a:srgbClr val="29401A"/>
      </a:hlink>
      <a:folHlink>
        <a:srgbClr val="C00000"/>
      </a:folHlink>
    </a:clrScheme>
    <a:fontScheme name="КОИРО">
      <a:majorFont>
        <a:latin typeface="Century Gothic"/>
        <a:ea typeface=""/>
        <a:cs typeface=""/>
      </a:majorFont>
      <a:minorFont>
        <a:latin typeface="Garamond"/>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КОИРО2" id="{4BB1C634-15C3-4DD6-B97C-DFF39F42870C}" vid="{7019F9F6-4BBD-49F0-8A48-626BD501D5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3A73601150E6464A8A85EDE83A4F368D" ma:contentTypeVersion="1" ma:contentTypeDescription="Создание документа." ma:contentTypeScope="" ma:versionID="31b17edfc4f9892113163543e16a2896">
  <xsd:schema xmlns:xsd="http://www.w3.org/2001/XMLSchema" xmlns:xs="http://www.w3.org/2001/XMLSchema" xmlns:p="http://schemas.microsoft.com/office/2006/metadata/properties" xmlns:ns2="790c5408-51d9-4e10-9bd8-8c8141be4f06" targetNamespace="http://schemas.microsoft.com/office/2006/metadata/properties" ma:root="true" ma:fieldsID="e686ad7b5f1a86bb4d01c5ad15a5446a" ns2:_="">
    <xsd:import namespace="790c5408-51d9-4e10-9bd8-8c8141be4f0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0c5408-51d9-4e10-9bd8-8c8141be4f06"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90c5408-51d9-4e10-9bd8-8c8141be4f06">S4PQ372FCS27-143478885-146</_dlc_DocId>
    <_dlc_DocIdUrl xmlns="790c5408-51d9-4e10-9bd8-8c8141be4f06">
      <Url>http://edu-sps.koiro.local/Mega/mrono/metod/_layouts/15/DocIdRedir.aspx?ID=S4PQ372FCS27-143478885-146</Url>
      <Description>S4PQ372FCS27-143478885-146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EB3636A-8C24-4C00-84CA-11B3AF6F3934}"/>
</file>

<file path=customXml/itemProps2.xml><?xml version="1.0" encoding="utf-8"?>
<ds:datastoreItem xmlns:ds="http://schemas.openxmlformats.org/officeDocument/2006/customXml" ds:itemID="{A6234CA7-CA72-40BE-A151-E51B20B0B180}"/>
</file>

<file path=customXml/itemProps3.xml><?xml version="1.0" encoding="utf-8"?>
<ds:datastoreItem xmlns:ds="http://schemas.openxmlformats.org/officeDocument/2006/customXml" ds:itemID="{AD214766-7832-40DF-9CC0-6265284FB901}"/>
</file>

<file path=customXml/itemProps4.xml><?xml version="1.0" encoding="utf-8"?>
<ds:datastoreItem xmlns:ds="http://schemas.openxmlformats.org/officeDocument/2006/customXml" ds:itemID="{32A7DB4F-2CDE-4C30-B235-23B7BAB69162}"/>
</file>

<file path=docProps/app.xml><?xml version="1.0" encoding="utf-8"?>
<Properties xmlns="http://schemas.openxmlformats.org/officeDocument/2006/extended-properties" xmlns:vt="http://schemas.openxmlformats.org/officeDocument/2006/docPropsVTypes">
  <Template/>
  <TotalTime>3144</TotalTime>
  <Words>2420</Words>
  <Application>Microsoft Office PowerPoint</Application>
  <PresentationFormat>Экран (4:3)</PresentationFormat>
  <Paragraphs>240</Paragraphs>
  <Slides>21</Slides>
  <Notes>8</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21</vt:i4>
      </vt:variant>
    </vt:vector>
  </HeadingPairs>
  <TitlesOfParts>
    <vt:vector size="31" baseType="lpstr">
      <vt:lpstr>Arial</vt:lpstr>
      <vt:lpstr>Calibri</vt:lpstr>
      <vt:lpstr>Century Gothic</vt:lpstr>
      <vt:lpstr>Garamond</vt:lpstr>
      <vt:lpstr>Georgia</vt:lpstr>
      <vt:lpstr>Georgia</vt:lpstr>
      <vt:lpstr>Segoe UI</vt:lpstr>
      <vt:lpstr>Symbol</vt:lpstr>
      <vt:lpstr>Times New Roman</vt:lpstr>
      <vt:lpstr>КОИРО2</vt:lpstr>
      <vt:lpstr>Презентация PowerPoint</vt:lpstr>
      <vt:lpstr>Победители областного конкурса «Учитель года 2019»</vt:lpstr>
      <vt:lpstr>«Учитель года 2020».  Номинации конкурса</vt:lpstr>
      <vt:lpstr> Требования к участникам номинации конкурса согласно Положению об областном конкурсе «Учитель года) (Приказ ДОН КО от «22» февраля 2018г. № 309) </vt:lpstr>
      <vt:lpstr> Требования к участникам номинации конкурса согласно Положению об областном конкурсе «Учитель года) (Приказ ДОН КО от «22» февраля 2018г. № 309) </vt:lpstr>
      <vt:lpstr> Перечень конкурсных испытаний.  Порядок проведения областного конкурса «Учитель года 2020» (приказ ДОН КО от …) </vt:lpstr>
      <vt:lpstr>Конкурсная номинация  «Самый классный классный» Порядок проведения областного конкурса «Учитель года 2020» (приказ ДОН КО от …)</vt:lpstr>
      <vt:lpstr>Формат конкурсного испытания «Учебное занятие»</vt:lpstr>
      <vt:lpstr>Оценка выполнения конкурсных испытаний финала конкурса </vt:lpstr>
      <vt:lpstr> Квота на включение в резерв для муниципальных образований Костромской области из числа работников общего и дошкольного образования – от 6 человек,  в том числе: </vt:lpstr>
      <vt:lpstr>Квота для включения в резерв для государственных профессиональных образовательных организаций специально-коррекционного образования и дополнительного образования</vt:lpstr>
      <vt:lpstr>Формальные основания для выдвижения в составы жюри финала конкурса являются</vt:lpstr>
      <vt:lpstr>Формальные основания для выдвижения в составы жюри финала конкурса являются</vt:lpstr>
      <vt:lpstr>Формальные основания для выдвижения в составы жюри финала конкурса являются</vt:lpstr>
      <vt:lpstr>Алгоритм подсчёта количества баллов</vt:lpstr>
      <vt:lpstr>Хронология мероприятий конкурса</vt:lpstr>
      <vt:lpstr>Регистрация на конкурс</vt:lpstr>
      <vt:lpstr>Перечень заявительных документов Орган,  осуществляющий управление в сфере образования</vt:lpstr>
      <vt:lpstr>Перечень заявительных документов Государственная образовательная организация</vt:lpstr>
      <vt:lpstr>Прием документов</vt:lpstr>
      <vt:lpstr>Рекомендации к представлению заявительных материалов</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проведения оценки соответствия содержания и качества подготовки обучающихся по образовательным программам требованиям ФГОС</dc:title>
  <dc:creator>USER</dc:creator>
  <cp:lastModifiedBy>Надежда Комисарова</cp:lastModifiedBy>
  <cp:revision>207</cp:revision>
  <cp:lastPrinted>2020-02-11T10:42:12Z</cp:lastPrinted>
  <dcterms:created xsi:type="dcterms:W3CDTF">2018-01-15T07:04:23Z</dcterms:created>
  <dcterms:modified xsi:type="dcterms:W3CDTF">2020-02-11T11:02:19Z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0x0101003A73601150E6464A8A85EDE83A4F368D</vt:lpwstr>
  </property>
  <property fmtid="{D5CDD505-2E9C-101B-9397-08002B2CF9AE}" pid="3" name="_dlc_DocIdItemGuid">
    <vt:lpwstr>1d7139de-62b7-40c2-adc7-a99567013ff6</vt:lpwstr>
  </property>
</Properties>
</file>