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61EC-34A9-40B5-9EEA-571D90D0E95B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115E-2541-4E4E-8CF0-3579E4BE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8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66A2-9A9F-4667-9CF9-F848F9BDE02E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6096-39D5-4F9A-9A80-421B6964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E518-C06B-4E4A-B52A-11EB48E079B5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B41D-0C15-410D-BBAE-A933F26D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25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E0D2-0A39-4DB6-8BDC-848EC05E1BC8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0084-DA9F-4281-B05A-C8662F37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9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D65A-2C39-4082-8C55-DE4FAE89ADA7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660F-5F33-40BD-B489-7D830CD95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6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FC74-BF8F-430F-B216-08D7AB176A70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91AD-AB64-4934-B4DA-3FC069632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0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D9EA-BAE0-4698-BCF5-51B64C146F20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377B-17A5-4073-8A69-367BE4C9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7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F62-3C6A-43BB-966C-B0475709B7D0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A73E-2446-429B-AE49-A84F9523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92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9785-57FA-49E3-AE5A-8DDED73D85E5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2CAF-9623-41FC-AD14-CCD500E5E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1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41C7-334F-4A89-8FB9-28BFC92841D3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C487-2E84-4021-A3B9-54136BDD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60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BC78-9C5D-46E8-8486-0A33FE255638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49A7-0BC3-48E6-96AD-46DA3802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0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A52CF-B7A1-4079-A6E2-AB54ED61FD90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3A3A8-1B0B-41A6-B630-80E51B94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68752" cy="27223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Организация проектно-исследовательской деятельности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 МКОУ Никольская СОШ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19250" y="3356992"/>
            <a:ext cx="7524750" cy="2769171"/>
          </a:xfrm>
        </p:spPr>
        <p:txBody>
          <a:bodyPr/>
          <a:lstStyle/>
          <a:p>
            <a:pPr indent="12700">
              <a:buNone/>
            </a:pPr>
            <a:r>
              <a:rPr lang="ru-RU" sz="2800" b="1" i="1" dirty="0" smtClean="0"/>
              <a:t>Нельзя кого-либо изменить,</a:t>
            </a:r>
            <a:br>
              <a:rPr lang="ru-RU" sz="2800" b="1" i="1" dirty="0" smtClean="0"/>
            </a:br>
            <a:r>
              <a:rPr lang="ru-RU" sz="2800" b="1" i="1" dirty="0" smtClean="0"/>
              <a:t>передавая ему готовый опыт.</a:t>
            </a:r>
            <a:br>
              <a:rPr lang="ru-RU" sz="2800" b="1" i="1" dirty="0" smtClean="0"/>
            </a:br>
            <a:r>
              <a:rPr lang="ru-RU" sz="2800" b="1" i="1" dirty="0" smtClean="0"/>
              <a:t>Можно лишь создать атмосферу,</a:t>
            </a:r>
            <a:br>
              <a:rPr lang="ru-RU" sz="2800" b="1" i="1" dirty="0" smtClean="0"/>
            </a:br>
            <a:r>
              <a:rPr lang="ru-RU" sz="2800" b="1" i="1" dirty="0" smtClean="0"/>
              <a:t>способствующую развитию человека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i="1" dirty="0" err="1" smtClean="0"/>
              <a:t>К.Роджерс</a:t>
            </a:r>
            <a:r>
              <a:rPr lang="ru-RU" b="1" i="1" dirty="0" smtClean="0"/>
              <a:t>, </a:t>
            </a:r>
            <a:r>
              <a:rPr lang="ru-RU" sz="2000" dirty="0" smtClean="0"/>
              <a:t>психолог, один из</a:t>
            </a:r>
          </a:p>
          <a:p>
            <a:pPr indent="12700">
              <a:buNone/>
            </a:pPr>
            <a:r>
              <a:rPr lang="ru-RU" sz="2000" dirty="0" smtClean="0"/>
              <a:t> создателей гуманистической  психологии</a:t>
            </a:r>
          </a:p>
          <a:p>
            <a:pPr indent="12700">
              <a:buNone/>
            </a:pPr>
            <a:endParaRPr lang="ru-RU" b="1" i="1" dirty="0" smtClean="0"/>
          </a:p>
          <a:p>
            <a:pPr indent="12700">
              <a:buNone/>
            </a:pPr>
            <a:r>
              <a:rPr lang="ru-RU" b="1" i="1" dirty="0" smtClean="0"/>
              <a:t>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Выбор тематики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268760"/>
            <a:ext cx="7201222" cy="54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Предполагаемая тематика проектов прописана в рабочих программах по предметам. Тему выбирает сам ученик (из предложенных руководителем, либо выбирает самостоятельно ) Тематика проектов может быть </a:t>
            </a:r>
            <a:r>
              <a:rPr lang="ru-RU" dirty="0" err="1" smtClean="0"/>
              <a:t>межпредметной</a:t>
            </a:r>
            <a:r>
              <a:rPr lang="ru-RU" dirty="0" smtClean="0"/>
              <a:t>.  Предпочтение отдается изучению родного края. Темы проектов утверждаются приказом по школе.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Контроль реализации проектов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Руководитель проекта:</a:t>
            </a:r>
          </a:p>
          <a:p>
            <a:pPr marL="1588" indent="12700">
              <a:buNone/>
            </a:pPr>
            <a:r>
              <a:rPr lang="ru-RU" sz="2000" dirty="0" smtClean="0"/>
              <a:t>осуществляет систематический контроль за деятельностью ученика, осуществляет помощь при </a:t>
            </a:r>
            <a:r>
              <a:rPr lang="ru-RU" sz="2000" b="1" dirty="0" smtClean="0"/>
              <a:t>постановке цели, задачи, гипотезы проекта, при планировании учебно-исследовательской деятельности</a:t>
            </a:r>
            <a:r>
              <a:rPr lang="ru-RU" sz="2000" dirty="0" smtClean="0"/>
              <a:t>. Руководителем проекта отслеживается </a:t>
            </a:r>
            <a:r>
              <a:rPr lang="ru-RU" sz="2000" b="1" dirty="0" smtClean="0"/>
              <a:t>входной (декабрь), промежуточный (февраль) и итоговый (март-апрель</a:t>
            </a:r>
            <a:r>
              <a:rPr lang="ru-RU" sz="2000" dirty="0" smtClean="0"/>
              <a:t>) уровень работы учащегося над проектом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Заместитель директора по УР:</a:t>
            </a:r>
          </a:p>
          <a:p>
            <a:pPr marL="1588" indent="12700">
              <a:buNone/>
            </a:pPr>
            <a:r>
              <a:rPr lang="ru-RU" sz="2400" dirty="0" smtClean="0"/>
              <a:t>Общий контроль организации проектно- исследовательской деятельности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FF0000"/>
                </a:solidFill>
              </a:rPr>
              <a:t>Виды проектов</a:t>
            </a:r>
            <a:endParaRPr lang="ru-RU" b="1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Исследовательские, творческие, ролевые, игровые, информационные, практико-ориентированные.</a:t>
            </a:r>
          </a:p>
          <a:p>
            <a:r>
              <a:rPr lang="ru-RU" dirty="0" smtClean="0"/>
              <a:t>- Групповые и индивидуальные.</a:t>
            </a:r>
          </a:p>
          <a:p>
            <a:r>
              <a:rPr lang="ru-RU" dirty="0" smtClean="0"/>
              <a:t>- Предметные,  </a:t>
            </a:r>
            <a:r>
              <a:rPr lang="ru-RU" dirty="0" err="1" smtClean="0"/>
              <a:t>межпредметные</a:t>
            </a:r>
            <a:r>
              <a:rPr lang="ru-RU" dirty="0" smtClean="0"/>
              <a:t>, социальные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rgbClr val="FF0000"/>
                </a:solidFill>
              </a:rPr>
              <a:t>Результатом (продуктом) проектной деятельности может быть любая из следующих работ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а) письменная работа (эссе, реферат, и др.);</a:t>
            </a:r>
          </a:p>
          <a:p>
            <a:r>
              <a:rPr lang="ru-RU" sz="2000" dirty="0" smtClean="0"/>
              <a:t>б) художественная творческая работа (в области литературы, музыки, изобразительного искусства, экранных искусств), </a:t>
            </a:r>
          </a:p>
          <a:p>
            <a:r>
              <a:rPr lang="ru-RU" sz="2000" dirty="0" smtClean="0"/>
              <a:t>в) материальный объект, макет, иное конструкторское изделие;</a:t>
            </a:r>
          </a:p>
          <a:p>
            <a:r>
              <a:rPr lang="ru-RU" sz="2000" dirty="0" smtClean="0"/>
              <a:t>г) отчётные материалы по социальному проекту, которые могут включать как тексты, так и </a:t>
            </a:r>
            <a:r>
              <a:rPr lang="ru-RU" sz="2000" dirty="0" err="1" smtClean="0"/>
              <a:t>мультимедийные</a:t>
            </a:r>
            <a:r>
              <a:rPr lang="ru-RU" sz="2000" dirty="0" smtClean="0"/>
              <a:t> продукты.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ru-RU" sz="2000" dirty="0" smtClean="0"/>
              <a:t>)  </a:t>
            </a:r>
            <a:r>
              <a:rPr lang="ru-RU" sz="2000" dirty="0" err="1" smtClean="0"/>
              <a:t>Мультимедийный</a:t>
            </a:r>
            <a:r>
              <a:rPr lang="ru-RU" sz="2000" dirty="0" smtClean="0"/>
              <a:t> продукт, Чертеж изделия, Модель изделия, Бизнес-план. Газета, видеофильм, статья. Макет. Костюм. Изделие. Электронное учебное пособие.  Выставка. Презентация (устная, компьютерная). Иной продукт, выполнение которого обосновано учащимся.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Защита проектов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980729"/>
            <a:ext cx="7272808" cy="1872208"/>
          </a:xfrm>
        </p:spPr>
        <p:txBody>
          <a:bodyPr/>
          <a:lstStyle/>
          <a:p>
            <a:pPr marL="1588" indent="12700">
              <a:buNone/>
            </a:pPr>
            <a:r>
              <a:rPr lang="ru-RU" sz="2400" dirty="0" smtClean="0"/>
              <a:t>Проводится не позднее 25 апреля, по утвержденному графику. Проекты презентуются учащимися на научно-практической конференции школы. Защита проектов носит публичный характер.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школа\Downloads\IMG-949b20e21a2f5eaf2187c4b2f4e5ce72-V.jpg"/>
          <p:cNvPicPr>
            <a:picLocks noChangeAspect="1" noChangeArrowheads="1"/>
          </p:cNvPicPr>
          <p:nvPr/>
        </p:nvPicPr>
        <p:blipFill>
          <a:blip r:embed="rId2" cstate="print"/>
          <a:srcRect t="15350"/>
          <a:stretch>
            <a:fillRect/>
          </a:stretch>
        </p:blipFill>
        <p:spPr bwMode="auto">
          <a:xfrm>
            <a:off x="2123728" y="2996952"/>
            <a:ext cx="5220072" cy="331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Оценивание проектов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Утвержденные приказом комиссии</a:t>
            </a:r>
          </a:p>
          <a:p>
            <a:r>
              <a:rPr lang="ru-RU" dirty="0" smtClean="0"/>
              <a:t>Оценка по утвержденным критериям по 2 группам критериев: критерии оценки содержания проекта и критерии оценки защиты проекта. </a:t>
            </a:r>
          </a:p>
          <a:p>
            <a:r>
              <a:rPr lang="ru-RU" dirty="0" smtClean="0"/>
              <a:t>Самооценка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dirty="0" smtClean="0">
                <a:solidFill>
                  <a:srgbClr val="FF0000"/>
                </a:solidFill>
              </a:rPr>
              <a:t>Итоги реализации проектно-исследовательской деятельности в 2018-2019 учебном году</a:t>
            </a:r>
            <a:endParaRPr lang="ru-RU" sz="2800" b="1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71192" y="1556792"/>
            <a:ext cx="7093296" cy="4608512"/>
          </a:xfrm>
          <a:prstGeom prst="rect">
            <a:avLst/>
          </a:prstGeom>
        </p:spPr>
        <p:txBody>
          <a:bodyPr/>
          <a:lstStyle/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noProof="0" dirty="0" smtClean="0">
                <a:latin typeface="Century" pitchFamily="18" charset="0"/>
                <a:cs typeface="+mn-cs"/>
              </a:rPr>
              <a:t>Участники – 28 учеников 5-11 классов (100%)</a:t>
            </a:r>
          </a:p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Century" pitchFamily="18" charset="0"/>
                <a:cs typeface="+mn-cs"/>
              </a:rPr>
              <a:t>Получили отметки «хорошо»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 </a:t>
            </a:r>
          </a:p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и «отлично»  - 100% учащихся</a:t>
            </a:r>
          </a:p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Century" pitchFamily="18" charset="0"/>
                <a:cs typeface="+mn-cs"/>
              </a:rPr>
              <a:t>Руководители – 14 учителей-предметников</a:t>
            </a:r>
          </a:p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Большинство учащихся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и педагогов считают данный вид работы полезным, интересным, творческим, но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трудозатратным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1588" marR="0" lvl="0" indent="12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aseline="0" dirty="0" smtClean="0">
                <a:latin typeface="Century" pitchFamily="18" charset="0"/>
                <a:cs typeface="+mn-cs"/>
              </a:rPr>
              <a:t>Принято решение продолжить реализацию проектно-исследовательской деятельности в МКОУ Никольская СОШ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Желаем всем успехов!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школа\Downloads\IMG-dbcba51f057e5c690fbb046ec2631b0b-V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1691680" y="1484784"/>
            <a:ext cx="7128792" cy="475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Стандарт основного общего образования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250" y="1412776"/>
            <a:ext cx="7345238" cy="4713387"/>
          </a:xfrm>
        </p:spPr>
        <p:txBody>
          <a:bodyPr/>
          <a:lstStyle/>
          <a:p>
            <a:pPr indent="12700">
              <a:buNone/>
            </a:pPr>
            <a:r>
              <a:rPr lang="ru-RU" sz="2400" b="1" dirty="0" smtClean="0"/>
              <a:t>В основе Стандарта лежит </a:t>
            </a:r>
            <a:r>
              <a:rPr lang="ru-RU" sz="2400" b="1" dirty="0" err="1" smtClean="0"/>
              <a:t>системно-деятельностный</a:t>
            </a:r>
            <a:r>
              <a:rPr lang="ru-RU" sz="2400" b="1" dirty="0" smtClean="0"/>
              <a:t> подход, который обеспечивает:</a:t>
            </a:r>
          </a:p>
          <a:p>
            <a:r>
              <a:rPr lang="ru-RU" sz="2000" dirty="0" smtClean="0"/>
              <a:t>формирование готовности к саморазвитию и непрерывному образованию;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проектирование и конструирование социальной среды развития обучающихся в системе образования;</a:t>
            </a:r>
          </a:p>
          <a:p>
            <a:endParaRPr lang="ru-RU" sz="2000" dirty="0" smtClean="0"/>
          </a:p>
          <a:p>
            <a:r>
              <a:rPr lang="ru-RU" sz="2000" dirty="0" smtClean="0"/>
              <a:t>активную учебно-познавательную деятельность обучающихся;</a:t>
            </a:r>
          </a:p>
          <a:p>
            <a:endParaRPr lang="ru-RU" sz="2000" dirty="0" smtClean="0"/>
          </a:p>
          <a:p>
            <a:r>
              <a:rPr lang="ru-RU" sz="2000" dirty="0" smtClean="0"/>
              <a:t>построение образовательной деятельности с учетом индивидуальных возрастных, психологических и физиологических особенностей обучающихся.</a:t>
            </a:r>
          </a:p>
          <a:p>
            <a:pPr indent="127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 программы НООО и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dirty="0" smtClean="0">
                <a:solidFill>
                  <a:srgbClr val="FF0000"/>
                </a:solidFill>
              </a:rPr>
              <a:t> результаты:</a:t>
            </a:r>
          </a:p>
          <a:p>
            <a:pPr marL="0" indent="0">
              <a:buNone/>
            </a:pPr>
            <a:r>
              <a:rPr lang="ru-RU" b="1" dirty="0" smtClean="0"/>
              <a:t>Условием</a:t>
            </a:r>
            <a:r>
              <a:rPr lang="ru-RU" dirty="0" smtClean="0"/>
              <a:t> формирования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понятий,  таких, как система, факт, анализ, синтез, … </a:t>
            </a:r>
            <a:r>
              <a:rPr lang="ru-RU" b="1" dirty="0" smtClean="0"/>
              <a:t>является</a:t>
            </a:r>
            <a:r>
              <a:rPr lang="ru-RU" dirty="0" smtClean="0"/>
              <a:t> </a:t>
            </a:r>
            <a:r>
              <a:rPr lang="ru-RU" b="1" dirty="0" smtClean="0"/>
              <a:t>приобретение навыков работы с информацией, участие  в проектной деятельности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 программы НООО и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dirty="0" smtClean="0">
                <a:solidFill>
                  <a:srgbClr val="FF0000"/>
                </a:solidFill>
              </a:rPr>
              <a:t> результаты:</a:t>
            </a:r>
          </a:p>
          <a:p>
            <a:pPr marL="1588" indent="12700" algn="just">
              <a:lnSpc>
                <a:spcPct val="150000"/>
              </a:lnSpc>
              <a:buNone/>
            </a:pPr>
            <a:r>
              <a:rPr lang="ru-RU" sz="2400" b="1" dirty="0" smtClean="0"/>
              <a:t>В ходе изучения всех учебных предметов обучающиеся приобретут опыт проектной деятельности как особой формы учебной работы, </a:t>
            </a:r>
            <a:r>
              <a:rPr lang="ru-RU" sz="2400" dirty="0" smtClean="0"/>
              <a:t>способствующей воспитанию самостоятельности, инициативности, ответственности, повышению мотивации…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>
              <a:lnSpc>
                <a:spcPct val="150000"/>
              </a:lnSpc>
              <a:buNone/>
            </a:pPr>
            <a:r>
              <a:rPr lang="ru-RU" dirty="0" smtClean="0"/>
              <a:t>реализация стандартов второго поколения не может быть полной, если в школе  не организована проектная деятельность, которая носит системный характер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Поэтому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836712"/>
            <a:ext cx="7345238" cy="52894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Разработано положение о проектно-исследовательской деятельности учащихся МКОУ Никольская СОШ</a:t>
            </a:r>
          </a:p>
          <a:p>
            <a:pPr marL="514350" indent="-514350">
              <a:buNone/>
            </a:pPr>
            <a:endParaRPr lang="ru-RU" sz="2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7187" r="21693" b="8829"/>
          <a:stretch>
            <a:fillRect/>
          </a:stretch>
        </p:blipFill>
        <p:spPr bwMode="auto">
          <a:xfrm>
            <a:off x="1763688" y="1628800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Которое определяет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124744"/>
            <a:ext cx="7067550" cy="5001419"/>
          </a:xfrm>
        </p:spPr>
        <p:txBody>
          <a:bodyPr/>
          <a:lstStyle/>
          <a:p>
            <a:r>
              <a:rPr lang="ru-RU" b="1" dirty="0" smtClean="0"/>
              <a:t>Цели и задачи</a:t>
            </a:r>
          </a:p>
          <a:p>
            <a:r>
              <a:rPr lang="ru-RU" b="1" dirty="0" smtClean="0"/>
              <a:t>Содержание проектной деятельности</a:t>
            </a:r>
          </a:p>
          <a:p>
            <a:r>
              <a:rPr lang="ru-RU" b="1" dirty="0" smtClean="0"/>
              <a:t>Требование к оформлению письменной работы</a:t>
            </a:r>
          </a:p>
          <a:p>
            <a:r>
              <a:rPr lang="ru-RU" b="1" dirty="0" smtClean="0"/>
              <a:t>Порядок процедуры защиты проекта</a:t>
            </a:r>
          </a:p>
          <a:p>
            <a:r>
              <a:rPr lang="ru-RU" b="1" dirty="0" smtClean="0"/>
              <a:t>Функциональные обязанности руководителя проекта</a:t>
            </a:r>
          </a:p>
          <a:p>
            <a:r>
              <a:rPr lang="ru-RU" b="1" dirty="0" smtClean="0"/>
              <a:t>Критерии оценки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 итогового проекта обязательно для каждого учащегося (обучающегося)  4-11 классов </a:t>
            </a:r>
            <a:endParaRPr lang="ru-RU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 algn="just">
              <a:buNone/>
            </a:pPr>
            <a:r>
              <a:rPr lang="ru-RU" dirty="0" smtClean="0"/>
              <a:t>Невыполнение учеником итогового проекта равноценно получению неудовлетворительной оценки по любому учебному предмету. Такие ученики переводятся в следующий класс с условием ликвидации академической задолженности в течение следующего учебного года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2146250"/>
          </a:xfrm>
        </p:spPr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Распределение учащихся для реализации проектов</a:t>
            </a:r>
            <a:r>
              <a:rPr lang="ru-RU" i="0" dirty="0" smtClean="0"/>
              <a:t/>
            </a:r>
            <a:br>
              <a:rPr lang="ru-RU" i="0" dirty="0" smtClean="0"/>
            </a:br>
            <a:endParaRPr lang="ru-RU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2564904"/>
            <a:ext cx="7067550" cy="35612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 10 ноября, информация является доступной  для учащихся и их родителей (законных представителей). Распределение происходит, с учетом желания учащихся, их интересов, профессионального самоопределения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73601150E6464A8A85EDE83A4F368D" ma:contentTypeVersion="1" ma:contentTypeDescription="Создание документа." ma:contentTypeScope="" ma:versionID="31b17edfc4f9892113163543e16a2896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S4PQ372FCS27-143478885-852</_dlc_DocId>
    <_dlc_DocIdUrl xmlns="790c5408-51d9-4e10-9bd8-8c8141be4f06">
      <Url>http://www.eduportal44.ru/Mega/mrono/metod/_layouts/15/DocIdRedir.aspx?ID=S4PQ372FCS27-143478885-852</Url>
      <Description>S4PQ372FCS27-143478885-852</Description>
    </_dlc_DocIdUrl>
  </documentManagement>
</p:properties>
</file>

<file path=customXml/itemProps1.xml><?xml version="1.0" encoding="utf-8"?>
<ds:datastoreItem xmlns:ds="http://schemas.openxmlformats.org/officeDocument/2006/customXml" ds:itemID="{B54EBEF8-CE83-40CA-BCF5-4FB9DAF07115}"/>
</file>

<file path=customXml/itemProps2.xml><?xml version="1.0" encoding="utf-8"?>
<ds:datastoreItem xmlns:ds="http://schemas.openxmlformats.org/officeDocument/2006/customXml" ds:itemID="{E4ABB0A9-2258-4938-8F7E-01A5EB83EF60}"/>
</file>

<file path=customXml/itemProps3.xml><?xml version="1.0" encoding="utf-8"?>
<ds:datastoreItem xmlns:ds="http://schemas.openxmlformats.org/officeDocument/2006/customXml" ds:itemID="{0D0494D4-D245-4AA4-8552-9750A981FEF2}"/>
</file>

<file path=customXml/itemProps4.xml><?xml version="1.0" encoding="utf-8"?>
<ds:datastoreItem xmlns:ds="http://schemas.openxmlformats.org/officeDocument/2006/customXml" ds:itemID="{AB65D8F4-CA1D-41F0-B9C3-C587AE6DD4B4}"/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583</TotalTime>
  <Words>527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000084</vt:lpstr>
      <vt:lpstr>Организация проектно-исследовательской деятельности  в МКОУ Никольская СОШ</vt:lpstr>
      <vt:lpstr>Стандарт основного общего образования</vt:lpstr>
      <vt:lpstr>Примерные  программы НООО и ООО</vt:lpstr>
      <vt:lpstr>Примерные  программы НООО и ООО</vt:lpstr>
      <vt:lpstr>Таким образом,</vt:lpstr>
      <vt:lpstr>Поэтому </vt:lpstr>
      <vt:lpstr>Которое определяет</vt:lpstr>
      <vt:lpstr>Выполнение  итогового проекта обязательно для каждого учащегося (обучающегося)  4-11 классов </vt:lpstr>
      <vt:lpstr>Распределение учащихся для реализации проектов </vt:lpstr>
      <vt:lpstr>Выбор тематики</vt:lpstr>
      <vt:lpstr>Контроль реализации проектов</vt:lpstr>
      <vt:lpstr>Виды проектов</vt:lpstr>
      <vt:lpstr>Результатом (продуктом) проектной деятельности может быть любая из следующих работ:</vt:lpstr>
      <vt:lpstr>Защита проектов</vt:lpstr>
      <vt:lpstr>Оценивание проектов</vt:lpstr>
      <vt:lpstr>Итоги реализации проектно-исследовательской деятельности в 2018-2019 учебном году</vt:lpstr>
      <vt:lpstr>Желаем всем успехов!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«Методический семинар»</dc:title>
  <dc:creator>User</dc:creator>
  <cp:lastModifiedBy>дом</cp:lastModifiedBy>
  <cp:revision>47</cp:revision>
  <dcterms:created xsi:type="dcterms:W3CDTF">2017-02-05T10:52:52Z</dcterms:created>
  <dcterms:modified xsi:type="dcterms:W3CDTF">2021-10-06T12:13:31Z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0x0101003A73601150E6464A8A85EDE83A4F368D</vt:lpwstr>
  </property>
  <property fmtid="{D5CDD505-2E9C-101B-9397-08002B2CF9AE}" pid="3" name="_dlc_DocIdItemGuid">
    <vt:lpwstr>096f1176-d976-4115-82d3-2b4b7beb5418</vt:lpwstr>
  </property>
</Properties>
</file>