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72" r:id="rId2"/>
    <p:sldId id="259" r:id="rId3"/>
    <p:sldId id="260" r:id="rId4"/>
    <p:sldId id="261" r:id="rId5"/>
    <p:sldId id="262" r:id="rId6"/>
    <p:sldId id="258" r:id="rId7"/>
    <p:sldId id="269" r:id="rId8"/>
    <p:sldId id="270" r:id="rId9"/>
    <p:sldId id="274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5309" autoAdjust="0"/>
  </p:normalViewPr>
  <p:slideViewPr>
    <p:cSldViewPr>
      <p:cViewPr>
        <p:scale>
          <a:sx n="61" d="100"/>
          <a:sy n="61" d="100"/>
        </p:scale>
        <p:origin x="-75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8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ECB19-8E70-4E3C-87C4-450C15870052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FC2E8-4AF9-46C4-8B68-8F92F7441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204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Навыки критического мышления развиты у нас в разной степени. Школьник, умеющий критически мыслить, владеет разнообразными способами интерпретации и оценки информационного сообщения, способен выделять в информации противоречия, аргументировать свою точку зрения, опираясь не только на логику (что уже немаловажно), но и на представления собеседника. Критическое мышление означает не негативность суждений или критику, а разумное рассмотрение разнообразия подходов с тем, чтобы выносить обоснованные суждения и решения.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C2E8-4AF9-46C4-8B68-8F92F74410F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Применение инновационных технологий обучения на уроках химии помогает решать проблемы общения школьников с различным уровнем способностей, эффективного использования времени урока, повышения мотивации к изучению предмета. Новые формы  способствуют формированию познавательной активности, самостоятельности детей.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C2E8-4AF9-46C4-8B68-8F92F74410F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 из современных педагогических технологий, которую можно использовать на уроках химии– это технология критического мышления, которая активизирует познавательную и творческую деятельность школьников. Критическое мышление – это направленное мышление, которое отличается логичностью и умением учесть свою точку зрения и другие мнения, а если необходимо, то отказаться от собственных предубеждений.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Цель данной образовательной технологии – развитие мыслительных навыков учащихся, необходимых не только в учебе, но и в обычной жизни (умение принимать взвешенные решения, работать с информацией, анализировать различные стороны явлений и др.). </a:t>
            </a:r>
          </a:p>
          <a:p>
            <a:pPr>
              <a:buNone/>
            </a:pPr>
            <a:r>
              <a:rPr lang="ru-RU" dirty="0" smtClean="0"/>
              <a:t>Критическое мышление означает мышление оценочное, рефлексивное.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3ADA-6A4E-4D71-ACFF-F9D75307BFA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Известно, что урок, проведённый по названной технологии, включает в себя три этапа: вызов, осмысление и рефлексию.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Первая стадия – вызов. Ее присутствие на каждом уроке обязательно. Эта стадия позволяет: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актуализировать имеющиеся знания.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пробуждать интерес к получению информации.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ставить собственные цели обучения 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Вторая стадия – осмысление. Здесь другие задачи. Эта стадия позволяет ученику: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получить новую информацию; осмысление ее;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соотнести с уже имеющимися знаниями.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• корректировать поставленные цели обучения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Третья стадия – рефлексия. Здесь основным является: </a:t>
            </a:r>
          </a:p>
          <a:p>
            <a:pPr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целостное осмысление, обобщение полученной информации; </a:t>
            </a:r>
          </a:p>
          <a:p>
            <a:pPr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размышление, рождение нового знания </a:t>
            </a:r>
          </a:p>
          <a:p>
            <a:pPr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формирование у каждого из учащихся собственного отношения к изучаемому материалу.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3ADA-6A4E-4D71-ACFF-F9D75307BF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/>
              <a:t>Первая стадия </a:t>
            </a:r>
            <a:r>
              <a:rPr lang="ru-RU" sz="1200" dirty="0" smtClean="0"/>
              <a:t>(</a:t>
            </a:r>
            <a:r>
              <a:rPr lang="ru-RU" sz="1200" dirty="0" err="1" smtClean="0"/>
              <a:t>стадия</a:t>
            </a:r>
            <a:r>
              <a:rPr lang="ru-RU" sz="1200" dirty="0" smtClean="0"/>
              <a:t> вызова) -актуализирует имеющиеся знания обучающихся,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пробуждает интерес к теме; </a:t>
            </a:r>
            <a:r>
              <a:rPr lang="ru-RU" sz="1200" b="1" dirty="0" smtClean="0"/>
              <a:t>Эта стадия состоит из двух элементов - мозгового штурма и создания кластера. </a:t>
            </a:r>
            <a:r>
              <a:rPr lang="ru-RU" sz="1200" dirty="0" smtClean="0"/>
              <a:t>Информация выслушивается, записывается, обсуждается. После того, как обучающиеся составили кластер, можно предложить им составить формулы</a:t>
            </a:r>
            <a:r>
              <a:rPr lang="ru-RU" sz="1200" baseline="0" dirty="0" smtClean="0"/>
              <a:t> веществ; уравнения реакций или цепочку превращений</a:t>
            </a:r>
            <a:r>
              <a:rPr lang="ru-RU" sz="1200" dirty="0" smtClean="0"/>
              <a:t>. Ученики составляют, обмениваются информацией.</a:t>
            </a:r>
            <a:r>
              <a:rPr lang="ru-RU" sz="1200" baseline="0" dirty="0" smtClean="0"/>
              <a:t> Формулы и уравнения записываются на доске</a:t>
            </a:r>
            <a:r>
              <a:rPr lang="ru-RU" sz="1200" dirty="0" smtClean="0"/>
              <a:t>. 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C00000"/>
                </a:solidFill>
              </a:rPr>
              <a:t>Показать пример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3ADA-6A4E-4D71-ACFF-F9D75307BFA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/>
              <a:t>Вторая стадия-осмысление </a:t>
            </a:r>
            <a:r>
              <a:rPr lang="ru-RU" sz="1200" dirty="0" smtClean="0"/>
              <a:t>нового материала. Здесь происходит основная</a:t>
            </a:r>
            <a:r>
              <a:rPr lang="en-US" sz="1200" baseline="0" dirty="0" smtClean="0"/>
              <a:t> </a:t>
            </a:r>
            <a:r>
              <a:rPr lang="ru-RU" sz="1200" dirty="0" smtClean="0"/>
              <a:t>содержательная работа. На данном этапе обучения в процессе работы с новой</a:t>
            </a:r>
            <a:r>
              <a:rPr lang="en-US" sz="1200" baseline="0" dirty="0" smtClean="0"/>
              <a:t> </a:t>
            </a:r>
            <a:r>
              <a:rPr lang="ru-RU" sz="1200" dirty="0" smtClean="0"/>
              <a:t>информацией ученикам предлагается использовать такой прием, как маркировка текста</a:t>
            </a:r>
          </a:p>
          <a:p>
            <a:pPr>
              <a:buNone/>
            </a:pPr>
            <a:r>
              <a:rPr lang="ru-RU" sz="1200" dirty="0" err="1" smtClean="0"/>
              <a:t>символами:‖v‖-знаю,‖+‖-новая</a:t>
            </a:r>
            <a:r>
              <a:rPr lang="ru-RU" sz="1200" dirty="0" smtClean="0"/>
              <a:t> </a:t>
            </a:r>
            <a:r>
              <a:rPr lang="ru-RU" sz="1200" dirty="0" err="1" smtClean="0"/>
              <a:t>информация,‖-―-что</a:t>
            </a:r>
            <a:r>
              <a:rPr lang="ru-RU" sz="1200" dirty="0" smtClean="0"/>
              <a:t> я узнал, не совпадает с тем, что я</a:t>
            </a:r>
          </a:p>
          <a:p>
            <a:pPr>
              <a:buNone/>
            </a:pPr>
            <a:r>
              <a:rPr lang="ru-RU" sz="1200" dirty="0" err="1" smtClean="0"/>
              <a:t>знал,‖?‖-недостаточная</a:t>
            </a:r>
            <a:r>
              <a:rPr lang="ru-RU" sz="1200" dirty="0" smtClean="0"/>
              <a:t> информация, надо побольше узнать. То, что обучающиеся узнали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нового дополняем другим цветом к кластеру.</a:t>
            </a:r>
            <a:r>
              <a:rPr lang="ru-RU" b="1" dirty="0" smtClean="0"/>
              <a:t> Третья стадия-размышления </a:t>
            </a:r>
            <a:r>
              <a:rPr lang="ru-RU" dirty="0" smtClean="0"/>
              <a:t>или рефлексии. Здесь обучающийся осмысляет изученный материал и формирует свое личное мнение, отношение к изучаемому материалу. На данном этапе обучающиеся отвечают на вопросы, обсуждают свое отношение  к изученному материалу, а также выполняют творческую работу в форме пятистишия –</a:t>
            </a:r>
            <a:r>
              <a:rPr lang="ru-RU" dirty="0" err="1" smtClean="0"/>
              <a:t>синквейна</a:t>
            </a:r>
            <a:r>
              <a:rPr lang="ru-RU" dirty="0" smtClean="0"/>
              <a:t>  (это стих из пяти строк, который требует систематизации информации в сжатой  форме по теме).</a:t>
            </a:r>
          </a:p>
          <a:p>
            <a:pPr>
              <a:buNone/>
            </a:pP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3ADA-6A4E-4D71-ACFF-F9D75307BFA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Треть стадия-размышления </a:t>
            </a:r>
            <a:r>
              <a:rPr lang="ru-RU" dirty="0" smtClean="0"/>
              <a:t>или рефлексии. Здесь обучающийся осмысляет изученный материал и формирует свое личное мнение, отношение к изучаемому материалу. На данном этапе обучающиеся отвечают на вопросы, обсуждают свое отношение  </a:t>
            </a:r>
            <a:r>
              <a:rPr lang="ru-RU" u="none" dirty="0" smtClean="0"/>
              <a:t>к</a:t>
            </a:r>
            <a:r>
              <a:rPr lang="en-US" u="none" dirty="0" smtClean="0"/>
              <a:t> </a:t>
            </a:r>
            <a:r>
              <a:rPr lang="ru-RU" u="none" dirty="0" smtClean="0"/>
              <a:t>изученным</a:t>
            </a:r>
            <a:r>
              <a:rPr lang="ru-RU" u="none" baseline="0" dirty="0" smtClean="0"/>
              <a:t> событиям</a:t>
            </a:r>
            <a:r>
              <a:rPr lang="ru-RU" u="none" dirty="0" smtClean="0"/>
              <a:t>,</a:t>
            </a:r>
            <a:r>
              <a:rPr lang="ru-RU" u="sng" dirty="0" smtClean="0"/>
              <a:t> </a:t>
            </a:r>
            <a:r>
              <a:rPr lang="ru-RU" dirty="0" smtClean="0"/>
              <a:t>а также выполняют творческую работу: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если это этап</a:t>
            </a:r>
            <a:r>
              <a:rPr lang="ru-RU" baseline="0" dirty="0" smtClean="0"/>
              <a:t> формирования л.н. и грамматических навыков –  </a:t>
            </a:r>
            <a:r>
              <a:rPr lang="ru-RU" dirty="0" smtClean="0"/>
              <a:t>у./п. обобщения - небольшие творческие работы с привлечением собственного опыта(</a:t>
            </a:r>
            <a:r>
              <a:rPr lang="en-US" dirty="0" smtClean="0"/>
              <a:t>SL</a:t>
            </a:r>
            <a:r>
              <a:rPr lang="en-US" baseline="0" dirty="0" smtClean="0"/>
              <a:t> 10 M</a:t>
            </a:r>
            <a:r>
              <a:rPr lang="ru-RU" baseline="0" dirty="0" smtClean="0"/>
              <a:t>.</a:t>
            </a:r>
            <a:r>
              <a:rPr lang="en-US" baseline="0" dirty="0" smtClean="0"/>
              <a:t>1 </a:t>
            </a:r>
            <a:r>
              <a:rPr lang="ru-RU" baseline="0" dirty="0" smtClean="0"/>
              <a:t>«Напишите, какую одежду подростки  вашей страны любят носить</a:t>
            </a:r>
            <a:r>
              <a:rPr lang="ru-RU" dirty="0" smtClean="0"/>
              <a:t>; где покупают её; сколько денег</a:t>
            </a:r>
            <a:r>
              <a:rPr lang="ru-RU" baseline="0" dirty="0" smtClean="0"/>
              <a:t> тратят на одежду; вырази своё отношение по этому вопросу»; М.2 Напиши письмо  в журнал в рубрику «Прошу совета», описав свою проблему и попросив совета разрешить её»;</a:t>
            </a:r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 если этап развития речевой деятельности, например, раздел «Литература», то это задания с применением техники </a:t>
            </a:r>
            <a:r>
              <a:rPr lang="ru-RU" baseline="0" dirty="0" err="1" smtClean="0"/>
              <a:t>э</a:t>
            </a:r>
            <a:r>
              <a:rPr lang="ru-RU" dirty="0" err="1" smtClean="0"/>
              <a:t>мпатии</a:t>
            </a:r>
            <a:r>
              <a:rPr lang="ru-RU" dirty="0" smtClean="0"/>
              <a:t>(вживания), </a:t>
            </a:r>
            <a:r>
              <a:rPr lang="ru-RU" dirty="0" err="1" smtClean="0"/>
              <a:t>витагенной</a:t>
            </a:r>
            <a:r>
              <a:rPr lang="ru-RU" baseline="0" dirty="0" smtClean="0"/>
              <a:t> техники</a:t>
            </a:r>
            <a:r>
              <a:rPr lang="ru-RU" dirty="0" smtClean="0"/>
              <a:t>: </a:t>
            </a:r>
            <a:r>
              <a:rPr lang="en-US" dirty="0" smtClean="0"/>
              <a:t>SL 10 M.4</a:t>
            </a:r>
            <a:r>
              <a:rPr lang="ru-RU" dirty="0" smtClean="0"/>
              <a:t>:</a:t>
            </a:r>
            <a:r>
              <a:rPr lang="ru-RU" baseline="0" dirty="0" smtClean="0"/>
              <a:t> «</a:t>
            </a:r>
            <a:r>
              <a:rPr lang="ru-RU" dirty="0" smtClean="0"/>
              <a:t>Представьте себя участником</a:t>
            </a:r>
            <a:r>
              <a:rPr lang="ru-RU" baseline="0" dirty="0" smtClean="0"/>
              <a:t> экспедиции и напишите письмо другу, описав события, участником которых вы стали»; </a:t>
            </a:r>
            <a:r>
              <a:rPr lang="en-US" baseline="0" dirty="0" smtClean="0"/>
              <a:t>SL 10 M/5:</a:t>
            </a:r>
            <a:r>
              <a:rPr lang="ru-RU" baseline="0" dirty="0" smtClean="0"/>
              <a:t> «Напишите возможный финал книги»; </a:t>
            </a:r>
            <a:r>
              <a:rPr lang="en-US" baseline="0" dirty="0" smtClean="0"/>
              <a:t>SL 10 M. “</a:t>
            </a:r>
            <a:r>
              <a:rPr lang="ru-RU" baseline="0" dirty="0" smtClean="0"/>
              <a:t>От лица героя напишите, что случилось, когда приехали полицейские»; </a:t>
            </a:r>
          </a:p>
          <a:p>
            <a:r>
              <a:rPr lang="ru-RU" baseline="0" dirty="0" smtClean="0"/>
              <a:t>Раздел </a:t>
            </a:r>
            <a:r>
              <a:rPr lang="en-US" baseline="0" dirty="0" smtClean="0"/>
              <a:t>“Going Green” M.6 </a:t>
            </a:r>
            <a:r>
              <a:rPr lang="ru-RU" baseline="0" dirty="0" smtClean="0"/>
              <a:t>«Разыграйте диалог между фермером - приверженцем традиционного земледелия и  органического/натурального с/</a:t>
            </a:r>
            <a:r>
              <a:rPr lang="ru-RU" baseline="0" dirty="0" err="1" smtClean="0"/>
              <a:t>х</a:t>
            </a:r>
            <a:r>
              <a:rPr lang="ru-RU" baseline="0" dirty="0" smtClean="0"/>
              <a:t>, стараясь убедить в своих преимуществах (приём моделирования);</a:t>
            </a:r>
          </a:p>
          <a:p>
            <a:r>
              <a:rPr lang="ru-RU" baseline="0" dirty="0" smtClean="0"/>
              <a:t>Раздел </a:t>
            </a:r>
            <a:r>
              <a:rPr lang="en-US" baseline="0" dirty="0" smtClean="0"/>
              <a:t>“Culture Corner” M.3  </a:t>
            </a:r>
            <a:r>
              <a:rPr lang="ru-RU" baseline="0" dirty="0" smtClean="0"/>
              <a:t>«Составьте листовку об учебном заведении, приглашающий зарубежных школьников провести год учёбы в нём»;</a:t>
            </a:r>
          </a:p>
          <a:p>
            <a:r>
              <a:rPr lang="ru-RU" baseline="0" dirty="0" smtClean="0"/>
              <a:t>И, наконец, эссе на заданную тему. Это аргументированное эссе, которое пишут по завершению изучения материала всего модуля. Эссе должно быть структурированным, логичным; должны быть учтены мнения других людей и показан своя точка зрения. Все мнения должны быть аргументированы.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C2E8-4AF9-46C4-8B68-8F92F74410F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1 этап: актуализация имеющихся знаний. Пробуждение интереса к получению информации. Постановка учеником собственных целей обучения(что</a:t>
            </a:r>
            <a:r>
              <a:rPr lang="ru-RU" sz="1200" baseline="0" dirty="0" smtClean="0">
                <a:solidFill>
                  <a:schemeClr val="accent1">
                    <a:lumMod val="75000"/>
                  </a:schemeClr>
                </a:solidFill>
              </a:rPr>
              <a:t> хотят узнать).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 smtClean="0">
                <a:solidFill>
                  <a:schemeClr val="accent1">
                    <a:lumMod val="75000"/>
                  </a:schemeClr>
                </a:solidFill>
              </a:rPr>
              <a:t>2 этап: п</a:t>
            </a:r>
            <a:r>
              <a:rPr lang="ru-RU" b="0" dirty="0" smtClean="0">
                <a:solidFill>
                  <a:schemeClr val="accent1">
                    <a:lumMod val="75000"/>
                  </a:schemeClr>
                </a:solidFill>
              </a:rPr>
              <a:t>олучение новой информации, </a:t>
            </a:r>
            <a:r>
              <a:rPr kumimoji="0" lang="ru-RU" sz="1200" b="0" kern="1200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</a:t>
            </a:r>
            <a:r>
              <a:rPr kumimoji="0" lang="ru-RU" sz="1200" b="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смысление</a:t>
            </a:r>
            <a:r>
              <a:rPr kumimoji="0" lang="ru-RU" sz="1200" b="0" kern="1200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её.</a:t>
            </a:r>
            <a:r>
              <a:rPr kumimoji="0" lang="ru-RU" sz="1200" b="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Соотнесение</a:t>
            </a:r>
            <a:r>
              <a:rPr kumimoji="0" lang="ru-RU" sz="1200" b="0" kern="1200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ru-RU" sz="1200" b="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с уже имеющимися знаниями. </a:t>
            </a:r>
            <a:r>
              <a:rPr lang="ru-RU" b="0" dirty="0" smtClean="0">
                <a:solidFill>
                  <a:schemeClr val="accent1">
                    <a:lumMod val="75000"/>
                  </a:schemeClr>
                </a:solidFill>
              </a:rPr>
              <a:t>Корректировка учеником поставленных целей обучения - нашли ли они ответы на свои вопросы.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>
                <a:solidFill>
                  <a:schemeClr val="accent1">
                    <a:lumMod val="75000"/>
                  </a:schemeClr>
                </a:solidFill>
              </a:rPr>
              <a:t>3 этап: ц</a:t>
            </a:r>
            <a:r>
              <a:rPr kumimoji="0" lang="ru-RU" sz="1200" b="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елостное осмысление. Учащиеся обобщают полученную информацию и пр</a:t>
            </a:r>
            <a:r>
              <a:rPr kumimoji="0" lang="ru-RU" sz="1200" b="0" kern="1200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едставляют её. Пишут </a:t>
            </a:r>
            <a:r>
              <a:rPr kumimoji="0" lang="ru-RU" sz="1200" b="0" kern="1200" baseline="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синквейн</a:t>
            </a:r>
            <a:r>
              <a:rPr kumimoji="0" lang="ru-RU" sz="1200" b="0" kern="1200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smtClean="0"/>
              <a:t> (выводы</a:t>
            </a:r>
            <a:r>
              <a:rPr lang="ru-RU" baseline="0" dirty="0" smtClean="0"/>
              <a:t> о веществах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типах</a:t>
            </a:r>
            <a:r>
              <a:rPr lang="ru-RU" baseline="0" dirty="0" smtClean="0"/>
              <a:t> реакций, закономерности изменения свойств</a:t>
            </a:r>
            <a:r>
              <a:rPr lang="ru-RU" dirty="0" smtClean="0"/>
              <a:t> веществ в Периодической системе, систематизация информации в сжатой  форме по теме и др.).</a:t>
            </a:r>
            <a:endParaRPr kumimoji="0" lang="ru-RU" sz="1200" b="0" kern="1200" baseline="0" dirty="0" smtClean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Таким образом</a:t>
            </a:r>
            <a:r>
              <a:rPr kumimoji="0" lang="ru-RU" sz="1200" b="0" kern="1200" baseline="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ru-RU" sz="1200" b="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происходит формирование у каждого из учащихся собственного отношения к изучаемому материалу.</a:t>
            </a:r>
            <a:endParaRPr lang="ru-RU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C2E8-4AF9-46C4-8B68-8F92F74410F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переводе с французского слово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означает стихотворение, состоящее из пяти строк, которое пишется по определенным правилам. В чем смысл этого методического приема? Составление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требует от ученика в кратких выражениях резюмировать учебный материал, информацию, что позволяет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рефлексировать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 какому-либо поводу. Это форма свободного творчества, но по определенным правилам. Правила написания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таковы: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первой строчке записывается одно слово – существительное. Это и есть тема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второй строчке надо написать два прилагательных, раскрывающих тему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третьей строчке записываются три глагола, описывающих действия, относящиеся к теме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четвертой строчке размещается целая фраза, предложение, состоящее из нескольких слов, с помощью которого ученик высказывает свое отношение к теме. Это может быть крылатое выражение, цитата или составленная учеником фраза в контексте с темы.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Последняя строчка – это слово-резюме, которое дает новую интерпретацию темы, позволяет выразить к ней личное отношение. Понятно, что тема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синквейна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должна быть по возможности, эмоциональной.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C2E8-4AF9-46C4-8B68-8F92F74410F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Лист </a:t>
            </a:r>
            <a:r>
              <a:rPr lang="ru-RU" dirty="0" err="1" smtClean="0"/>
              <a:t>самооценивания</a:t>
            </a:r>
            <a:r>
              <a:rPr lang="ru-RU" dirty="0" smtClean="0"/>
              <a:t> заполняется на протяжении всего урока, на </a:t>
            </a:r>
            <a:r>
              <a:rPr lang="ru-RU" smtClean="0"/>
              <a:t>каждом этапе.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C2E8-4AF9-46C4-8B68-8F92F74410F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1BA78C-B264-43BB-862F-DE11CC59241D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659466-A27C-4060-8C50-42696228F0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32560" y="1428736"/>
            <a:ext cx="740664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i="1" dirty="0" smtClean="0"/>
              <a:t/>
            </a:r>
            <a:br>
              <a:rPr lang="en-US" sz="4400" b="1" i="1" dirty="0" smtClean="0"/>
            </a:br>
            <a:r>
              <a:rPr lang="en-US" sz="4400" b="1" i="1" dirty="0" smtClean="0"/>
              <a:t/>
            </a:r>
            <a:br>
              <a:rPr lang="en-US" sz="4400" b="1" i="1" dirty="0" smtClean="0"/>
            </a:br>
            <a:r>
              <a:rPr lang="en-US" sz="4400" b="1" i="1" dirty="0" smtClean="0"/>
              <a:t/>
            </a:r>
            <a:br>
              <a:rPr lang="en-US" sz="4400" b="1" i="1" dirty="0" smtClean="0"/>
            </a:br>
            <a:r>
              <a:rPr lang="ru-RU" sz="2000" b="1" i="1" dirty="0" smtClean="0"/>
              <a:t>МБОУ  </a:t>
            </a:r>
            <a:r>
              <a:rPr lang="ru-RU" sz="2000" b="1" i="1" dirty="0" err="1" smtClean="0"/>
              <a:t>Межевская</a:t>
            </a:r>
            <a:r>
              <a:rPr lang="ru-RU" sz="2000" b="1" i="1" dirty="0" smtClean="0"/>
              <a:t> СОШ </a:t>
            </a:r>
            <a:r>
              <a:rPr lang="ru-RU" sz="2000" b="1" i="1" dirty="0" err="1" smtClean="0"/>
              <a:t>именени</a:t>
            </a:r>
            <a:r>
              <a:rPr lang="ru-RU" sz="2000" b="1" i="1" dirty="0" smtClean="0"/>
              <a:t> Д.П. Крутикова</a:t>
            </a:r>
            <a:r>
              <a:rPr lang="en-US" sz="4400" b="1" i="1" dirty="0" smtClean="0"/>
              <a:t/>
            </a:r>
            <a:br>
              <a:rPr lang="en-US" sz="4400" b="1" i="1" dirty="0" smtClean="0"/>
            </a:br>
            <a:r>
              <a:rPr lang="ru-RU" sz="4400" b="1" i="1" dirty="0" smtClean="0"/>
              <a:t>Современные </a:t>
            </a:r>
            <a:r>
              <a:rPr lang="ru-RU" sz="4400" b="1" i="1" dirty="0" smtClean="0"/>
              <a:t>педагогические технологии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32560" y="2857496"/>
            <a:ext cx="7406640" cy="221457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Технология развития критического мышления</a:t>
            </a:r>
            <a:endParaRPr lang="ru-RU" sz="3600" dirty="0" smtClean="0">
              <a:solidFill>
                <a:schemeClr val="accent5"/>
              </a:solidFill>
            </a:endParaRPr>
          </a:p>
          <a:p>
            <a:r>
              <a:rPr lang="ru-RU" dirty="0" smtClean="0"/>
              <a:t>                                                                               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sz="3400" dirty="0" err="1" smtClean="0"/>
              <a:t>Резвова</a:t>
            </a:r>
            <a:endParaRPr lang="ru-RU" sz="3400" dirty="0" smtClean="0"/>
          </a:p>
          <a:p>
            <a:pPr algn="r"/>
            <a:r>
              <a:rPr lang="ru-RU" sz="3400" dirty="0" smtClean="0"/>
              <a:t> Ирина Александровна,</a:t>
            </a:r>
          </a:p>
          <a:p>
            <a:pPr algn="r"/>
            <a:r>
              <a:rPr lang="ru-RU" sz="3400" dirty="0" smtClean="0"/>
              <a:t>у</a:t>
            </a:r>
            <a:r>
              <a:rPr lang="ru-RU" sz="3400" dirty="0" smtClean="0"/>
              <a:t>читель химии</a:t>
            </a:r>
            <a:endParaRPr lang="ru-RU" sz="3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33"/>
            <a:ext cx="8643998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Технология развития критического мышления на уроках  химии помогает формировать в детях </a:t>
            </a:r>
            <a:r>
              <a:rPr lang="ru-RU" dirty="0" smtClean="0">
                <a:solidFill>
                  <a:schemeClr val="accent5"/>
                </a:solidFill>
              </a:rPr>
              <a:t/>
            </a:r>
            <a:br>
              <a:rPr lang="ru-RU" dirty="0" smtClean="0">
                <a:solidFill>
                  <a:schemeClr val="accent5"/>
                </a:solidFill>
              </a:rPr>
            </a:br>
            <a:r>
              <a:rPr lang="ru-RU" dirty="0" smtClean="0">
                <a:solidFill>
                  <a:schemeClr val="accent5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571744"/>
            <a:ext cx="8858280" cy="471490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/>
                </a:solidFill>
              </a:rPr>
              <a:t>самостоятельность,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err="1" smtClean="0">
                <a:solidFill>
                  <a:schemeClr val="accent5"/>
                </a:solidFill>
              </a:rPr>
              <a:t>коммуникативность</a:t>
            </a:r>
            <a:r>
              <a:rPr lang="ru-RU" b="1" dirty="0" smtClean="0">
                <a:solidFill>
                  <a:schemeClr val="accent5"/>
                </a:solidFill>
              </a:rPr>
              <a:t>, 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/>
                </a:solidFill>
              </a:rPr>
              <a:t>толерантность,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/>
                </a:solidFill>
              </a:rPr>
              <a:t>умение адаптироваться к сложившейся ситуации,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/>
                </a:solidFill>
              </a:rPr>
              <a:t>ответственность за собственный выбор и результаты своей деятельности,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/>
                </a:solidFill>
              </a:rPr>
              <a:t>самореализоваться и социализироваться в современном мире.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5">
                    <a:lumMod val="75000"/>
                  </a:schemeClr>
                </a:solidFill>
              </a:rPr>
              <a:t>Критическое мышление </a:t>
            </a:r>
            <a:r>
              <a:rPr lang="ru-RU" sz="4800" b="1" dirty="0" smtClean="0"/>
              <a:t>– 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1714512"/>
          </a:xfrm>
        </p:spPr>
        <p:txBody>
          <a:bodyPr>
            <a:normAutofit fontScale="85000" lnSpcReduction="10000"/>
          </a:bodyPr>
          <a:lstStyle/>
          <a:p>
            <a:pPr marL="87313" indent="22225" algn="just">
              <a:buNone/>
            </a:pPr>
            <a:r>
              <a:rPr lang="ru-RU" b="1" i="1" dirty="0" smtClean="0"/>
              <a:t>направленное мышление, которое отличается логичностью и умением учесть свою точку зрения и другие мнения, а если необходимо, то отказаться от собственных предубеждений.</a:t>
            </a:r>
            <a:endParaRPr lang="ru-RU" b="1" i="1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1472" y="4357694"/>
            <a:ext cx="80010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ea typeface="Calibri" pitchFamily="34" charset="0"/>
                <a:cs typeface="Times New Roman" pitchFamily="18" charset="0"/>
              </a:rPr>
              <a:t>Цель: развитие мыслительных навыков учащихся, необходимых не только в учебе, но и в обычной жизни (умение  принимать взвешенные решения, работать с информацией, анализировать различные стороны явлений и др.).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6015022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Критическое мышление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25112"/>
          </a:xfrm>
        </p:spPr>
        <p:txBody>
          <a:bodyPr/>
          <a:lstStyle/>
          <a:p>
            <a:r>
              <a:rPr lang="ru-RU" b="1" i="1" dirty="0" smtClean="0"/>
              <a:t>Технологические этапы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571612"/>
          <a:ext cx="8429685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2809895"/>
                <a:gridCol w="2809895"/>
              </a:tblGrid>
              <a:tr h="5464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/>
                          </a:solidFill>
                        </a:rPr>
                        <a:t>1 стадия</a:t>
                      </a:r>
                      <a:endParaRPr lang="ru-RU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/>
                          </a:solidFill>
                        </a:rPr>
                        <a:t>2 стадия</a:t>
                      </a:r>
                      <a:endParaRPr lang="ru-RU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5"/>
                          </a:solidFill>
                        </a:rPr>
                        <a:t>3 стадия</a:t>
                      </a:r>
                      <a:endParaRPr lang="ru-RU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4649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5"/>
                          </a:solidFill>
                        </a:rPr>
                        <a:t>Вызов </a:t>
                      </a:r>
                      <a:endParaRPr lang="ru-RU" b="1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5"/>
                          </a:solidFill>
                        </a:rPr>
                        <a:t>Осмысление </a:t>
                      </a:r>
                      <a:endParaRPr lang="ru-RU" b="1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5"/>
                          </a:solidFill>
                        </a:rPr>
                        <a:t>Рефлексия </a:t>
                      </a:r>
                      <a:endParaRPr lang="ru-RU" b="1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  <a:tr h="1119202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b="0" dirty="0" smtClean="0">
                          <a:solidFill>
                            <a:schemeClr val="accent5"/>
                          </a:solidFill>
                        </a:rPr>
                        <a:t>Актуализация</a:t>
                      </a:r>
                      <a:r>
                        <a:rPr lang="ru-RU" b="0" baseline="0" dirty="0" smtClean="0">
                          <a:solidFill>
                            <a:schemeClr val="accent5"/>
                          </a:solidFill>
                        </a:rPr>
                        <a:t> имеющихся знаний.</a:t>
                      </a:r>
                      <a:endParaRPr lang="ru-RU" b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b="0" dirty="0" smtClean="0">
                          <a:solidFill>
                            <a:schemeClr val="accent5"/>
                          </a:solidFill>
                        </a:rPr>
                        <a:t>Получение новой информации, </a:t>
                      </a:r>
                      <a:r>
                        <a:rPr kumimoji="0" lang="ru-RU" sz="1800" b="0" kern="1200" baseline="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kumimoji="0" lang="ru-RU" sz="1800" b="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смысление</a:t>
                      </a:r>
                      <a:r>
                        <a:rPr kumimoji="0" lang="ru-RU" sz="1800" b="0" kern="1200" baseline="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её.</a:t>
                      </a:r>
                      <a:endParaRPr lang="ru-RU" b="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Целостное осмысление, обобщение полученной информации.</a:t>
                      </a:r>
                    </a:p>
                  </a:txBody>
                  <a:tcPr/>
                </a:tc>
              </a:tr>
              <a:tr h="783441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b="0" dirty="0" smtClean="0">
                          <a:solidFill>
                            <a:schemeClr val="accent5"/>
                          </a:solidFill>
                        </a:rPr>
                        <a:t>Пробуждение интереса к получению информации.</a:t>
                      </a:r>
                      <a:endParaRPr lang="ru-RU" b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kumimoji="0" lang="ru-RU" sz="1800" b="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Соотнесение</a:t>
                      </a:r>
                      <a:r>
                        <a:rPr kumimoji="0" lang="ru-RU" sz="1800" b="0" kern="1200" baseline="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с уже имеющимися знаниями.</a:t>
                      </a:r>
                      <a:endParaRPr lang="ru-RU" b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accent5"/>
                          </a:solidFill>
                        </a:rPr>
                        <a:t>Размышление, рождение нового знания.</a:t>
                      </a:r>
                    </a:p>
                  </a:txBody>
                  <a:tcPr/>
                </a:tc>
              </a:tr>
              <a:tr h="1790723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b="0" dirty="0" smtClean="0">
                          <a:solidFill>
                            <a:schemeClr val="accent5"/>
                          </a:solidFill>
                        </a:rPr>
                        <a:t>Постановка учеником собственных целей обучения.</a:t>
                      </a:r>
                      <a:endParaRPr lang="ru-RU" b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b="0" dirty="0" smtClean="0">
                          <a:solidFill>
                            <a:schemeClr val="accent5"/>
                          </a:solidFill>
                        </a:rPr>
                        <a:t>Корректировка учеником поставленных целей обучения.</a:t>
                      </a:r>
                      <a:endParaRPr lang="ru-RU" b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у каждого из учащихся собственного отношения к изучаемому материалу.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ru-RU" b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5729270" cy="1066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стадия вызова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325112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Кластер («гроздь»,</a:t>
            </a:r>
            <a:r>
              <a:rPr lang="ru-RU" sz="3600" dirty="0" smtClean="0">
                <a:solidFill>
                  <a:schemeClr val="accent5"/>
                </a:solidFill>
              </a:rPr>
              <a:t> «</a:t>
            </a:r>
            <a:r>
              <a:rPr lang="ru-RU" sz="3600" b="1" i="1" dirty="0" smtClean="0">
                <a:solidFill>
                  <a:schemeClr val="accent5"/>
                </a:solidFill>
              </a:rPr>
              <a:t>пучок», «созвездие», «корзина») – </a:t>
            </a:r>
          </a:p>
          <a:p>
            <a:pPr marL="88900" indent="20638" algn="just">
              <a:buNone/>
            </a:pPr>
            <a:r>
              <a:rPr lang="ru-RU" sz="2000" b="1" i="1" dirty="0" smtClean="0"/>
              <a:t>выделение смысловых единиц и графическое их оформление в определённом порядке в виде грозди, пучка, созвездия.</a:t>
            </a:r>
            <a:endParaRPr lang="ru-RU" sz="2000" b="1" i="1" dirty="0"/>
          </a:p>
        </p:txBody>
      </p:sp>
      <p:sp>
        <p:nvSpPr>
          <p:cNvPr id="4" name="Овал 3"/>
          <p:cNvSpPr/>
          <p:nvPr/>
        </p:nvSpPr>
        <p:spPr>
          <a:xfrm>
            <a:off x="1000100" y="4429132"/>
            <a:ext cx="914400" cy="5715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8596" y="3429000"/>
            <a:ext cx="914400" cy="5000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071670" y="3500438"/>
            <a:ext cx="914400" cy="5000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57158" y="5500702"/>
            <a:ext cx="914400" cy="5000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500298" y="5429264"/>
            <a:ext cx="914400" cy="5000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Капля 13"/>
          <p:cNvSpPr/>
          <p:nvPr/>
        </p:nvSpPr>
        <p:spPr>
          <a:xfrm>
            <a:off x="4500562" y="3143248"/>
            <a:ext cx="914400" cy="914400"/>
          </a:xfrm>
          <a:prstGeom prst="teardrop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Капля 16"/>
          <p:cNvSpPr/>
          <p:nvPr/>
        </p:nvSpPr>
        <p:spPr>
          <a:xfrm>
            <a:off x="6715140" y="4643446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Капля 17"/>
          <p:cNvSpPr/>
          <p:nvPr/>
        </p:nvSpPr>
        <p:spPr>
          <a:xfrm>
            <a:off x="7858148" y="3500438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Капля 18"/>
          <p:cNvSpPr/>
          <p:nvPr/>
        </p:nvSpPr>
        <p:spPr>
          <a:xfrm>
            <a:off x="6500826" y="2928934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Капля 19"/>
          <p:cNvSpPr/>
          <p:nvPr/>
        </p:nvSpPr>
        <p:spPr>
          <a:xfrm>
            <a:off x="5857884" y="5943600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Капля 20"/>
          <p:cNvSpPr/>
          <p:nvPr/>
        </p:nvSpPr>
        <p:spPr>
          <a:xfrm>
            <a:off x="3714744" y="5500702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Капля 22"/>
          <p:cNvSpPr/>
          <p:nvPr/>
        </p:nvSpPr>
        <p:spPr>
          <a:xfrm>
            <a:off x="8001024" y="5572140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Капля 23"/>
          <p:cNvSpPr/>
          <p:nvPr/>
        </p:nvSpPr>
        <p:spPr>
          <a:xfrm>
            <a:off x="4929190" y="4143380"/>
            <a:ext cx="914400" cy="914400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stCxn id="6" idx="4"/>
            <a:endCxn id="4" idx="1"/>
          </p:cNvCxnSpPr>
          <p:nvPr/>
        </p:nvCxnSpPr>
        <p:spPr>
          <a:xfrm rot="16200000" flipH="1">
            <a:off x="718023" y="4096838"/>
            <a:ext cx="583761" cy="248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4" idx="7"/>
            <a:endCxn id="9" idx="3"/>
          </p:cNvCxnSpPr>
          <p:nvPr/>
        </p:nvCxnSpPr>
        <p:spPr>
          <a:xfrm rot="5400000" flipH="1" flipV="1">
            <a:off x="1700307" y="4007553"/>
            <a:ext cx="585556" cy="424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1" idx="7"/>
            <a:endCxn id="4" idx="3"/>
          </p:cNvCxnSpPr>
          <p:nvPr/>
        </p:nvCxnSpPr>
        <p:spPr>
          <a:xfrm rot="16200000" flipV="1">
            <a:off x="807332" y="5243620"/>
            <a:ext cx="656994" cy="3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4" idx="5"/>
            <a:endCxn id="12" idx="0"/>
          </p:cNvCxnSpPr>
          <p:nvPr/>
        </p:nvCxnSpPr>
        <p:spPr>
          <a:xfrm rot="16200000" flipH="1">
            <a:off x="2112882" y="4584647"/>
            <a:ext cx="512323" cy="1176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6" idx="1"/>
          </p:cNvCxnSpPr>
          <p:nvPr/>
        </p:nvCxnSpPr>
        <p:spPr>
          <a:xfrm rot="16200000" flipH="1">
            <a:off x="351778" y="3291503"/>
            <a:ext cx="216109" cy="205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7"/>
          </p:cNvCxnSpPr>
          <p:nvPr/>
        </p:nvCxnSpPr>
        <p:spPr>
          <a:xfrm rot="5400000" flipH="1" flipV="1">
            <a:off x="1318009" y="3177201"/>
            <a:ext cx="216109" cy="433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9" idx="1"/>
          </p:cNvCxnSpPr>
          <p:nvPr/>
        </p:nvCxnSpPr>
        <p:spPr>
          <a:xfrm rot="16200000" flipV="1">
            <a:off x="1851977" y="3220066"/>
            <a:ext cx="287547" cy="419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9" idx="7"/>
          </p:cNvCxnSpPr>
          <p:nvPr/>
        </p:nvCxnSpPr>
        <p:spPr>
          <a:xfrm rot="5400000" flipH="1" flipV="1">
            <a:off x="2961083" y="3177201"/>
            <a:ext cx="287547" cy="505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1" idx="3"/>
          </p:cNvCxnSpPr>
          <p:nvPr/>
        </p:nvCxnSpPr>
        <p:spPr>
          <a:xfrm rot="5400000">
            <a:off x="137465" y="6004353"/>
            <a:ext cx="430423" cy="276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11" idx="5"/>
          </p:cNvCxnSpPr>
          <p:nvPr/>
        </p:nvCxnSpPr>
        <p:spPr>
          <a:xfrm rot="16200000" flipV="1">
            <a:off x="1067977" y="5997206"/>
            <a:ext cx="716175" cy="576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0800000" flipV="1">
            <a:off x="2143108" y="5857892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2714612" y="5143512"/>
            <a:ext cx="100013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4" idx="0"/>
          </p:cNvCxnSpPr>
          <p:nvPr/>
        </p:nvCxnSpPr>
        <p:spPr>
          <a:xfrm flipV="1">
            <a:off x="5414962" y="3357562"/>
            <a:ext cx="1014426" cy="242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19" idx="0"/>
          </p:cNvCxnSpPr>
          <p:nvPr/>
        </p:nvCxnSpPr>
        <p:spPr>
          <a:xfrm>
            <a:off x="7415226" y="3386134"/>
            <a:ext cx="514360" cy="257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6200000" flipH="1">
            <a:off x="5336385" y="4164813"/>
            <a:ext cx="728674" cy="542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643570" y="4500570"/>
            <a:ext cx="114300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10800000" flipV="1">
            <a:off x="4429124" y="5286388"/>
            <a:ext cx="235745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0800000" flipV="1">
            <a:off x="6072198" y="5500702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16200000" flipH="1">
            <a:off x="7143768" y="5143512"/>
            <a:ext cx="928694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657832" cy="1066800"/>
          </a:xfrm>
        </p:spPr>
        <p:txBody>
          <a:bodyPr>
            <a:noAutofit/>
          </a:bodyPr>
          <a:lstStyle/>
          <a:p>
            <a:r>
              <a:rPr lang="ru-RU" sz="3200" dirty="0" smtClean="0"/>
              <a:t>       стадия осмысления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Инсерт – </a:t>
            </a:r>
          </a:p>
          <a:p>
            <a:pPr marL="87313" indent="22225" algn="just">
              <a:buNone/>
            </a:pPr>
            <a:r>
              <a:rPr lang="ru-RU" dirty="0" smtClean="0"/>
              <a:t>маркировка на полях значками по мере проверки задания.</a:t>
            </a:r>
          </a:p>
          <a:p>
            <a:pPr marL="87313" indent="22225" algn="just">
              <a:buNone/>
            </a:pPr>
            <a:r>
              <a:rPr lang="ru-RU" dirty="0" smtClean="0"/>
              <a:t>Делает зримым процесс накопления информации</a:t>
            </a:r>
          </a:p>
          <a:p>
            <a:r>
              <a:rPr lang="ru-RU" dirty="0" smtClean="0"/>
              <a:t>«</a:t>
            </a:r>
            <a:r>
              <a:rPr lang="en-US" dirty="0" smtClean="0"/>
              <a:t>V</a:t>
            </a:r>
            <a:r>
              <a:rPr lang="ru-RU" dirty="0" smtClean="0"/>
              <a:t>» – уже знал</a:t>
            </a:r>
          </a:p>
          <a:p>
            <a:r>
              <a:rPr lang="ru-RU" dirty="0" smtClean="0"/>
              <a:t>«+» – новое</a:t>
            </a:r>
          </a:p>
          <a:p>
            <a:r>
              <a:rPr lang="ru-RU" dirty="0" smtClean="0"/>
              <a:t>«-» – думал иначе</a:t>
            </a:r>
          </a:p>
          <a:p>
            <a:r>
              <a:rPr lang="ru-RU" dirty="0" smtClean="0"/>
              <a:t>«?» – не понял, есть вопросы.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6786578" cy="1143000"/>
          </a:xfrm>
        </p:spPr>
        <p:txBody>
          <a:bodyPr/>
          <a:lstStyle/>
          <a:p>
            <a:r>
              <a:rPr lang="ru-RU" sz="3200" dirty="0" smtClean="0"/>
              <a:t>    стадия осмысления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ответы на вопросы</a:t>
            </a:r>
          </a:p>
          <a:p>
            <a:r>
              <a:rPr lang="ru-RU" dirty="0" smtClean="0"/>
              <a:t>составление </a:t>
            </a:r>
            <a:r>
              <a:rPr lang="ru-RU" dirty="0" err="1" smtClean="0"/>
              <a:t>синквейна</a:t>
            </a:r>
            <a:r>
              <a:rPr lang="ru-RU" dirty="0" smtClean="0"/>
              <a:t> … </a:t>
            </a:r>
          </a:p>
          <a:p>
            <a:pPr marL="82296" indent="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Значение периодического закона и Периодической системы химических элементов Д.И. Менделеева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 стадия  </a:t>
            </a:r>
            <a:r>
              <a:rPr lang="ru-RU" sz="2000" b="1" dirty="0" smtClean="0"/>
              <a:t>Вызов.</a:t>
            </a:r>
          </a:p>
          <a:p>
            <a:pPr>
              <a:buNone/>
            </a:pPr>
            <a:r>
              <a:rPr lang="ru-RU" sz="2000" dirty="0" smtClean="0"/>
              <a:t>      Учащиеся дают определения понятиям, изученным в рамках темы. Составляют кластер. Отвечают на вопросы, исходя из полученных знаний.</a:t>
            </a:r>
            <a:endParaRPr lang="en-US" sz="2000" dirty="0" smtClean="0"/>
          </a:p>
          <a:p>
            <a:r>
              <a:rPr lang="en-US" sz="2000" dirty="0" smtClean="0"/>
              <a:t>2 </a:t>
            </a:r>
            <a:r>
              <a:rPr lang="ru-RU" sz="2000" dirty="0" smtClean="0"/>
              <a:t>стадия  </a:t>
            </a:r>
            <a:r>
              <a:rPr lang="ru-RU" sz="2000" b="1" dirty="0" smtClean="0"/>
              <a:t>Осмысление</a:t>
            </a:r>
            <a:r>
              <a:rPr lang="ru-RU" sz="2000" dirty="0" smtClean="0"/>
              <a:t>. Заполняют оценочный лист (техника формирующего оценивания), делая отметки в таблице. </a:t>
            </a:r>
          </a:p>
          <a:p>
            <a:pPr>
              <a:buNone/>
            </a:pPr>
            <a:r>
              <a:rPr lang="ru-RU" sz="2000" dirty="0" smtClean="0"/>
              <a:t>      Отвечают на вопросы, находят ответы  в тексте. Составляют опорный конспект ( ключевые слова, фразы, схемы). </a:t>
            </a:r>
          </a:p>
          <a:p>
            <a:pPr>
              <a:buNone/>
            </a:pPr>
            <a:r>
              <a:rPr lang="ru-RU" sz="2000" dirty="0" smtClean="0"/>
              <a:t>      Дают характеристику химического элемента по его положению в Периодической системе, называют свойства.</a:t>
            </a:r>
          </a:p>
          <a:p>
            <a:r>
              <a:rPr lang="ru-RU" sz="2000" dirty="0" smtClean="0"/>
              <a:t>  3 стадия </a:t>
            </a:r>
            <a:r>
              <a:rPr lang="ru-RU" sz="2000" b="1" dirty="0" smtClean="0"/>
              <a:t>Рефлексия. 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b="1" dirty="0" smtClean="0"/>
              <a:t>Проект </a:t>
            </a:r>
            <a:r>
              <a:rPr lang="ru-RU" sz="2000" dirty="0" smtClean="0"/>
              <a:t>(творческое осмысление</a:t>
            </a:r>
            <a:r>
              <a:rPr lang="ru-RU" sz="2000" b="1" dirty="0" smtClean="0"/>
              <a:t>). </a:t>
            </a:r>
            <a:r>
              <a:rPr lang="ru-RU" sz="2000" dirty="0" smtClean="0"/>
              <a:t>Пишут </a:t>
            </a:r>
            <a:r>
              <a:rPr lang="ru-RU" sz="2000" dirty="0" err="1" smtClean="0"/>
              <a:t>синквейн</a:t>
            </a:r>
            <a:r>
              <a:rPr lang="ru-RU" sz="2000" dirty="0" smtClean="0"/>
              <a:t>. </a:t>
            </a:r>
          </a:p>
          <a:p>
            <a:pPr marL="82296" indent="0">
              <a:buNone/>
            </a:pPr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1815" y="3244334"/>
            <a:ext cx="232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214420"/>
          <a:ext cx="8715436" cy="47863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28358"/>
                <a:gridCol w="4407260"/>
                <a:gridCol w="2779818"/>
              </a:tblGrid>
              <a:tr h="957270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1-я строка.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Кто? Что?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1 </a:t>
                      </a:r>
                      <a:r>
                        <a:rPr lang="ru-RU" sz="2000" b="1" i="1" dirty="0" smtClean="0">
                          <a:solidFill>
                            <a:schemeClr val="accent5"/>
                          </a:solidFill>
                        </a:rPr>
                        <a:t>существительное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7270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2-я строка.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Какой?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2 прилагательных.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7270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3-я строка.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Что делает?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3 глагола.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7270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4-я строка.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Что автор думает о теме?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accent5"/>
                          </a:solidFill>
                        </a:rPr>
                        <a:t>Фраза.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7270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5-я строка.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Кто? Что? (Новое звучание темы)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5"/>
                          </a:solidFill>
                        </a:rPr>
                        <a:t>1 </a:t>
                      </a:r>
                      <a:r>
                        <a:rPr lang="ru-RU" sz="2000" b="1" i="1" dirty="0" smtClean="0">
                          <a:solidFill>
                            <a:schemeClr val="accent5"/>
                          </a:solidFill>
                        </a:rPr>
                        <a:t>существительное</a:t>
                      </a:r>
                      <a:endParaRPr lang="ru-RU" sz="2000" b="1" i="1" dirty="0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036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Алгоритм написания </a:t>
            </a: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синквейна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642918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Синквейн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785795"/>
          <a:ext cx="7715304" cy="5538216"/>
        </p:xfrm>
        <a:graphic>
          <a:graphicData uri="http://schemas.openxmlformats.org/drawingml/2006/table">
            <a:tbl>
              <a:tblPr/>
              <a:tblGrid>
                <a:gridCol w="2470477"/>
                <a:gridCol w="1323958"/>
                <a:gridCol w="1527257"/>
                <a:gridCol w="1189622"/>
                <a:gridCol w="1203990"/>
              </a:tblGrid>
              <a:tr h="477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Химические понятия: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Знаю хорошо и понимаю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Знаю, но не совсем понимаю.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знаю, так как не понял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Хочу понять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9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Алгоритм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умею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Умею, но нуждаюсь в помощи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Умею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Умею и могу научить других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8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 Умею давать характеристику атома  химического элемента по его положению в Периодической таблице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0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 Умею составлять схемы строения атомов химических элементов 1-3 периодов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0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Умею объяснять периодическую зависимость изменения свойств  химических элементов по периоду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Умею объяснять периодическую зависимость изменения свойств  химических элементов по группе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118" marR="4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0"/>
            <a:ext cx="7286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самооценивания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учащихся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90c5408-51d9-4e10-9bd8-8c8141be4f06">S4PQ372FCS27-143478885-853</_dlc_DocId>
    <_dlc_DocIdUrl xmlns="790c5408-51d9-4e10-9bd8-8c8141be4f06">
      <Url>http://www.eduportal44.ru/Mega/mrono/metod/_layouts/15/DocIdRedir.aspx?ID=S4PQ372FCS27-143478885-853</Url>
      <Description>S4PQ372FCS27-143478885-853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A73601150E6464A8A85EDE83A4F368D" ma:contentTypeVersion="1" ma:contentTypeDescription="Создание документа." ma:contentTypeScope="" ma:versionID="31b17edfc4f9892113163543e16a2896">
  <xsd:schema xmlns:xsd="http://www.w3.org/2001/XMLSchema" xmlns:xs="http://www.w3.org/2001/XMLSchema" xmlns:p="http://schemas.microsoft.com/office/2006/metadata/properties" xmlns:ns2="790c5408-51d9-4e10-9bd8-8c8141be4f06" targetNamespace="http://schemas.microsoft.com/office/2006/metadata/properties" ma:root="true" ma:fieldsID="e686ad7b5f1a86bb4d01c5ad15a5446a" ns2:_="">
    <xsd:import namespace="790c5408-51d9-4e10-9bd8-8c8141be4f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c5408-51d9-4e10-9bd8-8c8141be4f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536231-F53F-4791-9A35-38B3D639F9EB}"/>
</file>

<file path=customXml/itemProps2.xml><?xml version="1.0" encoding="utf-8"?>
<ds:datastoreItem xmlns:ds="http://schemas.openxmlformats.org/officeDocument/2006/customXml" ds:itemID="{8C7BDA42-69FC-4566-AE6F-B1EDA2BF0D39}"/>
</file>

<file path=customXml/itemProps3.xml><?xml version="1.0" encoding="utf-8"?>
<ds:datastoreItem xmlns:ds="http://schemas.openxmlformats.org/officeDocument/2006/customXml" ds:itemID="{2C8D8A90-9EF7-429E-8529-25266E49448A}"/>
</file>

<file path=customXml/itemProps4.xml><?xml version="1.0" encoding="utf-8"?>
<ds:datastoreItem xmlns:ds="http://schemas.openxmlformats.org/officeDocument/2006/customXml" ds:itemID="{2EB70A10-B244-4207-853B-E6E11AC9D935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494</TotalTime>
  <Words>1624</Words>
  <Application>Microsoft Office PowerPoint</Application>
  <PresentationFormat>Экран (4:3)</PresentationFormat>
  <Paragraphs>166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МБОУ  Межевская СОШ именени Д.П. Крутикова Современные педагогические технологии</vt:lpstr>
      <vt:lpstr>Критическое мышление – </vt:lpstr>
      <vt:lpstr>Критическое мышление</vt:lpstr>
      <vt:lpstr>стадия вызова</vt:lpstr>
      <vt:lpstr>       стадия осмысления</vt:lpstr>
      <vt:lpstr>    стадия осмысления</vt:lpstr>
      <vt:lpstr>Значение периодического закона и Периодической системы химических элементов Д.И. Менделеева</vt:lpstr>
      <vt:lpstr>Слайд 8</vt:lpstr>
      <vt:lpstr>Слайд 9</vt:lpstr>
      <vt:lpstr>Технология развития критического мышления на уроках  химии помогает формировать в детях    </vt:lpstr>
    </vt:vector>
  </TitlesOfParts>
  <Company>сош миоо 169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педагогические технологии</dc:title>
  <dc:creator>39</dc:creator>
  <cp:lastModifiedBy>Admin</cp:lastModifiedBy>
  <cp:revision>100</cp:revision>
  <dcterms:created xsi:type="dcterms:W3CDTF">2014-04-09T12:09:07Z</dcterms:created>
  <dcterms:modified xsi:type="dcterms:W3CDTF">2021-10-01T08:30:51Z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0x0101003A73601150E6464A8A85EDE83A4F368D</vt:lpwstr>
  </property>
  <property fmtid="{D5CDD505-2E9C-101B-9397-08002B2CF9AE}" pid="3" name="_dlc_DocIdItemGuid">
    <vt:lpwstr>880f242b-575c-48b0-8d94-e74990b7b3ab</vt:lpwstr>
  </property>
</Properties>
</file>