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5" r:id="rId16"/>
    <p:sldId id="288" r:id="rId17"/>
    <p:sldId id="289" r:id="rId18"/>
    <p:sldId id="290" r:id="rId19"/>
    <p:sldId id="291" r:id="rId20"/>
    <p:sldId id="292" r:id="rId21"/>
    <p:sldId id="280" r:id="rId22"/>
    <p:sldId id="293" r:id="rId23"/>
    <p:sldId id="294" r:id="rId24"/>
  </p:sldIdLst>
  <p:sldSz cx="9144000" cy="6858000" type="screen4x3"/>
  <p:notesSz cx="6858000" cy="9144000"/>
  <p:embeddedFontLst>
    <p:embeddedFont>
      <p:font typeface="Stylo"/>
      <p:bold r:id="rId2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757363"/>
            <a:ext cx="589915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437063"/>
            <a:ext cx="4972050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9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6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5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2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4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1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2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431F-6565-42F2-8068-3D075B2D0FB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glow rad="114300">
              <a:schemeClr val="tx1">
                <a:alpha val="34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5" y="1893194"/>
            <a:ext cx="7729180" cy="2159822"/>
          </a:xfrm>
        </p:spPr>
        <p:txBody>
          <a:bodyPr>
            <a:noAutofit/>
          </a:bodyPr>
          <a:lstStyle/>
          <a:p>
            <a:r>
              <a:rPr lang="ru-RU" sz="7200" dirty="0" smtClean="0"/>
              <a:t>Профориентация в школе: из опыта работы.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074" y="4956047"/>
            <a:ext cx="4972050" cy="1143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Смирнова Марина Владимировна, учитель МБОУ </a:t>
            </a:r>
            <a:r>
              <a:rPr lang="ru-RU" dirty="0" err="1" smtClean="0"/>
              <a:t>Межевская</a:t>
            </a:r>
            <a:r>
              <a:rPr lang="ru-RU" dirty="0" smtClean="0"/>
              <a:t> СОШ имени Д.П.Крутикова.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0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с представителями различных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Встречи с представителями различных профессий и специальностей. Во время таких встреч в непринужденной обстановке учащиеся могут задать вопросы и получить исчерпывающие ответы.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4.Когда учащиеся достигают 14-летнего возраста, специалисты  Центра занятости населения приглашают на тестирование, в ходе которого подростки  выясняют сферу  деятельности, предпочтительную для них: «человек - </a:t>
            </a:r>
            <a:r>
              <a:rPr lang="ru-RU" dirty="0" err="1" smtClean="0"/>
              <a:t>человек</a:t>
            </a:r>
            <a:r>
              <a:rPr lang="ru-RU" dirty="0" smtClean="0"/>
              <a:t>», «</a:t>
            </a:r>
            <a:r>
              <a:rPr lang="ru-RU" dirty="0" err="1" smtClean="0"/>
              <a:t>человек</a:t>
            </a:r>
            <a:r>
              <a:rPr lang="ru-RU" dirty="0" smtClean="0"/>
              <a:t>  - техника»,  «человек – живая природа», «человек – знаковая система», «человек – художественный образ».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Деловые игры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Деловые игры и </a:t>
            </a:r>
            <a:r>
              <a:rPr lang="ru-RU" dirty="0" err="1" smtClean="0"/>
              <a:t>квесты</a:t>
            </a:r>
            <a:r>
              <a:rPr lang="ru-RU" dirty="0" smtClean="0"/>
              <a:t> очень популярны среди учащихся 8-11 классов. Дважды в нашей школе проводила </a:t>
            </a:r>
            <a:r>
              <a:rPr lang="ru-RU" dirty="0" err="1" smtClean="0"/>
              <a:t>квесты</a:t>
            </a:r>
            <a:r>
              <a:rPr lang="ru-RU" dirty="0" smtClean="0"/>
              <a:t>  </a:t>
            </a:r>
            <a:r>
              <a:rPr lang="ru-RU" dirty="0" err="1" smtClean="0"/>
              <a:t>Караваевская</a:t>
            </a:r>
            <a:r>
              <a:rPr lang="ru-RU" dirty="0" smtClean="0"/>
              <a:t> сельскохозяйственная  академия. Выполняя задания, подростки на несколько минут становились студентами данной академии.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8Б изучает свойства льна</a:t>
            </a:r>
            <a:endParaRPr lang="ru-RU" b="1" dirty="0"/>
          </a:p>
        </p:txBody>
      </p:sp>
      <p:pic>
        <p:nvPicPr>
          <p:cNvPr id="1026" name="Picture 2" descr="C:\Users\Пользователь\Desktop\речь на конференции\photo_1551642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17" y="1825625"/>
            <a:ext cx="7749165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Несколько интересных фактов о льне</a:t>
            </a:r>
            <a:endParaRPr lang="ru-RU" dirty="0"/>
          </a:p>
        </p:txBody>
      </p:sp>
      <p:pic>
        <p:nvPicPr>
          <p:cNvPr id="2050" name="Picture 2" descr="C:\Users\Пользователь\Desktop\речь на конференции\photo_1551642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17" y="1825625"/>
            <a:ext cx="7749165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 над молоком </a:t>
            </a:r>
            <a:endParaRPr lang="ru-RU" dirty="0"/>
          </a:p>
        </p:txBody>
      </p:sp>
      <p:pic>
        <p:nvPicPr>
          <p:cNvPr id="1026" name="Picture 2" descr="C:\Users\Пользователь\Desktop\речь на конференции\photo_1551642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17" y="1825625"/>
            <a:ext cx="7749165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открытых дверей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Совместно с родителями старшеклассники посещают дни открытых дверей  различных учебных заведений.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Ярмарка профессий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7. Ежегодно в Костромской области проводится Ярмарка профессий. Осенью 2019 года я с 9-классниками посетила это мероприятие. Учащиеся с энтузиазмом  общались с членами приемных комиссий, узнали проходные  баллы  тех факультетов,  на которые хотели поступить. Расспросили  о перспективах получения высшего образования после окончания </a:t>
            </a:r>
            <a:r>
              <a:rPr lang="ru-RU" dirty="0" err="1" smtClean="0"/>
              <a:t>СУЗов</a:t>
            </a:r>
            <a:r>
              <a:rPr lang="ru-RU" dirty="0" smtClean="0"/>
              <a:t> . А после работы площадок прошёл концерт, организованный студентами учебных заведений Шарьи.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речь на конференции\image-2021-08-19 19_48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17" y="1512587"/>
            <a:ext cx="7749165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8. Участие в конкурсах различного уровня.  Например, осенью 2019 года проходил региональный конкурс школьных стенгазет «Все работы хороши, выбирай на вкус». На  оформление газеты для этого конкурса  ушло немало сил и времени: мы с ребятами искали сведения об учебных заведениях Костромской области, в которых можно получить профессию бухгалтера. Уточнили, какие профессиональные требования выдвигают к людям данной профессии. Это был хороший опыт для моих  9-классников.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Современный этап развития общества характеризуется высоким динамизмом, качественными сдвигами во всех областях жизни. Социальный прогресс, возрастание роли науки и техники, рост культуры требует усиления творческой активности личности, организованности, дисциплины, повышения требовательности к себе и своей деятельности.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речь на конференции\image-2021-08-26 21_27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357" y="538230"/>
            <a:ext cx="4217773" cy="563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9. Работа с родителями.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Индивидуальные беседы и консультации для родителей учеников. </a:t>
            </a:r>
          </a:p>
          <a:p>
            <a:pPr lvl="0"/>
            <a:r>
              <a:rPr lang="ru-RU" dirty="0" smtClean="0"/>
              <a:t>Анкетирование родителей.</a:t>
            </a:r>
          </a:p>
          <a:p>
            <a:pPr lvl="0"/>
            <a:r>
              <a:rPr lang="ru-RU" dirty="0" smtClean="0"/>
              <a:t>Лекции для заинтересованных родителей об их вкладе в выборе ребёнком профессии и получении соответствующего образования.</a:t>
            </a:r>
          </a:p>
          <a:p>
            <a:pPr lvl="0"/>
            <a:r>
              <a:rPr lang="ru-RU" dirty="0" smtClean="0"/>
              <a:t>Проведение классных и общешкольных родительских собраний.</a:t>
            </a:r>
          </a:p>
          <a:p>
            <a:pPr lvl="0"/>
            <a:r>
              <a:rPr lang="ru-RU" dirty="0" smtClean="0"/>
              <a:t>Привлечение родителей для помощи с временным трудоустройством старшеклассников во время каникул.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Таким образом, при наличии целого комплекса мероприятий по школьной профориентации, сопровождающего ученика на протяжении всего времени обучения, у учащихся будет успешно сформировано сознательное отношение к труду и логически завершён процесс выбора профессии с учётом своих интересов, возможностей и требований, предъявляемых рынком труда. Результатом станет дальнейшая успешная социализация выпускников и их лёгкое вступление в профессиональный мир.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06378"/>
            <a:ext cx="7886700" cy="2240692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37968"/>
            <a:ext cx="7886700" cy="5138995"/>
          </a:xfrm>
        </p:spPr>
        <p:txBody>
          <a:bodyPr>
            <a:normAutofit/>
          </a:bodyPr>
          <a:lstStyle/>
          <a:p>
            <a:r>
              <a:rPr lang="ru-RU" dirty="0" smtClean="0"/>
              <a:t>Ориентация в окружающем мире, способность применить свои способности с учетом своих интересов и нужд общества является главным фактором успешности человека, его самореализации и успешности жизни.</a:t>
            </a:r>
          </a:p>
          <a:p>
            <a:r>
              <a:rPr lang="ru-RU" dirty="0" smtClean="0"/>
              <a:t>    Все это возможно, если помочь ребенку определить для себя ценностные ориентиры, научить выделять цели и способы их достижений, развивать внутренний контроль, саморегулирование деятельности и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Именно стремление к самореализации является мотивом успешного человека. Человек получает большое моральное удовлетворение от своего движения вперед и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Педагоги, работающие с подрастающими поколениями, должны осуществлять функцию личностной ориентации: ответить учащимся на наиболее острые, сложные вопросы нашей общественной жизни, помочь обучающимся продемонстрировать в социуме свои способности, знания, умения и навыки.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83957"/>
            <a:ext cx="7886700" cy="4793006"/>
          </a:xfrm>
        </p:spPr>
        <p:txBody>
          <a:bodyPr/>
          <a:lstStyle/>
          <a:p>
            <a:r>
              <a:rPr lang="ru-RU" b="1" dirty="0" smtClean="0"/>
              <a:t>Профориентация в школе</a:t>
            </a:r>
            <a:r>
              <a:rPr lang="ru-RU" dirty="0" smtClean="0"/>
              <a:t> – это комплекс действий для выявления у школьников склонностей и талантов к определённым видам профессиональной деятельности, а также система действий, направленных на формирование готовности к труду и помощь в выборе карьерного пути. Реализуется непосредственно во время учебно-воспитательного процесса, а также во внешкольной  и внеурочной  работе  с учащимися и их родителями.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32238"/>
            <a:ext cx="7886700" cy="4644725"/>
          </a:xfrm>
        </p:spPr>
        <p:txBody>
          <a:bodyPr/>
          <a:lstStyle/>
          <a:p>
            <a:r>
              <a:rPr lang="ru-RU" dirty="0" smtClean="0"/>
              <a:t>В МБОУ </a:t>
            </a:r>
            <a:r>
              <a:rPr lang="ru-RU" dirty="0" err="1" smtClean="0"/>
              <a:t>Межевская</a:t>
            </a:r>
            <a:r>
              <a:rPr lang="ru-RU" dirty="0" smtClean="0"/>
              <a:t> средняя общеобразовательная школа имени Д.П.Крутикова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  проводится планомерно. И сегодня, уважаемые коллеги, хочу поделиться  своим опытом в данном направлении. Решение задач профориентации осуществляется в различных видах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1.Классные часы: «Проблемы выбора», «Я в мире профессий», «Уроки выбора профессии», «Шаги к профессии», «Я выбираю профессию», «Мой жизненный выбор», «Мое профессиональное будущее». Во время классных часов школьный библиотекарь Соколова С.С. организует  выставки книг о профессиях, справочные данные о потребностях региона в кадрах и другие вспомогательные материалы (фотографии, вырезки, схемы, проспекты, программы, описания профессий).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Экскурсии на предприятия и в учреждения нашего района: суд, пункт полиции, фермерские хозяйства.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D10870385F2D4496BC6CD25598C9D3" ma:contentTypeVersion="1" ma:contentTypeDescription="Создание документа." ma:contentTypeScope="" ma:versionID="4ce10759d6d8bfdb15560d25cd04c229">
  <xsd:schema xmlns:xsd="http://www.w3.org/2001/XMLSchema" xmlns:xs="http://www.w3.org/2001/XMLSchema" xmlns:p="http://schemas.microsoft.com/office/2006/metadata/properties" xmlns:ns2="d2e7d68f-5244-404c-8136-0696d1981094" xmlns:ns3="790c5408-51d9-4e10-9bd8-8c8141be4f06" targetNamespace="http://schemas.microsoft.com/office/2006/metadata/properties" ma:root="true" ma:fieldsID="79a6b974724bda8cb46a5bd60c5348f7" ns2:_="" ns3:_="">
    <xsd:import namespace="d2e7d68f-5244-404c-8136-0696d1981094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7d68f-5244-404c-8136-0696d198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S4PQ372FCS27-2072797516-721</_dlc_DocId>
    <_dlc_DocIdUrl xmlns="790c5408-51d9-4e10-9bd8-8c8141be4f06">
      <Url>http://www.eduportal44.ru/Mega/mrono/_layouts/15/DocIdRedir.aspx?ID=S4PQ372FCS27-2072797516-721</Url>
      <Description>S4PQ372FCS27-2072797516-721</Description>
    </_dlc_DocIdUrl>
  </documentManagement>
</p:properties>
</file>

<file path=customXml/itemProps1.xml><?xml version="1.0" encoding="utf-8"?>
<ds:datastoreItem xmlns:ds="http://schemas.openxmlformats.org/officeDocument/2006/customXml" ds:itemID="{5D752CDC-E3C9-4BC0-8CEA-93AF8A61442D}"/>
</file>

<file path=customXml/itemProps2.xml><?xml version="1.0" encoding="utf-8"?>
<ds:datastoreItem xmlns:ds="http://schemas.openxmlformats.org/officeDocument/2006/customXml" ds:itemID="{E4CD13C0-D03C-40CC-BF22-52CD27C9D91F}"/>
</file>

<file path=customXml/itemProps3.xml><?xml version="1.0" encoding="utf-8"?>
<ds:datastoreItem xmlns:ds="http://schemas.openxmlformats.org/officeDocument/2006/customXml" ds:itemID="{528CB8C3-6BB6-406B-A42C-C8E9AC336ACA}"/>
</file>

<file path=customXml/itemProps4.xml><?xml version="1.0" encoding="utf-8"?>
<ds:datastoreItem xmlns:ds="http://schemas.openxmlformats.org/officeDocument/2006/customXml" ds:itemID="{7677127F-F492-4C3E-BFDD-3F547D19134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703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Stylo</vt:lpstr>
      <vt:lpstr>Office Theme</vt:lpstr>
      <vt:lpstr>Профориентация в школе: из опыта работы.</vt:lpstr>
      <vt:lpstr>Слайд 2</vt:lpstr>
      <vt:lpstr>Слайд 3</vt:lpstr>
      <vt:lpstr>Слайд 4</vt:lpstr>
      <vt:lpstr>Слайд 5</vt:lpstr>
      <vt:lpstr>Слайд 6</vt:lpstr>
      <vt:lpstr>Слайд 7</vt:lpstr>
      <vt:lpstr>Классные часы</vt:lpstr>
      <vt:lpstr>Экскурсии </vt:lpstr>
      <vt:lpstr>Встречи с представителями различных профессий</vt:lpstr>
      <vt:lpstr>Тестирование </vt:lpstr>
      <vt:lpstr>Деловые игры </vt:lpstr>
      <vt:lpstr>8Б изучает свойства льна</vt:lpstr>
      <vt:lpstr>Несколько интересных фактов о льне</vt:lpstr>
      <vt:lpstr>Опыты над молоком </vt:lpstr>
      <vt:lpstr>Дни открытых дверей </vt:lpstr>
      <vt:lpstr>Ярмарка профессий </vt:lpstr>
      <vt:lpstr>Слайд 18</vt:lpstr>
      <vt:lpstr>Конкурсы </vt:lpstr>
      <vt:lpstr>Слайд 20</vt:lpstr>
      <vt:lpstr>9. Работа с родителями.  </vt:lpstr>
      <vt:lpstr>Слайд 22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Отдел</cp:lastModifiedBy>
  <cp:revision>13</cp:revision>
  <dcterms:created xsi:type="dcterms:W3CDTF">2018-08-17T12:31:30Z</dcterms:created>
  <dcterms:modified xsi:type="dcterms:W3CDTF">2021-08-30T08:10:34Z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0x01010007D10870385F2D4496BC6CD25598C9D3</vt:lpwstr>
  </property>
  <property fmtid="{D5CDD505-2E9C-101B-9397-08002B2CF9AE}" pid="3" name="_dlc_DocIdItemGuid">
    <vt:lpwstr>4fe57689-53b1-4567-8542-d45293a98100</vt:lpwstr>
  </property>
</Properties>
</file>