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2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2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3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34"/>
  </p:notesMasterIdLst>
  <p:sldIdLst>
    <p:sldId id="280" r:id="rId2"/>
    <p:sldId id="308" r:id="rId3"/>
    <p:sldId id="282" r:id="rId4"/>
    <p:sldId id="330" r:id="rId5"/>
    <p:sldId id="274" r:id="rId6"/>
    <p:sldId id="311" r:id="rId7"/>
    <p:sldId id="331" r:id="rId8"/>
    <p:sldId id="332" r:id="rId9"/>
    <p:sldId id="310" r:id="rId10"/>
    <p:sldId id="333" r:id="rId11"/>
    <p:sldId id="295" r:id="rId12"/>
    <p:sldId id="323" r:id="rId13"/>
    <p:sldId id="324" r:id="rId14"/>
    <p:sldId id="327" r:id="rId15"/>
    <p:sldId id="325" r:id="rId16"/>
    <p:sldId id="326" r:id="rId17"/>
    <p:sldId id="315" r:id="rId18"/>
    <p:sldId id="320" r:id="rId19"/>
    <p:sldId id="334" r:id="rId20"/>
    <p:sldId id="335" r:id="rId21"/>
    <p:sldId id="301" r:id="rId22"/>
    <p:sldId id="302" r:id="rId23"/>
    <p:sldId id="336" r:id="rId24"/>
    <p:sldId id="340" r:id="rId25"/>
    <p:sldId id="303" r:id="rId26"/>
    <p:sldId id="338" r:id="rId27"/>
    <p:sldId id="306" r:id="rId28"/>
    <p:sldId id="314" r:id="rId29"/>
    <p:sldId id="294" r:id="rId30"/>
    <p:sldId id="339" r:id="rId31"/>
    <p:sldId id="305" r:id="rId32"/>
    <p:sldId id="309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3" autoAdjust="0"/>
    <p:restoredTop sz="94638" autoAdjust="0"/>
  </p:normalViewPr>
  <p:slideViewPr>
    <p:cSldViewPr>
      <p:cViewPr varScale="1">
        <p:scale>
          <a:sx n="73" d="100"/>
          <a:sy n="73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D371F8-A5C8-4CCE-9B7E-015F16B6A79A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5EE75D-C4F2-4F69-958B-169F60A9C2DF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b="1" dirty="0">
              <a:solidFill>
                <a:schemeClr val="bg1"/>
              </a:solidFill>
            </a:rPr>
            <a:t>Направления работы с классом</a:t>
          </a:r>
        </a:p>
      </dgm:t>
    </dgm:pt>
    <dgm:pt modelId="{159314FB-11A0-4278-AADF-75670C70E9E5}" type="parTrans" cxnId="{9897E024-9621-43E1-A0D3-09BBC7A87A48}">
      <dgm:prSet/>
      <dgm:spPr/>
      <dgm:t>
        <a:bodyPr/>
        <a:lstStyle/>
        <a:p>
          <a:endParaRPr lang="ru-RU"/>
        </a:p>
      </dgm:t>
    </dgm:pt>
    <dgm:pt modelId="{02C82D55-13C4-4C84-94D0-E0E52661D74F}" type="sibTrans" cxnId="{9897E024-9621-43E1-A0D3-09BBC7A87A48}">
      <dgm:prSet/>
      <dgm:spPr/>
      <dgm:t>
        <a:bodyPr/>
        <a:lstStyle/>
        <a:p>
          <a:endParaRPr lang="ru-RU"/>
        </a:p>
      </dgm:t>
    </dgm:pt>
    <dgm:pt modelId="{B5560191-E0EE-4A7E-81D9-8D5D4BCA841B}">
      <dgm:prSet phldrT="[Текст]" custT="1"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>
              <a:solidFill>
                <a:srgbClr val="FF0000"/>
              </a:solidFill>
            </a:rPr>
            <a:t>Познавательная</a:t>
          </a:r>
          <a:r>
            <a:rPr lang="ru-RU" sz="1200" b="1" dirty="0"/>
            <a:t> </a:t>
          </a:r>
          <a:r>
            <a:rPr lang="ru-RU" sz="1200" b="1" dirty="0">
              <a:solidFill>
                <a:srgbClr val="FF0000"/>
              </a:solidFill>
            </a:rPr>
            <a:t>направленность</a:t>
          </a:r>
        </a:p>
      </dgm:t>
    </dgm:pt>
    <dgm:pt modelId="{E748F53E-68D0-491E-83B3-08727B0BC304}" type="parTrans" cxnId="{F7AE6FFC-300B-48A8-B721-3BA9143F09E3}">
      <dgm:prSet/>
      <dgm:spPr/>
      <dgm:t>
        <a:bodyPr/>
        <a:lstStyle/>
        <a:p>
          <a:endParaRPr lang="ru-RU"/>
        </a:p>
      </dgm:t>
    </dgm:pt>
    <dgm:pt modelId="{90F5D828-32C3-4C6C-97CA-041C7490D044}" type="sibTrans" cxnId="{F7AE6FFC-300B-48A8-B721-3BA9143F09E3}">
      <dgm:prSet/>
      <dgm:spPr/>
      <dgm:t>
        <a:bodyPr/>
        <a:lstStyle/>
        <a:p>
          <a:endParaRPr lang="ru-RU"/>
        </a:p>
      </dgm:t>
    </dgm:pt>
    <dgm:pt modelId="{76278FAC-A1BA-47FB-9E5A-BE31DFB6C50E}">
      <dgm:prSet phldrT="[Текст]" custT="1"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>
              <a:solidFill>
                <a:srgbClr val="FF0000"/>
              </a:solidFill>
            </a:rPr>
            <a:t>Трудовая направленность</a:t>
          </a:r>
        </a:p>
      </dgm:t>
    </dgm:pt>
    <dgm:pt modelId="{262B9151-35AC-4DE1-95B6-8738C597AC67}" type="parTrans" cxnId="{7EEE0AAB-C599-46FD-998C-723F4F16C649}">
      <dgm:prSet/>
      <dgm:spPr/>
      <dgm:t>
        <a:bodyPr/>
        <a:lstStyle/>
        <a:p>
          <a:endParaRPr lang="ru-RU"/>
        </a:p>
      </dgm:t>
    </dgm:pt>
    <dgm:pt modelId="{EA3DF14B-29E6-45A7-A926-8CA00191F98C}" type="sibTrans" cxnId="{7EEE0AAB-C599-46FD-998C-723F4F16C649}">
      <dgm:prSet/>
      <dgm:spPr/>
      <dgm:t>
        <a:bodyPr/>
        <a:lstStyle/>
        <a:p>
          <a:endParaRPr lang="ru-RU"/>
        </a:p>
      </dgm:t>
    </dgm:pt>
    <dgm:pt modelId="{12B5AA3B-51C6-4E26-968A-9B2ABF9D7CA8}">
      <dgm:prSet phldrT="[Текст]" custT="1"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>
              <a:solidFill>
                <a:srgbClr val="FF0000"/>
              </a:solidFill>
            </a:rPr>
            <a:t>Спортивно-оздоровительная направленность</a:t>
          </a:r>
        </a:p>
      </dgm:t>
    </dgm:pt>
    <dgm:pt modelId="{2BDFCE49-2F00-4407-9CEE-706FD0131912}" type="parTrans" cxnId="{E6C921FB-62B5-4C4D-84F6-D2FB6A84682F}">
      <dgm:prSet/>
      <dgm:spPr/>
      <dgm:t>
        <a:bodyPr/>
        <a:lstStyle/>
        <a:p>
          <a:endParaRPr lang="ru-RU"/>
        </a:p>
      </dgm:t>
    </dgm:pt>
    <dgm:pt modelId="{9955F055-12C8-4E6B-AB5D-F5083338DE29}" type="sibTrans" cxnId="{E6C921FB-62B5-4C4D-84F6-D2FB6A84682F}">
      <dgm:prSet/>
      <dgm:spPr/>
      <dgm:t>
        <a:bodyPr/>
        <a:lstStyle/>
        <a:p>
          <a:endParaRPr lang="ru-RU"/>
        </a:p>
      </dgm:t>
    </dgm:pt>
    <dgm:pt modelId="{30A0E8E5-489C-4540-9BB9-DC20C63A3049}">
      <dgm:prSet phldrT="[Текст]" custT="1"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>
              <a:solidFill>
                <a:srgbClr val="FF0000"/>
              </a:solidFill>
            </a:rPr>
            <a:t>Духовно-нравственная направленность</a:t>
          </a:r>
        </a:p>
      </dgm:t>
    </dgm:pt>
    <dgm:pt modelId="{50383275-EBFF-4C95-8CC9-D9E11413FFF2}" type="parTrans" cxnId="{0D5E6C7B-26A1-4274-890C-407EB30E715D}">
      <dgm:prSet/>
      <dgm:spPr/>
      <dgm:t>
        <a:bodyPr/>
        <a:lstStyle/>
        <a:p>
          <a:endParaRPr lang="ru-RU"/>
        </a:p>
      </dgm:t>
    </dgm:pt>
    <dgm:pt modelId="{DD9A3919-630E-4B91-AA02-00838DE0BF41}" type="sibTrans" cxnId="{0D5E6C7B-26A1-4274-890C-407EB30E715D}">
      <dgm:prSet/>
      <dgm:spPr/>
      <dgm:t>
        <a:bodyPr/>
        <a:lstStyle/>
        <a:p>
          <a:endParaRPr lang="ru-RU"/>
        </a:p>
      </dgm:t>
    </dgm:pt>
    <dgm:pt modelId="{E8842181-91D7-40EE-A691-2A2FF37C5092}">
      <dgm:prSet custT="1"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>
              <a:solidFill>
                <a:srgbClr val="FF0000"/>
              </a:solidFill>
            </a:rPr>
            <a:t>Творческая направленность</a:t>
          </a:r>
        </a:p>
      </dgm:t>
    </dgm:pt>
    <dgm:pt modelId="{9025F2F9-3AC7-4A4B-BEEA-5F40A743509A}" type="parTrans" cxnId="{E1C9449F-F95F-4BA2-8C68-B332FA9BAE60}">
      <dgm:prSet/>
      <dgm:spPr/>
      <dgm:t>
        <a:bodyPr/>
        <a:lstStyle/>
        <a:p>
          <a:endParaRPr lang="ru-RU"/>
        </a:p>
      </dgm:t>
    </dgm:pt>
    <dgm:pt modelId="{E20C94A7-8F78-4863-8A0C-75C5886F1729}" type="sibTrans" cxnId="{E1C9449F-F95F-4BA2-8C68-B332FA9BAE60}">
      <dgm:prSet/>
      <dgm:spPr/>
      <dgm:t>
        <a:bodyPr/>
        <a:lstStyle/>
        <a:p>
          <a:endParaRPr lang="ru-RU"/>
        </a:p>
      </dgm:t>
    </dgm:pt>
    <dgm:pt modelId="{FD592BA3-1808-4134-8906-C8B8CB640A72}">
      <dgm:prSet custT="1"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>
              <a:solidFill>
                <a:srgbClr val="FF0000"/>
              </a:solidFill>
            </a:rPr>
            <a:t>Профориентационная направленность</a:t>
          </a:r>
        </a:p>
      </dgm:t>
    </dgm:pt>
    <dgm:pt modelId="{CEFE623C-6BAE-4D54-B6E4-7912A8BE8B1A}" type="parTrans" cxnId="{8FE88AAE-13C7-4366-98EC-4B82475862BE}">
      <dgm:prSet/>
      <dgm:spPr/>
      <dgm:t>
        <a:bodyPr/>
        <a:lstStyle/>
        <a:p>
          <a:endParaRPr lang="ru-RU"/>
        </a:p>
      </dgm:t>
    </dgm:pt>
    <dgm:pt modelId="{40F2F979-3F81-434F-95E8-475FDD96B53F}" type="sibTrans" cxnId="{8FE88AAE-13C7-4366-98EC-4B82475862BE}">
      <dgm:prSet/>
      <dgm:spPr/>
      <dgm:t>
        <a:bodyPr/>
        <a:lstStyle/>
        <a:p>
          <a:endParaRPr lang="ru-RU"/>
        </a:p>
      </dgm:t>
    </dgm:pt>
    <dgm:pt modelId="{C1F75E3E-D4D3-49D0-A94B-5853CE678072}" type="pres">
      <dgm:prSet presAssocID="{BDD371F8-A5C8-4CCE-9B7E-015F16B6A79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A002A0-B043-41E0-8056-80596CDF6239}" type="pres">
      <dgm:prSet presAssocID="{725EE75D-C4F2-4F69-958B-169F60A9C2DF}" presName="centerShape" presStyleLbl="node0" presStyleIdx="0" presStyleCnt="1" custScaleX="137507"/>
      <dgm:spPr/>
      <dgm:t>
        <a:bodyPr/>
        <a:lstStyle/>
        <a:p>
          <a:endParaRPr lang="ru-RU"/>
        </a:p>
      </dgm:t>
    </dgm:pt>
    <dgm:pt modelId="{970D99B7-04E1-4FF6-A203-EF233D0123C3}" type="pres">
      <dgm:prSet presAssocID="{E748F53E-68D0-491E-83B3-08727B0BC304}" presName="Name9" presStyleLbl="parChTrans1D2" presStyleIdx="0" presStyleCnt="6"/>
      <dgm:spPr/>
      <dgm:t>
        <a:bodyPr/>
        <a:lstStyle/>
        <a:p>
          <a:endParaRPr lang="ru-RU"/>
        </a:p>
      </dgm:t>
    </dgm:pt>
    <dgm:pt modelId="{744589EC-F914-4B56-825B-97AC50035CD8}" type="pres">
      <dgm:prSet presAssocID="{E748F53E-68D0-491E-83B3-08727B0BC304}" presName="connTx" presStyleLbl="parChTrans1D2" presStyleIdx="0" presStyleCnt="6"/>
      <dgm:spPr/>
      <dgm:t>
        <a:bodyPr/>
        <a:lstStyle/>
        <a:p>
          <a:endParaRPr lang="ru-RU"/>
        </a:p>
      </dgm:t>
    </dgm:pt>
    <dgm:pt modelId="{65EE98EE-7EEC-4C94-BF03-03E4F5695373}" type="pres">
      <dgm:prSet presAssocID="{B5560191-E0EE-4A7E-81D9-8D5D4BCA841B}" presName="node" presStyleLbl="node1" presStyleIdx="0" presStyleCnt="6" custScaleX="139775" custRadScaleRad="101111" custRadScaleInc="-2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4D467-7864-4CC5-B27E-A640F0F0A40D}" type="pres">
      <dgm:prSet presAssocID="{262B9151-35AC-4DE1-95B6-8738C597AC67}" presName="Name9" presStyleLbl="parChTrans1D2" presStyleIdx="1" presStyleCnt="6"/>
      <dgm:spPr/>
      <dgm:t>
        <a:bodyPr/>
        <a:lstStyle/>
        <a:p>
          <a:endParaRPr lang="ru-RU"/>
        </a:p>
      </dgm:t>
    </dgm:pt>
    <dgm:pt modelId="{083C9683-51CB-4584-A0A6-DEE44E8C4124}" type="pres">
      <dgm:prSet presAssocID="{262B9151-35AC-4DE1-95B6-8738C597AC67}" presName="connTx" presStyleLbl="parChTrans1D2" presStyleIdx="1" presStyleCnt="6"/>
      <dgm:spPr/>
      <dgm:t>
        <a:bodyPr/>
        <a:lstStyle/>
        <a:p>
          <a:endParaRPr lang="ru-RU"/>
        </a:p>
      </dgm:t>
    </dgm:pt>
    <dgm:pt modelId="{EE201C1B-524D-4AAE-ACB9-B89D7D00A9B6}" type="pres">
      <dgm:prSet presAssocID="{76278FAC-A1BA-47FB-9E5A-BE31DFB6C50E}" presName="node" presStyleLbl="node1" presStyleIdx="1" presStyleCnt="6" custScaleX="138654" custRadScaleRad="97021" custRadScaleInc="-594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B119B-B0A1-48D1-A31A-CC9A0F42B681}" type="pres">
      <dgm:prSet presAssocID="{2BDFCE49-2F00-4407-9CEE-706FD0131912}" presName="Name9" presStyleLbl="parChTrans1D2" presStyleIdx="2" presStyleCnt="6"/>
      <dgm:spPr/>
      <dgm:t>
        <a:bodyPr/>
        <a:lstStyle/>
        <a:p>
          <a:endParaRPr lang="ru-RU"/>
        </a:p>
      </dgm:t>
    </dgm:pt>
    <dgm:pt modelId="{BD7852FA-FC82-4505-9CA5-DAFB0F1276F5}" type="pres">
      <dgm:prSet presAssocID="{2BDFCE49-2F00-4407-9CEE-706FD0131912}" presName="connTx" presStyleLbl="parChTrans1D2" presStyleIdx="2" presStyleCnt="6"/>
      <dgm:spPr/>
      <dgm:t>
        <a:bodyPr/>
        <a:lstStyle/>
        <a:p>
          <a:endParaRPr lang="ru-RU"/>
        </a:p>
      </dgm:t>
    </dgm:pt>
    <dgm:pt modelId="{56DBFFA8-45BD-4516-9A51-74F618CE415E}" type="pres">
      <dgm:prSet presAssocID="{12B5AA3B-51C6-4E26-968A-9B2ABF9D7CA8}" presName="node" presStyleLbl="node1" presStyleIdx="2" presStyleCnt="6" custScaleX="141593" custScaleY="110843" custRadScaleRad="106893" custRadScaleInc="-21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38518-EDC4-4319-9F02-2F062C4B5A65}" type="pres">
      <dgm:prSet presAssocID="{50383275-EBFF-4C95-8CC9-D9E11413FFF2}" presName="Name9" presStyleLbl="parChTrans1D2" presStyleIdx="3" presStyleCnt="6"/>
      <dgm:spPr/>
      <dgm:t>
        <a:bodyPr/>
        <a:lstStyle/>
        <a:p>
          <a:endParaRPr lang="ru-RU"/>
        </a:p>
      </dgm:t>
    </dgm:pt>
    <dgm:pt modelId="{F8B57F93-3DB0-41C9-9F67-B8EC8CAE1FD5}" type="pres">
      <dgm:prSet presAssocID="{50383275-EBFF-4C95-8CC9-D9E11413FFF2}" presName="connTx" presStyleLbl="parChTrans1D2" presStyleIdx="3" presStyleCnt="6"/>
      <dgm:spPr/>
      <dgm:t>
        <a:bodyPr/>
        <a:lstStyle/>
        <a:p>
          <a:endParaRPr lang="ru-RU"/>
        </a:p>
      </dgm:t>
    </dgm:pt>
    <dgm:pt modelId="{C73A1CF5-D640-4542-97C3-8314EC9AE520}" type="pres">
      <dgm:prSet presAssocID="{30A0E8E5-489C-4540-9BB9-DC20C63A3049}" presName="node" presStyleLbl="node1" presStyleIdx="3" presStyleCnt="6" custScaleX="139775" custRadScaleRad="102955" custRadScaleInc="2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F36DA-58E1-44BC-BE76-1D5500BAD949}" type="pres">
      <dgm:prSet presAssocID="{9025F2F9-3AC7-4A4B-BEEA-5F40A743509A}" presName="Name9" presStyleLbl="parChTrans1D2" presStyleIdx="4" presStyleCnt="6"/>
      <dgm:spPr/>
      <dgm:t>
        <a:bodyPr/>
        <a:lstStyle/>
        <a:p>
          <a:endParaRPr lang="ru-RU"/>
        </a:p>
      </dgm:t>
    </dgm:pt>
    <dgm:pt modelId="{92D25E4C-A71E-4B41-97BF-B4332A3476AE}" type="pres">
      <dgm:prSet presAssocID="{9025F2F9-3AC7-4A4B-BEEA-5F40A743509A}" presName="connTx" presStyleLbl="parChTrans1D2" presStyleIdx="4" presStyleCnt="6"/>
      <dgm:spPr/>
      <dgm:t>
        <a:bodyPr/>
        <a:lstStyle/>
        <a:p>
          <a:endParaRPr lang="ru-RU"/>
        </a:p>
      </dgm:t>
    </dgm:pt>
    <dgm:pt modelId="{5B5DAF46-36D2-4D47-A9CD-1FD4557B504B}" type="pres">
      <dgm:prSet presAssocID="{E8842181-91D7-40EE-A691-2A2FF37C5092}" presName="node" presStyleLbl="node1" presStyleIdx="4" presStyleCnt="6" custScaleX="136174" custRadScaleRad="105529" custRadScaleInc="-596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2D8FE-5B6E-4002-82FE-7185574EDE56}" type="pres">
      <dgm:prSet presAssocID="{CEFE623C-6BAE-4D54-B6E4-7912A8BE8B1A}" presName="Name9" presStyleLbl="parChTrans1D2" presStyleIdx="5" presStyleCnt="6"/>
      <dgm:spPr/>
      <dgm:t>
        <a:bodyPr/>
        <a:lstStyle/>
        <a:p>
          <a:endParaRPr lang="ru-RU"/>
        </a:p>
      </dgm:t>
    </dgm:pt>
    <dgm:pt modelId="{3FE02E9D-760C-4F60-A26B-2BA29CB412D6}" type="pres">
      <dgm:prSet presAssocID="{CEFE623C-6BAE-4D54-B6E4-7912A8BE8B1A}" presName="connTx" presStyleLbl="parChTrans1D2" presStyleIdx="5" presStyleCnt="6"/>
      <dgm:spPr/>
      <dgm:t>
        <a:bodyPr/>
        <a:lstStyle/>
        <a:p>
          <a:endParaRPr lang="ru-RU"/>
        </a:p>
      </dgm:t>
    </dgm:pt>
    <dgm:pt modelId="{69EFF798-A5F4-4A5B-9472-A914B48D2B0E}" type="pres">
      <dgm:prSet presAssocID="{FD592BA3-1808-4134-8906-C8B8CB640A72}" presName="node" presStyleLbl="node1" presStyleIdx="5" presStyleCnt="6" custScaleX="141135" custRadScaleRad="102305" custRadScaleInc="-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AE6FFC-300B-48A8-B721-3BA9143F09E3}" srcId="{725EE75D-C4F2-4F69-958B-169F60A9C2DF}" destId="{B5560191-E0EE-4A7E-81D9-8D5D4BCA841B}" srcOrd="0" destOrd="0" parTransId="{E748F53E-68D0-491E-83B3-08727B0BC304}" sibTransId="{90F5D828-32C3-4C6C-97CA-041C7490D044}"/>
    <dgm:cxn modelId="{5AAD3447-B798-4E29-9203-B6DAB764395F}" type="presOf" srcId="{BDD371F8-A5C8-4CCE-9B7E-015F16B6A79A}" destId="{C1F75E3E-D4D3-49D0-A94B-5853CE678072}" srcOrd="0" destOrd="0" presId="urn:microsoft.com/office/officeart/2005/8/layout/radial1"/>
    <dgm:cxn modelId="{BC45557A-B75C-423A-BAE6-BD377B34224D}" type="presOf" srcId="{9025F2F9-3AC7-4A4B-BEEA-5F40A743509A}" destId="{92D25E4C-A71E-4B41-97BF-B4332A3476AE}" srcOrd="1" destOrd="0" presId="urn:microsoft.com/office/officeart/2005/8/layout/radial1"/>
    <dgm:cxn modelId="{CCB672D8-250A-4F94-9BD0-8173043E0071}" type="presOf" srcId="{30A0E8E5-489C-4540-9BB9-DC20C63A3049}" destId="{C73A1CF5-D640-4542-97C3-8314EC9AE520}" srcOrd="0" destOrd="0" presId="urn:microsoft.com/office/officeart/2005/8/layout/radial1"/>
    <dgm:cxn modelId="{4A94ACE0-C4A1-49FA-A6EA-4050B7FC8CFB}" type="presOf" srcId="{2BDFCE49-2F00-4407-9CEE-706FD0131912}" destId="{BD7852FA-FC82-4505-9CA5-DAFB0F1276F5}" srcOrd="1" destOrd="0" presId="urn:microsoft.com/office/officeart/2005/8/layout/radial1"/>
    <dgm:cxn modelId="{A7D50B98-0960-4F35-A6C4-FD1A8081B909}" type="presOf" srcId="{2BDFCE49-2F00-4407-9CEE-706FD0131912}" destId="{537B119B-B0A1-48D1-A31A-CC9A0F42B681}" srcOrd="0" destOrd="0" presId="urn:microsoft.com/office/officeart/2005/8/layout/radial1"/>
    <dgm:cxn modelId="{EE2F39FD-3CCC-4B9C-9BB8-1BCD8BBE3D28}" type="presOf" srcId="{725EE75D-C4F2-4F69-958B-169F60A9C2DF}" destId="{FAA002A0-B043-41E0-8056-80596CDF6239}" srcOrd="0" destOrd="0" presId="urn:microsoft.com/office/officeart/2005/8/layout/radial1"/>
    <dgm:cxn modelId="{8FE88AAE-13C7-4366-98EC-4B82475862BE}" srcId="{725EE75D-C4F2-4F69-958B-169F60A9C2DF}" destId="{FD592BA3-1808-4134-8906-C8B8CB640A72}" srcOrd="5" destOrd="0" parTransId="{CEFE623C-6BAE-4D54-B6E4-7912A8BE8B1A}" sibTransId="{40F2F979-3F81-434F-95E8-475FDD96B53F}"/>
    <dgm:cxn modelId="{9897E024-9621-43E1-A0D3-09BBC7A87A48}" srcId="{BDD371F8-A5C8-4CCE-9B7E-015F16B6A79A}" destId="{725EE75D-C4F2-4F69-958B-169F60A9C2DF}" srcOrd="0" destOrd="0" parTransId="{159314FB-11A0-4278-AADF-75670C70E9E5}" sibTransId="{02C82D55-13C4-4C84-94D0-E0E52661D74F}"/>
    <dgm:cxn modelId="{67FFAE21-05D5-4F0D-A9AA-C99A11234C4C}" type="presOf" srcId="{FD592BA3-1808-4134-8906-C8B8CB640A72}" destId="{69EFF798-A5F4-4A5B-9472-A914B48D2B0E}" srcOrd="0" destOrd="0" presId="urn:microsoft.com/office/officeart/2005/8/layout/radial1"/>
    <dgm:cxn modelId="{BBAEEE0C-C8EC-4D39-8C8B-97512FDCBE28}" type="presOf" srcId="{50383275-EBFF-4C95-8CC9-D9E11413FFF2}" destId="{F8B57F93-3DB0-41C9-9F67-B8EC8CAE1FD5}" srcOrd="1" destOrd="0" presId="urn:microsoft.com/office/officeart/2005/8/layout/radial1"/>
    <dgm:cxn modelId="{ABE68050-2954-45BE-81AD-D9A39019EDF9}" type="presOf" srcId="{E748F53E-68D0-491E-83B3-08727B0BC304}" destId="{744589EC-F914-4B56-825B-97AC50035CD8}" srcOrd="1" destOrd="0" presId="urn:microsoft.com/office/officeart/2005/8/layout/radial1"/>
    <dgm:cxn modelId="{3AB54315-A3A1-4BD7-81D3-5B216996AF00}" type="presOf" srcId="{262B9151-35AC-4DE1-95B6-8738C597AC67}" destId="{083C9683-51CB-4584-A0A6-DEE44E8C4124}" srcOrd="1" destOrd="0" presId="urn:microsoft.com/office/officeart/2005/8/layout/radial1"/>
    <dgm:cxn modelId="{7EEE0AAB-C599-46FD-998C-723F4F16C649}" srcId="{725EE75D-C4F2-4F69-958B-169F60A9C2DF}" destId="{76278FAC-A1BA-47FB-9E5A-BE31DFB6C50E}" srcOrd="1" destOrd="0" parTransId="{262B9151-35AC-4DE1-95B6-8738C597AC67}" sibTransId="{EA3DF14B-29E6-45A7-A926-8CA00191F98C}"/>
    <dgm:cxn modelId="{E6C921FB-62B5-4C4D-84F6-D2FB6A84682F}" srcId="{725EE75D-C4F2-4F69-958B-169F60A9C2DF}" destId="{12B5AA3B-51C6-4E26-968A-9B2ABF9D7CA8}" srcOrd="2" destOrd="0" parTransId="{2BDFCE49-2F00-4407-9CEE-706FD0131912}" sibTransId="{9955F055-12C8-4E6B-AB5D-F5083338DE29}"/>
    <dgm:cxn modelId="{C7D349C3-BBF5-4C73-B6A9-E8917010CF90}" type="presOf" srcId="{CEFE623C-6BAE-4D54-B6E4-7912A8BE8B1A}" destId="{3FE02E9D-760C-4F60-A26B-2BA29CB412D6}" srcOrd="1" destOrd="0" presId="urn:microsoft.com/office/officeart/2005/8/layout/radial1"/>
    <dgm:cxn modelId="{CCA5CBBA-26F8-43AB-9541-4EE0CB8BE01C}" type="presOf" srcId="{CEFE623C-6BAE-4D54-B6E4-7912A8BE8B1A}" destId="{B3F2D8FE-5B6E-4002-82FE-7185574EDE56}" srcOrd="0" destOrd="0" presId="urn:microsoft.com/office/officeart/2005/8/layout/radial1"/>
    <dgm:cxn modelId="{B3825588-C81E-4710-AF6C-4C4761ABD473}" type="presOf" srcId="{9025F2F9-3AC7-4A4B-BEEA-5F40A743509A}" destId="{DFDF36DA-58E1-44BC-BE76-1D5500BAD949}" srcOrd="0" destOrd="0" presId="urn:microsoft.com/office/officeart/2005/8/layout/radial1"/>
    <dgm:cxn modelId="{0D5E6C7B-26A1-4274-890C-407EB30E715D}" srcId="{725EE75D-C4F2-4F69-958B-169F60A9C2DF}" destId="{30A0E8E5-489C-4540-9BB9-DC20C63A3049}" srcOrd="3" destOrd="0" parTransId="{50383275-EBFF-4C95-8CC9-D9E11413FFF2}" sibTransId="{DD9A3919-630E-4B91-AA02-00838DE0BF41}"/>
    <dgm:cxn modelId="{D06522F1-9FA5-444E-9E8F-A46659EA07ED}" type="presOf" srcId="{E8842181-91D7-40EE-A691-2A2FF37C5092}" destId="{5B5DAF46-36D2-4D47-A9CD-1FD4557B504B}" srcOrd="0" destOrd="0" presId="urn:microsoft.com/office/officeart/2005/8/layout/radial1"/>
    <dgm:cxn modelId="{F0D613F3-6934-468F-BFE4-96DA4B551F8D}" type="presOf" srcId="{12B5AA3B-51C6-4E26-968A-9B2ABF9D7CA8}" destId="{56DBFFA8-45BD-4516-9A51-74F618CE415E}" srcOrd="0" destOrd="0" presId="urn:microsoft.com/office/officeart/2005/8/layout/radial1"/>
    <dgm:cxn modelId="{279DD805-7228-4682-9C22-779D2A76ABA8}" type="presOf" srcId="{50383275-EBFF-4C95-8CC9-D9E11413FFF2}" destId="{6A438518-EDC4-4319-9F02-2F062C4B5A65}" srcOrd="0" destOrd="0" presId="urn:microsoft.com/office/officeart/2005/8/layout/radial1"/>
    <dgm:cxn modelId="{5919A562-D6EC-45C4-BA6A-5A79730EDA8D}" type="presOf" srcId="{262B9151-35AC-4DE1-95B6-8738C597AC67}" destId="{67D4D467-7864-4CC5-B27E-A640F0F0A40D}" srcOrd="0" destOrd="0" presId="urn:microsoft.com/office/officeart/2005/8/layout/radial1"/>
    <dgm:cxn modelId="{E1C9449F-F95F-4BA2-8C68-B332FA9BAE60}" srcId="{725EE75D-C4F2-4F69-958B-169F60A9C2DF}" destId="{E8842181-91D7-40EE-A691-2A2FF37C5092}" srcOrd="4" destOrd="0" parTransId="{9025F2F9-3AC7-4A4B-BEEA-5F40A743509A}" sibTransId="{E20C94A7-8F78-4863-8A0C-75C5886F1729}"/>
    <dgm:cxn modelId="{0DB1A588-D113-4ED2-87F3-4D42A228C185}" type="presOf" srcId="{B5560191-E0EE-4A7E-81D9-8D5D4BCA841B}" destId="{65EE98EE-7EEC-4C94-BF03-03E4F5695373}" srcOrd="0" destOrd="0" presId="urn:microsoft.com/office/officeart/2005/8/layout/radial1"/>
    <dgm:cxn modelId="{38404B8F-2182-4C90-8BBD-3ADA54CEB188}" type="presOf" srcId="{76278FAC-A1BA-47FB-9E5A-BE31DFB6C50E}" destId="{EE201C1B-524D-4AAE-ACB9-B89D7D00A9B6}" srcOrd="0" destOrd="0" presId="urn:microsoft.com/office/officeart/2005/8/layout/radial1"/>
    <dgm:cxn modelId="{729DE9EA-27CE-409D-B233-910182FBA3EA}" type="presOf" srcId="{E748F53E-68D0-491E-83B3-08727B0BC304}" destId="{970D99B7-04E1-4FF6-A203-EF233D0123C3}" srcOrd="0" destOrd="0" presId="urn:microsoft.com/office/officeart/2005/8/layout/radial1"/>
    <dgm:cxn modelId="{AC0133C7-FD45-4FD1-9400-0AB167950D40}" type="presParOf" srcId="{C1F75E3E-D4D3-49D0-A94B-5853CE678072}" destId="{FAA002A0-B043-41E0-8056-80596CDF6239}" srcOrd="0" destOrd="0" presId="urn:microsoft.com/office/officeart/2005/8/layout/radial1"/>
    <dgm:cxn modelId="{892282B4-D9C6-4203-8C55-946B0950A88D}" type="presParOf" srcId="{C1F75E3E-D4D3-49D0-A94B-5853CE678072}" destId="{970D99B7-04E1-4FF6-A203-EF233D0123C3}" srcOrd="1" destOrd="0" presId="urn:microsoft.com/office/officeart/2005/8/layout/radial1"/>
    <dgm:cxn modelId="{1B2246AF-C99E-4A44-A081-0D856E349D5C}" type="presParOf" srcId="{970D99B7-04E1-4FF6-A203-EF233D0123C3}" destId="{744589EC-F914-4B56-825B-97AC50035CD8}" srcOrd="0" destOrd="0" presId="urn:microsoft.com/office/officeart/2005/8/layout/radial1"/>
    <dgm:cxn modelId="{CFB8E8DB-BCCD-4BB9-9C93-C2A6E455C2C9}" type="presParOf" srcId="{C1F75E3E-D4D3-49D0-A94B-5853CE678072}" destId="{65EE98EE-7EEC-4C94-BF03-03E4F5695373}" srcOrd="2" destOrd="0" presId="urn:microsoft.com/office/officeart/2005/8/layout/radial1"/>
    <dgm:cxn modelId="{FF2359B1-8AD2-4B67-8A26-93D903818E29}" type="presParOf" srcId="{C1F75E3E-D4D3-49D0-A94B-5853CE678072}" destId="{67D4D467-7864-4CC5-B27E-A640F0F0A40D}" srcOrd="3" destOrd="0" presId="urn:microsoft.com/office/officeart/2005/8/layout/radial1"/>
    <dgm:cxn modelId="{8702A757-98D3-4DBB-9218-2BCF483B3EBB}" type="presParOf" srcId="{67D4D467-7864-4CC5-B27E-A640F0F0A40D}" destId="{083C9683-51CB-4584-A0A6-DEE44E8C4124}" srcOrd="0" destOrd="0" presId="urn:microsoft.com/office/officeart/2005/8/layout/radial1"/>
    <dgm:cxn modelId="{D65AEC92-509D-4C3A-B231-B32F98C6C61E}" type="presParOf" srcId="{C1F75E3E-D4D3-49D0-A94B-5853CE678072}" destId="{EE201C1B-524D-4AAE-ACB9-B89D7D00A9B6}" srcOrd="4" destOrd="0" presId="urn:microsoft.com/office/officeart/2005/8/layout/radial1"/>
    <dgm:cxn modelId="{92D82920-D8B3-4469-B390-E616C88F4D9F}" type="presParOf" srcId="{C1F75E3E-D4D3-49D0-A94B-5853CE678072}" destId="{537B119B-B0A1-48D1-A31A-CC9A0F42B681}" srcOrd="5" destOrd="0" presId="urn:microsoft.com/office/officeart/2005/8/layout/radial1"/>
    <dgm:cxn modelId="{1C43E4F0-5F47-40E1-BD5F-26ABF4B41A19}" type="presParOf" srcId="{537B119B-B0A1-48D1-A31A-CC9A0F42B681}" destId="{BD7852FA-FC82-4505-9CA5-DAFB0F1276F5}" srcOrd="0" destOrd="0" presId="urn:microsoft.com/office/officeart/2005/8/layout/radial1"/>
    <dgm:cxn modelId="{6B1B9769-034F-4765-AD3E-11E81CC6086F}" type="presParOf" srcId="{C1F75E3E-D4D3-49D0-A94B-5853CE678072}" destId="{56DBFFA8-45BD-4516-9A51-74F618CE415E}" srcOrd="6" destOrd="0" presId="urn:microsoft.com/office/officeart/2005/8/layout/radial1"/>
    <dgm:cxn modelId="{5B85661F-2102-4841-9A27-B8C5C844C004}" type="presParOf" srcId="{C1F75E3E-D4D3-49D0-A94B-5853CE678072}" destId="{6A438518-EDC4-4319-9F02-2F062C4B5A65}" srcOrd="7" destOrd="0" presId="urn:microsoft.com/office/officeart/2005/8/layout/radial1"/>
    <dgm:cxn modelId="{4D506B75-382B-4693-ADBF-EE30BB77E048}" type="presParOf" srcId="{6A438518-EDC4-4319-9F02-2F062C4B5A65}" destId="{F8B57F93-3DB0-41C9-9F67-B8EC8CAE1FD5}" srcOrd="0" destOrd="0" presId="urn:microsoft.com/office/officeart/2005/8/layout/radial1"/>
    <dgm:cxn modelId="{D5203A6E-AD11-4024-85DA-70A6E153597E}" type="presParOf" srcId="{C1F75E3E-D4D3-49D0-A94B-5853CE678072}" destId="{C73A1CF5-D640-4542-97C3-8314EC9AE520}" srcOrd="8" destOrd="0" presId="urn:microsoft.com/office/officeart/2005/8/layout/radial1"/>
    <dgm:cxn modelId="{EC014FFD-DB02-4C5C-9DF4-6BC2EED117C1}" type="presParOf" srcId="{C1F75E3E-D4D3-49D0-A94B-5853CE678072}" destId="{DFDF36DA-58E1-44BC-BE76-1D5500BAD949}" srcOrd="9" destOrd="0" presId="urn:microsoft.com/office/officeart/2005/8/layout/radial1"/>
    <dgm:cxn modelId="{5E39B8AC-1F32-4DC2-B84D-B049632A3051}" type="presParOf" srcId="{DFDF36DA-58E1-44BC-BE76-1D5500BAD949}" destId="{92D25E4C-A71E-4B41-97BF-B4332A3476AE}" srcOrd="0" destOrd="0" presId="urn:microsoft.com/office/officeart/2005/8/layout/radial1"/>
    <dgm:cxn modelId="{E13DB679-9318-4D80-93B0-064CF6DA94C8}" type="presParOf" srcId="{C1F75E3E-D4D3-49D0-A94B-5853CE678072}" destId="{5B5DAF46-36D2-4D47-A9CD-1FD4557B504B}" srcOrd="10" destOrd="0" presId="urn:microsoft.com/office/officeart/2005/8/layout/radial1"/>
    <dgm:cxn modelId="{50A8F0F2-CAA8-4896-A4DF-C989AA2AA783}" type="presParOf" srcId="{C1F75E3E-D4D3-49D0-A94B-5853CE678072}" destId="{B3F2D8FE-5B6E-4002-82FE-7185574EDE56}" srcOrd="11" destOrd="0" presId="urn:microsoft.com/office/officeart/2005/8/layout/radial1"/>
    <dgm:cxn modelId="{5B58C007-B33F-4AD1-8184-4C9F668EA296}" type="presParOf" srcId="{B3F2D8FE-5B6E-4002-82FE-7185574EDE56}" destId="{3FE02E9D-760C-4F60-A26B-2BA29CB412D6}" srcOrd="0" destOrd="0" presId="urn:microsoft.com/office/officeart/2005/8/layout/radial1"/>
    <dgm:cxn modelId="{AA015DBA-0C83-40B0-8DA6-5B5E2E3A5D1C}" type="presParOf" srcId="{C1F75E3E-D4D3-49D0-A94B-5853CE678072}" destId="{69EFF798-A5F4-4A5B-9472-A914B48D2B0E}" srcOrd="12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78488-7D0C-4464-9B50-082C20E0B9AC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52219-B9A3-48BB-9161-BA5D50E19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097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2219-B9A3-48BB-9161-BA5D50E190B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5928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07ADD-462E-44DF-A15F-CD11184142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CA792-A94D-400D-B3E6-F47EE9A5F8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EF23A-28DA-44B8-8841-7C32BAE1AE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AC760-9C01-4FC6-B1BC-AC5F08E4D7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E86B6-EBB1-4DD1-9758-639A67E467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6C338-E5AE-4A82-960D-303511EE4A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F4067-B3EA-4F9B-9F1E-1249A3D37C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4A88F-BEF3-4767-87F0-E3AFAF072B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7A426-2B11-4FFD-A5C6-5A70402614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C86F2-643C-415F-83D4-AB637B689D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EACA3BAE-56AD-4A9D-A5AF-247237D78C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4F544F4-AFCF-4AC1-B8B8-D4EF9D7D0F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2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.xml"/><Relationship Id="rId5" Type="http://schemas.openxmlformats.org/officeDocument/2006/relationships/image" Target="../media/image14.jpeg"/><Relationship Id="rId10" Type="http://schemas.microsoft.com/office/2007/relationships/diagramDrawing" Target="../diagrams/drawing1.xml"/><Relationship Id="rId4" Type="http://schemas.openxmlformats.org/officeDocument/2006/relationships/image" Target="../media/image13.jpe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2090738"/>
            <a:ext cx="78486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Организация деятельности классного руководителя в аспекте новой программы воспитания</a:t>
            </a:r>
          </a:p>
          <a:p>
            <a:pPr>
              <a:defRPr/>
            </a:pP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Соловьева Лариса Валентиновна , учитель </a:t>
            </a:r>
            <a:r>
              <a:rPr lang="ru-RU" sz="180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географии и биологии 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МБОУ Межевская СОШ 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2021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3075" name="Picture 2" descr="http://pandia.ru/text/79/058/images/image002_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2733675" cy="11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500034" y="428604"/>
            <a:ext cx="807243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классных часов как часов плодотворного и доверительного общения педагога и школьников, основанных на принципах уважительного отношения к личности ребенка, поддержки активной позиции каждого ребенка в беседе, предоставления школьникам возможности обсуждения и принятия решений по обсуждаемой проблеме, создания благоприятной среды для общения.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7" name="Picture 5" descr="https://lh3.googleusercontent.com/2Kh_9E9OOpY-B8VclpXBxTMtleycQFlgVkIuig41V-kKXpP2zJQAcOR8W-E1VhjafnIRUjL6-r4F5LhLt71C5XFHKbnEzWZZuLzblfYxaXHoMdjYFM79A3ooJMjjdRJojW2g3ywz1jXA3UQPQkRo_ihnaSkkaSerSM9U5jGohKxeCTytzKFcCsDnrqftVYJBa6ULxhwR0gKHp6xNN28QcoT6Yhkh1Vk-PNO92OOfISXC27SmzCWhJ3CBE8aniPdSjXZ-bI6kiDu2l-UV-YQBOMPkSbo3znKM-f7x8h49VdS937HPMXmKOLFP-bHGEYWL5D836KGew8USCxVw55FRJYIvAHuH8oNbKfDi_RjNSAwQLR0eOtZYBTR-vwaVWaAiAxxbqMzbOuqzukn0Fbr9VPJyDGFqeg9D0LC_OfntBZNwzauzGM9EZRLlooNeEpK_GaqHp0JNBoSzoxvuRWl_SMXXX2lxthbdctr-JmuY9B6lj6gGeLbHktd-F6-kZdOudCUlZZ6k38D1j3LmYn5F47DQRxWjbq_--qDJSIZXQq_6AUMQPcevqCfgKE0xQbfjKr5clgQVs3h6aPpBIlAlMoDe9FahqqW5MCs9J7hZoZ0U0n-Jof55d6gGlALpJxLC0JTfQiqlovJBJxn_8YOR32rAFzWhOx2L8DuxUMPHJEkuhg8MbPqR7u_WR6RTHg1bvIa8WjxxZPrLl2YH6AMH7vo=w800-h600-no?authuser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429000"/>
            <a:ext cx="3976683" cy="2982513"/>
          </a:xfrm>
          <a:prstGeom prst="rect">
            <a:avLst/>
          </a:prstGeom>
          <a:noFill/>
        </p:spPr>
      </p:pic>
      <p:pic>
        <p:nvPicPr>
          <p:cNvPr id="54279" name="Picture 7" descr="https://lh3.googleusercontent.com/K1jz_SIrYykvGs434FCadwlZfJx1pZSe-JbHOKKoh1xNx0794SlQD0uf-F56QSW0tQQsAv4OLXINvi2qcv85Eqrg74dMuEfHS3mN2fY6uxqwJSWCMQDE3x1j2SPIMJSC9PiYz2VhR6Hn72sZgoECfHQvCRbLFiZKXZrNCjN6yGUb4mvP1hDvTHdJomoam8J1yiFPfHmUD7FiaLOFUA--d4JF9BISMqDoFcvAMc4FaBMNDL8C6bbn1mP4Buj9dZRYNAWQA3BQAiPXmnOmEvLvbYg2Fou0zuyodaHqLy1YrdvjO1brjiwW2DO-YqRaNhecJ3i-FDx0rFU4dWe19QIvgdzlmhgxY3-nRob8z7OZ4Msh3W1wH5xuvmz-fSIY5Nvy15cQ2Z0w5HJpUE7V-i5qAeUC4Whrr6yiBSUeijUDbcL1dAP1SkgMihTlvXNiEgKkEtygFipDZZ_IfR5-AUWOzBzJk-FAvmA1gCmntPreJsBgoXP7FEZWkXtshSxgUQwA-X-LCmhe_OrsOX9HCo7eBU1qV70PHuXx4NUzvUVMaRcBvN3lhEk9Jqh92IXgNvH2002BzNQBswi54-8d7PXzIQKbEzJJgyG_LOqePj9MnBRGfW2635r0CHDKd6EjsTB-RDjnggylGJlRHE9cItEB57m_bkGklapLZRm2EC9gQFKA62ESVqMcNt540Myscop3CJZzXkbD39Xmw-tiNvcDlRw=w800-h600-no?authuser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00438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500042"/>
            <a:ext cx="821537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x-none" sz="2400" b="1">
                <a:latin typeface="Times New Roman" pitchFamily="18" charset="0"/>
                <a:cs typeface="Times New Roman" pitchFamily="18" charset="0"/>
              </a:rPr>
              <a:t>сплочение коллектива класса через: и</a:t>
            </a:r>
            <a:r>
              <a:rPr lang="x-none" sz="2400" b="1" u="sng">
                <a:latin typeface="Times New Roman" pitchFamily="18" charset="0"/>
                <a:cs typeface="Times New Roman" pitchFamily="18" charset="0"/>
              </a:rPr>
              <a:t>гры и тренинги на сплочение и командообразование; однодневные и многодневные походы и экскурсии, организуемые классными руководителями и родителями; празднования в классе дней рождения детей, </a:t>
            </a:r>
            <a:r>
              <a:rPr lang="x-none" sz="2400" b="1">
                <a:latin typeface="Times New Roman" pitchFamily="18" charset="0"/>
                <a:cs typeface="Times New Roman" pitchFamily="18" charset="0"/>
              </a:rPr>
              <a:t>включающие в себя подготовленные ученическими микрогруппами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400" b="1">
                <a:latin typeface="Times New Roman" pitchFamily="18" charset="0"/>
                <a:cs typeface="Times New Roman" pitchFamily="18" charset="0"/>
              </a:rPr>
              <a:t>поздравления, сюрпризы, творческие подарки и розыгрыши; регулярные внутриклассные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x-none" sz="2400" b="1">
                <a:latin typeface="Times New Roman" pitchFamily="18" charset="0"/>
                <a:cs typeface="Times New Roman" pitchFamily="18" charset="0"/>
              </a:rPr>
              <a:t>огоньки»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 вечера</a:t>
            </a:r>
            <a:r>
              <a:rPr lang="x-none" sz="2400" b="1">
                <a:latin typeface="Times New Roman" pitchFamily="18" charset="0"/>
                <a:cs typeface="Times New Roman" pitchFamily="18" charset="0"/>
              </a:rPr>
              <a:t>, дающие каждому школьнику возможность рефлексии собственного участия в жизни класса.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Работа по сплочению коллектива школьников</a:t>
            </a:r>
          </a:p>
        </p:txBody>
      </p:sp>
      <p:pic>
        <p:nvPicPr>
          <p:cNvPr id="12" name="Picture 2" descr="https://sun9-36.userapi.com/impg/bktWzrb9Ymh94aX94KEiN424Qf0KsKt5aXddCQ/OKm_SnNGsdI.jpg?size=1600x1200&amp;quality=96&amp;sign=b636c7ee993063f2d26f432cfbc9eca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3786214" cy="2839661"/>
          </a:xfrm>
          <a:prstGeom prst="rect">
            <a:avLst/>
          </a:prstGeom>
          <a:noFill/>
        </p:spPr>
      </p:pic>
      <p:pic>
        <p:nvPicPr>
          <p:cNvPr id="26630" name="Picture 6" descr="https://sun9-47.userapi.com/impf/c830400/v830400829/450d1/NvvTkrmrM-s.jpg?size=2064x1548&amp;quality=96&amp;sign=9cc4a8c6e290c250a958c446bbae0b6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86190"/>
            <a:ext cx="3810027" cy="2857520"/>
          </a:xfrm>
          <a:prstGeom prst="rect">
            <a:avLst/>
          </a:prstGeom>
          <a:noFill/>
        </p:spPr>
      </p:pic>
      <p:pic>
        <p:nvPicPr>
          <p:cNvPr id="26634" name="Picture 10" descr="https://sun9-86.userapi.com/impf/c847019/v847019552/1fcf6a/IprAo9LOPK8.jpg?size=2560x1920&amp;quality=96&amp;sign=57fc30537ab8273cf05fea06ba6f6172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714488"/>
            <a:ext cx="3840000" cy="2880000"/>
          </a:xfrm>
          <a:prstGeom prst="rect">
            <a:avLst/>
          </a:prstGeom>
          <a:noFill/>
        </p:spPr>
      </p:pic>
      <p:pic>
        <p:nvPicPr>
          <p:cNvPr id="15" name="Picture 12" descr="https://sun9-4.userapi.com/impf/c850724/v850724959/8390a/lMNvdhmcP7c.jpg?size=1600x1200&amp;quality=96&amp;sign=44e1dbd94b56a8e7702c6311252d055f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857628"/>
            <a:ext cx="3714776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52482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https://sun9-67.userapi.com/impf/c845018/v845018247/fe774/tsdzLESE_Qk.jpg?size=2560x1920&amp;quality=96&amp;sign=d64ce225302d7d2622b56e709e5c087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285860"/>
            <a:ext cx="3840000" cy="288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4290"/>
            <a:ext cx="8305800" cy="1143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Походы и экскурсии</a:t>
            </a:r>
          </a:p>
        </p:txBody>
      </p:sp>
      <p:pic>
        <p:nvPicPr>
          <p:cNvPr id="25602" name="Picture 2" descr="https://sun9-58.userapi.com/impf/c840428/v840428876/37742/bWDkadfx13o.jpg?size=720x960&amp;quality=96&amp;sign=8bf410b5da6db11157caf7b8f9b8ad14&amp;type=album"/>
          <p:cNvPicPr>
            <a:picLocks noChangeAspect="1" noChangeArrowheads="1"/>
          </p:cNvPicPr>
          <p:nvPr/>
        </p:nvPicPr>
        <p:blipFill>
          <a:blip r:embed="rId3" cstate="print"/>
          <a:srcRect t="17857" r="2381"/>
          <a:stretch>
            <a:fillRect/>
          </a:stretch>
        </p:blipFill>
        <p:spPr bwMode="auto">
          <a:xfrm>
            <a:off x="0" y="1000108"/>
            <a:ext cx="2928958" cy="3286148"/>
          </a:xfrm>
          <a:prstGeom prst="rect">
            <a:avLst/>
          </a:prstGeom>
          <a:noFill/>
        </p:spPr>
      </p:pic>
      <p:pic>
        <p:nvPicPr>
          <p:cNvPr id="25604" name="Picture 4" descr="https://sun9-73.userapi.com/impf/c840435/v840435035/2f75c/ZuvF76tx3Ek.jpg?size=960x720&amp;quality=96&amp;sign=e82afc9e01394624a3dcebf14cbf7ac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142984"/>
            <a:ext cx="3625811" cy="2719359"/>
          </a:xfrm>
          <a:prstGeom prst="rect">
            <a:avLst/>
          </a:prstGeom>
          <a:noFill/>
        </p:spPr>
      </p:pic>
      <p:pic>
        <p:nvPicPr>
          <p:cNvPr id="25610" name="Picture 10" descr="https://lh3.googleusercontent.com/lL4X4xcdmcddlRWjCkgsSsjucCm3yqPiPA7WfDhvrgRhKUahF83ANqrY10SsUdWWLOpanxJ4FLt70232kBhhMdMzweRciKMP4ANCMXXlUKNmOH09AlJH6i36wxCNbT1Ro7j0Un_prvg3RW8q5gvE6gmkITvzZtmcE-SaGZJj1QWQ6LW-1rRUZI5m110QOw5g5WiJPcN_39W-Tkz05ox8Vgk34GiiEE6JoL27fyjofFuyXOgnwnilNs03J1kYxatkTe-TPOe975FrxqzvADpYXJUTzFDE7LoKplxzly9eqRbKH9oCtgGlHztRFgavqSD14f3_-32P7hrZSoHepbbBcnsZrkntYsZzhEaxbzLbxrAnrMIkhUfjQ_5uAlvU4oLWghMj705UXfqfnBm6kLcrRszuxyXyU5c38SV9RdzuridyL2_vdzmybkxyhCjIq3y_8xLYbLDsL2eNn7KwYa9PN8Tpqn2HCTdkmLQmYx5BJf9Zn7lkCp9MZEXcBoAKqWOrcTGqQ9iOA89XWUEox2aAU_2yC94QDoJWtJD0xx_43wCQ91MinUiMmMZ4o6tEGfVCkha8FXLrfZtddtyuRJnmoCC9yOiq8VLggktQk6hyQzHwP7SR2Ly8Ra98ekCbwaizVTY3xMxi5J5xlLvdUc_FgURKQnkmNp_XrDHWSzzP93rUQLDJDmnEE8zCwfJgZXHlr7VzzDCCPgENwjZIB3RkdSQ=w800-h600-no?authuser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571876"/>
            <a:ext cx="3810027" cy="2857520"/>
          </a:xfrm>
          <a:prstGeom prst="rect">
            <a:avLst/>
          </a:prstGeom>
          <a:noFill/>
        </p:spPr>
      </p:pic>
      <p:pic>
        <p:nvPicPr>
          <p:cNvPr id="25614" name="Picture 14" descr="https://lh3.googleusercontent.com/qqpV55LxWsHRhMS4_0A0EkM0kjZaDxRBBcIQSfbkZL1z6HLwpBKuZFB1LkGjJyF-zJUGrWqMyfXCaKtOxperpea9pyThgYwMw90TsBnVCaTIHnUKcm-l-2fvN3uBguykh5tdsSfrLdLHKyisXVmnEy0ZL6WGeWXASrFC1GI4H-K9Kb2xO_aqMyKjebD0cVlDnErm2iGyUIMDkkhdCekZGYfsmR5V5qOyzh2H0TLfydu1INlIczaw_8fSCNVLGB1hK8Dbseviq8M9ZTGUA0MO8D7chpxdk7cZ4EaJh-k-chJT989fsOIgKHSj1z82VjK9cu2WQnKQiPO1-BZpUd78WH5kk3FC10C-1l7_EcDBQ9CJPG_FUvvPk3vAhsBv0gQNgIXxcq71Vcwi73ZJjqAwP28AbHt9gBpDSkPbJUQOODcVmlRfmZ-vcNBKGf_MIp-z4T7qG7NBKKgHMsBlSgbmf_ykaVN6ciwg8Wl3FDALGY9b9PJ_2qOFDUawe4rZYtGt7Zy7kICz_9FkJ4egsDuxr2DFBqFtdm0RFnRfaM-CD-hkKIIcIOQQepEECjOa5gqt248RsJiT7jYuQtuzQUqm7BJrZM-H6-sdYho0NxabAOx5dy86MpNJfCsvNpk-ndcTR7sCSOw_XpXuVcGBGhSCfnpAG5IRFAhsAwI3PYn7P1nN5cAKUf_zDqhJU4aL1-NgvoJ65w98d_EI-sM-EpM22QE=w800-h600-no?authuser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911182"/>
            <a:ext cx="3929090" cy="2946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7192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305800" cy="1143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Проведение праздников</a:t>
            </a:r>
          </a:p>
        </p:txBody>
      </p:sp>
      <p:pic>
        <p:nvPicPr>
          <p:cNvPr id="24578" name="Picture 2" descr="https://lh3.googleusercontent.com/btiTjPztdEs7Q3zZ2l_kHa1O21U2wS3Lu5Of5wVzD5gQt4HnpZ9NnrOQ0kltbtGHETZ2_GO5LHaOHdn0IuFPHe0vVwtDtrtRRI_ZCZ6avcoC2YbXAJVpmryUDcQfSNb1x33WSxMbQXEuMTdTDAMCT8xlG3aL7Ad1Zxq61-58tFUX4EZTr1mdvxEFnZOpv7eDSVTOGFvCX8AoOOxyRAkF8t94xNnp-xCUOy4uSZ0G9KJ2vyKj2_WFlH0P7EH5IRE1BzUUkiMXbd-JzGp65iDVQ3huHy2GSia5vOwCuz3FC2hULRIsD2tsfwCIVNXS5lpl9ABzvknMimgICwy4KJ2jwi4gsaDuDtGmYhfSiZCH-hU6dawZQPBnJ5ol10MlwYd1jsnrpP9r6zNXaHbdan-TMYZSv5yF6JJ3A7csZelFZHtUpJ8VE5xOwh3vy52jzFpTHdwt4NyK1W87LNACM--8SPwbZQtJeXPRVT-O0yTlVshPfTr0cJHLKsfgeo-gzKOl5Iz-h23xWtLGddkJJpgTMq9RwpiZySeeVwd4MD0MQaVGmaPI-LSKabKp4DsEq24y3x7qYQQj6A48AXXmgMgNqKaABaunrgYeluoHSglVFDAwevcmzlwNvE4CMRJqVMYp94esj9i7AZ0yDrpb87xtMHzctfMO9913QdZZg0XyLr9Y9a0MU151UZl2XCFjFtJn7qWOCO_BukZVJw8RUcTRXTQ=w800-h600-no?authuser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428736"/>
            <a:ext cx="4143404" cy="3107553"/>
          </a:xfrm>
          <a:prstGeom prst="rect">
            <a:avLst/>
          </a:prstGeom>
          <a:noFill/>
        </p:spPr>
      </p:pic>
      <p:pic>
        <p:nvPicPr>
          <p:cNvPr id="10" name="Picture 8" descr="https://lh3.googleusercontent.com/CYuNMc6qWtvPFYisY7VtVtufDAGyXDpj_AzsUHeDPhx_Dgx4Qdpygj7obl_549xPrPSPkEe8sz_UARgGVVDOB2bJ_hunsAC0ZbQEF8P8FwlEk8KqroE7Cn9ARUs-tiZFHELDkylMmQnzFw8MJtIFGNJqPSXE7Fls5JLTqDrygH82F_t2WPs142h5CKWPE7pgb-Pn77tBjuLRrikAPm7JcRh6A5_2gb1CkIoZ6jO80NXGMEWpx9UHM80V_DJYlFXyhFjJhh5Z-7ggDt2PL8vhDNGT7S1-1A5DuvR_kew4M6EviyBepbrW4rD0PUMbFjdmeD3zpivXFZ7Tf2LkQ6VK67osEFQ3Ds5t0r_WdD82K1Mpqno3esW_HhWIHbp3nsNbz_HVcTE-lqpvQPI_GOYjBs3QdAxRtvqcd2j4IC6g_JqQtYx3UBPalxInvGpLOOjW99JBSx1qj10q2JTBu77uBe_f0gF2DjeWOgncTR0lWFwrruTerbGaG2YDkTBXu1sxjJZxsYXRVPuWsRrAq1u0cEhimwDXXKnrsWFRtQXnOVZyQ4cZPD4cuXvzmAjRQwgkbk7h-r8AO5SFXL1n-NJ_oBfCn1t9bo2VtJjlCxcGmXi7gmErn-E63jTnRe31TFJlRU2jBIF6fmb48yQ10zlivAmmlgiB_BvakcTxcZWlkcA7bIxlv5_fIIDF9OmGKrRJ6c6BocAW5KfZkleIwGh6n9w=w800-h600-no?authuser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4"/>
            <a:ext cx="4143404" cy="3107553"/>
          </a:xfrm>
          <a:prstGeom prst="rect">
            <a:avLst/>
          </a:prstGeom>
          <a:noFill/>
        </p:spPr>
      </p:pic>
      <p:pic>
        <p:nvPicPr>
          <p:cNvPr id="24580" name="Picture 4" descr="https://sun9-67.userapi.com/impg/HFFSwC0ujvJwXzwBkWOTjAQjdZVGyUN_dh6P_Q/4EdVSkhK7hY.jpg?size=1600x758&amp;quality=96&amp;sign=5635565b82ea1fbd0d02d2dfa20e9afa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978000"/>
            <a:ext cx="6079155" cy="28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8744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Творческие дела,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поздравления </a:t>
            </a:r>
          </a:p>
        </p:txBody>
      </p:sp>
      <p:pic>
        <p:nvPicPr>
          <p:cNvPr id="23554" name="Picture 2" descr="https://lh3.googleusercontent.com/mWavDcLXOoGs1j0a88fr_QvLjvpnZwLLR9aa0yGHaNRd5LRO632R-_YaCzA4wZ7n4XorQKKUICBzN9S2kNtCCNlgfwshPl8qFk6G_cE6md12MjHCuC7__VZCEtRH-F3z5IllraeBHW_y1hgfsWep0R2auludT5PfaERqc17Ra5zIbcz60OJcJ3rToQ2zzjneumJKNWq5bysptRuSljpF-9aUa7lZBwGJ_NsNRs3FSXjzxTPHHELaWHore-FLjpm7K9ZBaYHKb0MHKFQOvRwUt7EgtGEQXXMn6LIiVNU3HJvj2JCktxH7_adjsYJOT9I508Dalspvi0no4em_q6-10lyTEorG3Akp2USRh5pWPKEbvk-NFe6O4JqwwHRk5ewsInVmiUQJd11DYLqrKuBeQMnr62V_j40ipQp80aTO67c7HoUqskROkFOmkcKvkkp3iMXDd1oNodKa2qb4vUiDlPScUr8_Es6Kb8V1oRwnlR7nG2w_UNlllSU6CHx8faBO5OFnFvxJDnavfIyvWJm-OclKZAznKeLnfyHuAhpKLMJnicWhQoYATYM8NV9Ln0N7hHSvwlQGbhfHHxWvFonI1_LnNBfrNIAqn7l-LZeWMRmCx3kE3AG9s7k7-T9kQ21HR9KetJ-IN8Z0zoGyOjOoO2fW4h8vmRFUmXj3clvUOJC6KiyJwNOkofsJBTppW2yggAJIvqmxlYJEp4XVLkQdrCQ=w727-h600-no?authuser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3571900" cy="2947923"/>
          </a:xfrm>
          <a:prstGeom prst="rect">
            <a:avLst/>
          </a:prstGeom>
          <a:noFill/>
        </p:spPr>
      </p:pic>
      <p:pic>
        <p:nvPicPr>
          <p:cNvPr id="23556" name="Picture 4" descr="https://lh3.googleusercontent.com/rCPfsEH7M3kCZ5FFp67L1pXPO7qMuC15ZEeruXj7k_KYO_biaLCtGqGopwVFiD0K3GzrN20OlSWOSHZKFV83w9saGFu2L1NBzTmJr6sAH859UletMyzo6vdoRLmaB5SqEkQaZTb0173TXiBBtUkkLXPrMW2w9BwZR4Ntwdee9dQvmX_TcS0694EChbzJgu--nJIIP7dQV7_c9GDbL0XdBXY2FxAtTv4OP5S4Pros0-m3sopcs-R6WrrSZ0MjG6b6mFaAfca70Z5Xx_3BONfculR3DN2la589_or0epjucbWhMyAA23bSt99-KYq44RXciMjqZr_IW0C3hRvJyG0Qrrf6nEJxdLqRSJbzSM11br3s4-Ppo10eOsCUEMjRJ4Nw1N6iMzXzFWdWhFG1kVZenBok7k0BQtECyxXM2nDc24klSgmtxyLM-ffcyFbakA5lryBzXXVEzyqtZYuZiYvMgJEPmNAnQLXqGmxtK41QaIXsw7S_nAQwpBvVeiv2U-YRQnaQQC3wUF5WqeCFtydcEt6_yxW1YA1BxE5drgszMgz42fhLwkcayCkzBJGhyEQValpSh2Qq7e08tB859ArOYc56DWZMr6Vl_jGHMsAyLWj4MVC5ESRiWlQNergJ9RCzTpkeXtzHTloBe_-7E8J9jdb_actcoB7oFsGpb9CsrCvr2WX5ld7S7K2b-D00YYTCFlzpzrshbcCvP2SLot7Rbrs=w800-h600-no?authuser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642918"/>
            <a:ext cx="4071966" cy="3053975"/>
          </a:xfrm>
          <a:prstGeom prst="rect">
            <a:avLst/>
          </a:prstGeom>
          <a:noFill/>
        </p:spPr>
      </p:pic>
      <p:pic>
        <p:nvPicPr>
          <p:cNvPr id="23558" name="Picture 6" descr="https://lh3.googleusercontent.com/s3mSUPuzBUwK0JXKs76HbUDyrnOW7dwrZlOwaGpT9UcUPoIRn_-Xf2UqmYEV9iEXG0nTtrI6s3pt_K6FQYsIYUkmhq0pX4L_aL-XogQJBGQds5gnw5gHWiHMVA5USmbmmPrkVD_4GiwobBmsV3gvXAjVJmxq2u-8BGgT6FtlZpdPr1JUxSkzVcM1YC65sBbaiGG-85TOrraSugaRujYjVyPHFR2L2jqgWTCwEtnvlJBg2aK-AoMmHDmGxYhX9Pv33_GNz3UMTZW2bsyfueZ01SXY8UHp-92rQdgpVZ-33e0lOkqGlKoFXhrvO19R2UfZf-TvRO0aqKjAvjd8fXRVy8Mhvu4lfkP7j4ApKa4BTx5srKeKN-5TlWAI93-xQyP88c1fF2sPB7sixR6jCqr-cbcHLZK5aXO8xEIAcPCxHBXovCTNScXJmhmkOqyiMRmyqaj8ZTWCAKLO1vkLdCe_lCRsTvJz0SMfPVgcaoROzoFCRPRM13py-socKNfDwEYhDJ5ndj6aGyBknBS1En17hsP-_V8pKB05u0jYYIsYh66KFxe6MSC95cQPEHx3qoF5Xq4oXnuLdblvrClfCNbH9AOtT3VsdbSNsII-2wo2rlYz3D4D0CiU_mCn7oVKra10Jd3k9FxEAkWaOzeu6EsY6mhrBDjvmOZ7oLUzdbju8fTVwfLmckHgmIBeqtzYMn78zrnKaJl1lgGfc5Sh16hExlg=w800-h600-no?authuser=0"/>
          <p:cNvPicPr>
            <a:picLocks noChangeAspect="1" noChangeArrowheads="1"/>
          </p:cNvPicPr>
          <p:nvPr/>
        </p:nvPicPr>
        <p:blipFill>
          <a:blip r:embed="rId4" cstate="print"/>
          <a:srcRect r="11764"/>
          <a:stretch>
            <a:fillRect/>
          </a:stretch>
        </p:blipFill>
        <p:spPr bwMode="auto">
          <a:xfrm>
            <a:off x="500034" y="3821925"/>
            <a:ext cx="3571900" cy="3036075"/>
          </a:xfrm>
          <a:prstGeom prst="rect">
            <a:avLst/>
          </a:prstGeom>
          <a:noFill/>
        </p:spPr>
      </p:pic>
      <p:pic>
        <p:nvPicPr>
          <p:cNvPr id="9" name="Picture 6" descr="https://lh3.googleusercontent.com/JQrECl63RqVDX4zKpPzC5tlQ9kXh9osK6ltWkUmNuDVrHZj2EcE3GyopxZ_LEgoTjS7cpBJ3NKrhVPT3Ps5FJUIJgo0URyCcsmNgjJAsmdLDpFzA4WELyUAW8fhmL6Innrwr1POwaLnCVr-giOd2LyhB757K8-LmoMG99O7M9hm1KLXqaQlF1V-gvY8t_qu9gpTvZYU7ajWlC3yo6XQnw7nBDpc7B5qOGZKpVt96JZicE7F6rgqHgQY4u_UBmTOGo-fvsv3pRd6YDRLaLhNad6Xyb0hgjUhZ3c7OporJp1h4oswt3BQ75uEPk1ItDVj6UQlaRxiSfz2tbbHVRFn_91Zj1vXUJ63GkQbZgPMCIBVF-tu91h2s7ofKqzBvpZQiLhBR0OGf_pbSsbv-Jbo2oJAQhECcQVZsmO_2pdpHdu47fiAuKyJTGx9l_Gj6DTtpcncx44RAsayoaLeQVPLDyI1W_w4MRjCVr73o5u50M82eCWjj6fSPJOGQLuetz2eSIwRR01pKdRS_ZaBiD7QBmkRB_3hAcDx8UaPJ4gfZBmAGpNdO57KfN_sTjSZWlU7Xce6O3yWhAey4fVAaoZ7L9Lg9Z-SmcXx_ZWewiA0uByP0_0zsOkyfvWVicfUBMZyg_vbWierW5LTzHx3uh4b1XQnBtW2n6d3Kg66Qefk_Exc1YQ2QFBfiCfhH_t24Krh-jIwWnQNCMQpNZTxjNKfSAwc=w418-h314-no?authuser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867150"/>
            <a:ext cx="3981450" cy="2990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66457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928670"/>
            <a:ext cx="807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b="1">
                <a:latin typeface="Times New Roman" pitchFamily="18" charset="0"/>
                <a:cs typeface="Times New Roman" pitchFamily="18" charset="0"/>
              </a:rPr>
              <a:t>выработка </a:t>
            </a:r>
            <a:r>
              <a:rPr lang="x-none" b="1" dirty="0">
                <a:latin typeface="Times New Roman" pitchFamily="18" charset="0"/>
                <a:cs typeface="Times New Roman" pitchFamily="18" charset="0"/>
              </a:rPr>
              <a:t>совместно со школьниками законов класса, помогающих детям освоить нормы и правила общения, которым они должны следовать в школе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s://lh3.googleusercontent.com/f_IEnfyFpkc6T9L3p4vchEUhgFIovEbuQoJ3cyzyCvddnAHwqWjiopjmXQalbHaQtlOIsIMtf4OicXKVHJp1xZJRsnQb3QHuz_64t3jzDx5gzoc4kMB-1yKCnNNQwWFKpD79_vZAus_gNA5HRBjDzRje3RtdcRDK1VWf62MlO1SlyaJmi4bT6v4SfBhaBsHJ1yClk0bFisW1F9kUsyFcHnswTsdagILF8pE4mzyUnfTTsdfI7dkB2c5QMFjj_yDaLMaT8gLa89H_BSCSQFQzzOKrW3bnBpOv0_aavH9_r5itm41J6jaNKgRzoLL2unJgS5DUfyVzvUvHK_TnYWrGu8mda5mHQKVsJRFmfZWE9YxnbPlmBV8FK8ocK1UHQdQ3jv_Z_PfD0zMrK3f0FzYjcR2v7JJ9svslthAVP-aaxO9Al3mrOLmk-nzVNn446tFfjZIl1BqaCnKliQJNdG6uMvhZiq0zpWfpJuu_7Nl-I6ud3CJ94aiTp0C6JtcpxZTknT9uwDmnJ65IhfTZBvU-p9cHLFRXrI07oNIoSu0XwPr6FB1GNxP3mSD6SmK7Ery_L7UZ-xwmqKxDV99Dgy0BPLiGK6S2dsGIsBsQM0204zG-vStFDK7w88XhF1JEh8Nel-n-Ij2XlL5yE-3F4Q8sfBMtMWVceXuVJ782mjdwkL0y37fUH0QtNoSdtvkSwzw5Rp8GDzKWBDsjGxTu6SSHM48=w800-h600-no?authuser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786058"/>
            <a:ext cx="4714908" cy="3536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0120524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Индивидуальная работа </a:t>
            </a:r>
            <a:b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учащимися</a:t>
            </a:r>
            <a:r>
              <a:rPr lang="ru-RU" sz="5400" b="1" dirty="0">
                <a:solidFill>
                  <a:srgbClr val="002060"/>
                </a:solidFill>
              </a:rPr>
              <a:t/>
            </a:r>
            <a:br>
              <a:rPr lang="ru-RU" sz="5400" b="1" dirty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2500306"/>
            <a:ext cx="5334000" cy="29692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295194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000504"/>
            <a:ext cx="3461616" cy="190624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00042"/>
            <a:ext cx="8229600" cy="5098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x-none" sz="2400" b="1">
                <a:latin typeface="Times New Roman" pitchFamily="18" charset="0"/>
                <a:cs typeface="Times New Roman" pitchFamily="18" charset="0"/>
              </a:rPr>
              <a:t>изучение особенностей личностного развития учащихся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x-none" sz="2400" b="1">
                <a:latin typeface="Times New Roman" pitchFamily="18" charset="0"/>
                <a:cs typeface="Times New Roman" pitchFamily="18" charset="0"/>
              </a:rPr>
              <a:t> поддержка ребенка в решении важных для него жизненных проблем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x-none" sz="2400" b="1">
                <a:latin typeface="Times New Roman" pitchFamily="18" charset="0"/>
                <a:cs typeface="Times New Roman" pitchFamily="18" charset="0"/>
              </a:rPr>
              <a:t>индивидуальная работа со школьниками класса, направленная на заполнение ими личных портфолио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spcAft>
                <a:spcPts val="1000"/>
              </a:spcAft>
              <a:buFont typeface="Arial" pitchFamily="34" charset="0"/>
              <a:buChar char="•"/>
            </a:pPr>
            <a:r>
              <a:rPr lang="x-none" sz="2400" b="1">
                <a:latin typeface="Times New Roman" pitchFamily="18" charset="0"/>
                <a:cs typeface="Times New Roman" pitchFamily="18" charset="0"/>
              </a:rPr>
              <a:t>коррекция поведения ребенка через частные беседы с ним, его родителями или законными представителями, с другими учащимися класса; через включение в проводимые школьным психологом тренинги общения; через предложение взять на себя ответственность за то или иное поручение в классе.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lh3.googleusercontent.com/qava_je5jzHCxxLb8uZYMN1iX0OMgziLskExxiCuhVn0QPuweOJIl0KFTbBpbxdbuypS3q8270rdbKPXO7TKGdKrDtBxM1D7ebnsech01vBjdJN3DqJamiOwoF6YYw5GuRVTU_9jlhymJZF1k-hFVd2_Z78WuVjt9szESyCau9DlNsYzo-FTEShrIIoFKZT2kCf9nAwuYw8Hy3LRm1D4JqFXpR24sv6zrFAHIhEiQiOZRw7BT3C43Dthttq51pssA90y-XXdvSto9q73zzp6e6av7aBmbS4CjJpQ7ObXx0qOTG7F03bLvEqimpf-MZkkxhqIo5wP7Al7UYXgbcxqhcFxsfLVTidsviCZCjLRr9WBooHp18QmunXTjxvxqzl5CIrz6M6yhm9ZWSB3-SH89IOFsqlg8OtGkkw57sLnD1Qmp2d5vMMfzlprR-sLTTcKhbe9WRrKkmPpjoiNDjz0BzlQqa0expzdm9AEutvnXRAw0fzvj2hJlzx__nVLgi5M5gxCMm4WLEvYKs_3ym3D9mYdLCeDBByYL2RS1-BJEiR8uLVrGCrxWb9kYA6O6bLo3CrslX_v-thZayr9YS4ljJqN3Tq_RsGtzlxRsr6LBlUwtbvDzRRxvcL6o4nMn7jYsGdIkXXZsdCOO4EZZ1JZpb5lM7hS-6Skfc_5w-ZQQvhCjYnZk1kAw0dSeAzAxDRrj0njvdyxaCpysZ2gJTBtx2g=w800-h600-no?authuser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500306"/>
            <a:ext cx="5286412" cy="3964809"/>
          </a:xfrm>
          <a:prstGeom prst="rect">
            <a:avLst/>
          </a:prstGeom>
          <a:noFill/>
        </p:spPr>
      </p:pic>
      <p:pic>
        <p:nvPicPr>
          <p:cNvPr id="55300" name="Picture 4" descr="https://lh3.googleusercontent.com/EZ7x50U_n0ADWLtkFKMtkGLxZNRGThjK-jivgjDwmnLB30e6CnelHIXqaTL9EW8V6Wd4ftPMLtNRXm305yr770oLfCNdNtdktMTqeDg1XL4P4Pmzrbn1tbN5I4jev0hB21vB3PlhphoM-AmqL3XvyOmwOlEv7cpDnSQDpgi1CdaEpahR47QrMmK7wKh97eDwvVOq-tZuWUBTFHN6qUiLS4nrHl8jXMnu60PG2Vg6m6M_LjNG4yljWAUyo8IFPY5zz03dDwjSciVDDjOhH_cU01OLkvC7KUHUi0IsSq4zOpZGeskRahMMEdRb5SjuduxY0DUQqLGEe3CW5O-5Pk5rBDvskSalD5XDskwulUmIrcN0cnyLBRRDThM8CJI8UWzfWaliUugk-qnBau2GVblrqTWE5thWqDV_5GGpJtruY1o4OdFvuHq5pLLuvEEGYWceJinLYRUIxNTzrBVML8rih2wKFcOamCxTW3DhTYDDF_Kyha-NrO8jZygJJ-puaQ7yu99TC8l51ZVzZdjeDOFeqojy-Hr1f0bNEl8sRpTF_yQzVAUuBADDFawfgOYG_5nUA2JjllFd6arwfQpBW6kZykFKAauuQmYt8y0nKxxjcImlrw0KajWSeOky40uS-UiL5Ptl1AgmKUczkDrC4k2R6qOR9ZXfKkFzgVdeSLV1qiZ1fIRQvsFU6dvuFtZPYtFLxLYeZQGC2RXGVrWgv_fe6Kk=w450-h600-no?authuser=0"/>
          <p:cNvPicPr>
            <a:picLocks noChangeAspect="1" noChangeArrowheads="1"/>
          </p:cNvPicPr>
          <p:nvPr/>
        </p:nvPicPr>
        <p:blipFill>
          <a:blip r:embed="rId3" cstate="print"/>
          <a:srcRect r="-1" b="33750"/>
          <a:stretch>
            <a:fillRect/>
          </a:stretch>
        </p:blipFill>
        <p:spPr bwMode="auto">
          <a:xfrm>
            <a:off x="214282" y="642918"/>
            <a:ext cx="4286280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14356"/>
            <a:ext cx="8001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 не воспитывается по частям, он создается синтетически всей суммой влияний, которым он подвергается…</a:t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решающим моментом является не его прямая логика, а действие всей системы средств, гармонически организованных»</a:t>
            </a:r>
          </a:p>
          <a:p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А.С. Макаренко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lh3.googleusercontent.com/T1ZYGV8lKmRxVpWQB702H6f__rTqsROytEfsTfx5-PZ2NmE9VrWHaSs8bGh8rkf2TpuwpilZFE-dOPp2gy-S4pZ5sv7P9mgBwY2jSdu5PMlIz7dnbIB35wEvpVs4m90HzPkqo955RZ7V9fcR2KdhQZvkqZ1mhWM7at-85WzUUm_eJL7DiIeLzoBuECJUI2MzmSRT3VhTM0oKAc1omx6ci02ZKF5AQLLrS6PW8BdlRk5k77FfPJnoi7Oug6Pos3Fu11PVUlMgZvvHafWA0TGViyMVjs3fn4awR1h9xjlzQ9YG1Xb6U4IfuhjfGnn1JEu7Dq05m6Pssp1cHFvO_zji9wumWc0DZRxFKF082Z9iJLf-1N_6qmBMOCDtD7aJCzbJbKyIFVLBOMHq_wr8a3D1-UZZby6vS8xzGnjuz58jJ8dXrUQz2TXYxJE5mvf1b9TIdZGSEhzY5IShaXeGhnCg-TW1QpgLcBQeLxBFOg9n3HphPeSns_t1dWONqryFRAGSTQjtCOzRcsWbFGJF6dJsieURUO79DSM61CbjiK_6gD5f6Wq504B8BY0XuWoJe1QqCxego0HxHIVZFgU3f9nj50i1f-Mvb5wl5VjiwWTdGMtaUvoG_eNBkeNU9fUr2w9tt1yrotQKWeg3Nytq_3vkcW3wCZsd8UkrbguzDFm-bAta8KaAoD28DIQQQjz5SUxZjl6a8os9o_yklKzD4vEMvEw=w450-h600-no?authuser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88609">
            <a:off x="642910" y="571480"/>
            <a:ext cx="2143140" cy="2857520"/>
          </a:xfrm>
          <a:prstGeom prst="rect">
            <a:avLst/>
          </a:prstGeom>
          <a:noFill/>
        </p:spPr>
      </p:pic>
      <p:pic>
        <p:nvPicPr>
          <p:cNvPr id="56324" name="Picture 4" descr="https://lh3.googleusercontent.com/tVRboptxPFD0OiP3B43ri0wUbG4Co3TZCyRZfmuTW4xRmT21jtWmUwGfUzG0RCh5kHn1aZ08owds7M-B3-IOs8heDN53xtyQ7c2Z3AD5tzjt7CBIbB_qUHdOp4ggeFw8OXnFc8VF8qzTJtVBtndFBQqRCP2QZW_6VKoUlbucMkaJPryj-PejpB9KSNjdC7efS3SERehrw_aOpGCiuzBbOWl-zbDHc6XJReeQHiiofZdjA44CrcggZ1dz83xDsPr9AAe7qniAz7MeBXhPPhmyqX-_i2TfQviFbYwqruje4GsPP1hBPwb04opp1xf59wMdkIzAyzxQvZ7l1OgHj3HDgIrs2eeJQS-Owuz-5_oPpRO_Sj_ZU3bb59t5Nv2aMHq59HEBsh_je9zW5zJJksmcEdwqEImaA8pjd5Bc12oR__us59NioFnalb4aI-HbCAbe6tkaWuz3giAM8oiaGvWm3WfmwnitQ2vrslsSmTVKcIzz-SmS5NhoGUfC2iTxiIeEyk_NJWp5hiKH4c33g4a5jWObKTAyT510XZrqSsh1TwutO7tOIRJIlQRDGH30WthigpZqbOk8St3PSFs7Oe8vKPIQc8zmTQ5AEI8PUmz5hMF35I0ESvg7hMNFBV30Ih90-6hHEWZJtaRI60cSOfdFBoHfSU4pmFTOWQ4VdbVvko3IktV6hzMjiKgPHszFgNZf-Wk6p36avc1Qw3dUiWfFNOo=w450-h600-no?authuser=0"/>
          <p:cNvPicPr>
            <a:picLocks noChangeAspect="1" noChangeArrowheads="1"/>
          </p:cNvPicPr>
          <p:nvPr/>
        </p:nvPicPr>
        <p:blipFill>
          <a:blip r:embed="rId3" cstate="print"/>
          <a:srcRect r="16667" b="7500"/>
          <a:stretch>
            <a:fillRect/>
          </a:stretch>
        </p:blipFill>
        <p:spPr bwMode="auto">
          <a:xfrm>
            <a:off x="3500430" y="357166"/>
            <a:ext cx="1785950" cy="2643206"/>
          </a:xfrm>
          <a:prstGeom prst="rect">
            <a:avLst/>
          </a:prstGeom>
          <a:noFill/>
        </p:spPr>
      </p:pic>
      <p:pic>
        <p:nvPicPr>
          <p:cNvPr id="56326" name="Picture 6" descr="https://lh3.googleusercontent.com/jDnKmM7_Skqb-jCabec1sJE8qHd847Xja0DlXX3M7a2ph5dPBkz87S8aJq53DltwyP9L1p0oQZ4UMieYsSgDdhuQbdsy0lZYAs51oaurLMFktWDmjZp4nskn9zgyQFsB8pNsqU9PZoU1t95x9wLqaUovFuV2sK6eeIhFLAKctMUa6yv9mpN2fgMUAe-LCoeBgEws5d5r5McTGBxU1yf7iDtphaUlZiejIOIjTUFjFAPNtoxy5BRgij7wtlgQyhYgzk-wheLiTaL29lEy1TgSgQ30fzkapo-LDf-2oCINOdP1agiD9zKYt25hJwhysxT9KR5AVBEEgiCIXnRzxiFjl7BqVTTSV45qtVAmXqDooLo0Ug1z1-F2UzsxvX1zk_jexNdFqORjW0orBzMqUpBQzL95lus7Q2AvczEchx4gIhvr2_o7LeMq2DFF8KgYBVrag7Tz3gE4p16raNDvN8hTGgfS2GfZp4A1gGWjXT4UPrq2z3yxwIN3RV3YeIdV0jEVAWYNOGUoaYk22h5nTxCqcZ85iq47ZQpir-OEAYF3XII4Mf3Bp6OHxqElQW9wlYLHz7lx5ZAmCTTe1zOgvmrM3nRMP68l8aGfAnNTJ4vp9K5gJW9690X2ll4hj2893tc08K2j-dB1qg-BD_BNAbvMK4b_joXYN2PoZbUITbBp5t5QqudRxI3A0vfJTgcb1eodQp9upUzIUyZtxWrrClDhZbc=w450-h600-no?authuser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27787">
            <a:off x="6540084" y="500042"/>
            <a:ext cx="2196719" cy="2928958"/>
          </a:xfrm>
          <a:prstGeom prst="rect">
            <a:avLst/>
          </a:prstGeom>
          <a:noFill/>
        </p:spPr>
      </p:pic>
      <p:pic>
        <p:nvPicPr>
          <p:cNvPr id="56330" name="Picture 10" descr="https://lh3.googleusercontent.com/e954JAtr_k3nsv4Tzl0YnfPSWvg-6rAw-iiuffa7-pV5AxfUaZV688jcCKY8VBEta0xsjARGVRjjIkDQa9oKRGMXRCuLMzDw6C1P1QDbP5WTZGXMTOjNppAxdM-Ha_ocK5nWTIZHtsrSXLVRRCpLHTUbxIAuxpCbDvVNdOX_khVcapyABm-nnfuLSZoQ9q1f0TVOkeFBfnmbbCbnSetImlO8e9moWMa2CDJ0MtzI-_589qfrXd6-K2gRALvCcNu9JEnTTvwObHa3Tb11f2Hrdw-IqWNfx7SMcGYzyXJZK-6fAL8z7yh_xAw9oMbymOGH_wEXxme_-m8X07NJoaQPhSw3rFjBrAFVjoX2LAv13CkAvkkUSmOSNeciu5lKn80H5iuiFQmVVOy6assa9pKWFfzRYNIVXY7xIGy0uI9QtiDGIzEqEQkMpMAqgLQ07F3eGfQFMiHroysPXjnhyqRrU9rFDfI2JDtOYC-TNXO_HjrG0tIvaty9Gimq0euu6FqPvJNYKBgYER2G-xJFZOeDM5wujNXpeJBhvJufWaY_9-THU3AC3OJkz7hKOY-KNa4CmtAx-sMsDrprpp-tUbnvPcyEmagHjQRQcJL3-L1THjLAbBEYBRSZ1N7dt_KI_izxw-J5JvH7oV0pEZk2-B4FpzINPsBG3frvQf-8L38Qty1IXr8gPEY3TYHkpRt7OXLPh4lgM1xmlDf_vmNdhcGbdxE=w450-h600-no?authuser=0"/>
          <p:cNvPicPr>
            <a:picLocks noChangeAspect="1" noChangeArrowheads="1"/>
          </p:cNvPicPr>
          <p:nvPr/>
        </p:nvPicPr>
        <p:blipFill>
          <a:blip r:embed="rId5" cstate="print"/>
          <a:srcRect l="2511" t="1883" r="14620" b="3947"/>
          <a:stretch>
            <a:fillRect/>
          </a:stretch>
        </p:blipFill>
        <p:spPr bwMode="auto">
          <a:xfrm>
            <a:off x="1857356" y="3714752"/>
            <a:ext cx="1791665" cy="2714644"/>
          </a:xfrm>
          <a:prstGeom prst="rect">
            <a:avLst/>
          </a:prstGeom>
          <a:noFill/>
        </p:spPr>
      </p:pic>
      <p:pic>
        <p:nvPicPr>
          <p:cNvPr id="56332" name="Picture 12" descr="https://lh3.googleusercontent.com/8iExg2L65WiwnCay5DoX2J1K3-CbnCIamK4mbBBR_gp8akYKVZMzPEMGVUW-0LRSnQDsVfmg_ZkQyPsi5uHaxRLSWYW204wUcSAINm4z0j8qS7DJzo9oqOuTuHELZ-E2S2WAXdXkBgXcuJqpmi-D5qiFKd4p_d4B7fb1qqO2GKF-9o22dPCVwJmAOWqEvYRxo6760uJTSSMl1GkosGbhYc9gW5YCapBPB_WBzrNOSXYGxs93GlaYBnjB9h9WDh_OuqAx_cZGUlDMVXqwL9dXBVy4Gi3j3Z5MN-DHEu8vWxWfK-5lfXgvUzr6_x46dcHtIDf6pEdIX1v4MwnireCYM86okRgbugkyc6BNJV0q-pJBg6xsVIVe0G7tVAtUG__VhgCjqQvy-OnhQheJmiuG9_TMpWM-nao1HlXvDpfOf-mDqCJoE4LHmTIiLjK6VSPIvPkIv58lI2UFdYOXMw6UlLsBZ_FSo6jEGz3VMkJTN8XsTPq866z2L1yOrcbCmx2yx0qoo7y3perDIVcQ4He7o-SDiAIN1DVqSusp966xWi9qvxJoHDnb43tQoflQFUmij7mYvBgNF96oILtont9Pwi9m4SkQuNTduUpjmDIHmYNWknvRtSDWq178Ug0CpPdTp249zfjcW3rz3Egszc0IF4uq4e64hNUu9t9PPrJF7VXJT6N76P2zHi5-TYMjahxCIvz4fpNsi5Bda6_S-g81qyE=w450-h600-no?authuser=0"/>
          <p:cNvPicPr>
            <a:picLocks noChangeAspect="1" noChangeArrowheads="1"/>
          </p:cNvPicPr>
          <p:nvPr/>
        </p:nvPicPr>
        <p:blipFill>
          <a:blip r:embed="rId6" cstate="print"/>
          <a:srcRect l="10000" t="7500" r="1666"/>
          <a:stretch>
            <a:fillRect/>
          </a:stretch>
        </p:blipFill>
        <p:spPr bwMode="auto">
          <a:xfrm rot="11079713">
            <a:off x="4563937" y="3347126"/>
            <a:ext cx="2447380" cy="3417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 с учителями, преподающими в классе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133600"/>
            <a:ext cx="8229600" cy="3236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x-none" b="1">
                <a:latin typeface="Times New Roman" pitchFamily="18" charset="0"/>
                <a:cs typeface="Times New Roman" pitchFamily="18" charset="0"/>
              </a:rPr>
              <a:t>регулярные консультации классного руководителя с учителями-предметниками</a:t>
            </a:r>
            <a:r>
              <a:rPr lang="ru-RU" dirty="0">
                <a:latin typeface="Arial" pitchFamily="34" charset="0"/>
                <a:cs typeface="Arial" pitchFamily="34" charset="0"/>
              </a:rPr>
              <a:t>,</a:t>
            </a:r>
            <a:r>
              <a:rPr lang="x-none"/>
              <a:t> направленные на формирование единства мнений и требований педагогов по ключевым вопросам воспитания, на предупреждение и разрешение конфликтов между учителями и учащимися;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077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x-none" sz="3200" b="1">
                <a:latin typeface="Times New Roman" pitchFamily="18" charset="0"/>
                <a:cs typeface="Times New Roman" pitchFamily="18" charset="0"/>
              </a:rPr>
              <a:t>проведение мини-педсоветов, направленных на решение конкретных проблем класса и интеграцию воспитательных влияний на школьников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714620"/>
            <a:ext cx="88216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	На таких встречах обсуждаются не только вопросы успеваемости класса, но и возникшие конфликтные ситуации, вырабатывается общая стратегия с целью интеграции воспитательных воздействий. Эти встречи важны для учителей иностранного языка, физкультуры, музыки, которые встречаются с учениками класса не так часто, как учителя основных предметов, поэтому такие встречи дают возможность ближе знакомиться с учениками класса.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14282" y="0"/>
            <a:ext cx="892971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привлечение учителей к участию во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внутриклассных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делах, дающих педагогам возможность лучше узнавать и понимать своих учеников, увидев их в иной, отличной от учебной, обстановке;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привлечение учителей к участию в родительских собраниях класса для объединения усилий в деле обучения и воспитания детей.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773" y="2677656"/>
            <a:ext cx="84296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	Учителя-предметники чаще всего имеют дело с детьми на уроке. Урок не всегда позволяет ребенку раскрыться, а наблюдение за ребенком во внеучебной деятельности позволяет лучше понять его, увидеть возможности его личностного развития.</a:t>
            </a:r>
          </a:p>
          <a:p>
            <a:r>
              <a:rPr lang="ru-RU" sz="2400" dirty="0"/>
              <a:t>	Помимо этого, классный руководитель может использовать потенциал учебного предмета в своих целях. Например, попросить учителя русского языка и литературы провести сочинение на определенную тему («Мое свободное время», «Что для меня значит „дружба“» и т. д.), анализ которого поможет классному руководителю лучше узнать своих учеников.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1439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 учащихся или их законными представителями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DSC_0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376913"/>
            <a:ext cx="6429420" cy="4258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/>
            </a:r>
            <a:br>
              <a:rPr lang="ru-RU" sz="5400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571480"/>
            <a:ext cx="8382000" cy="526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x-none" sz="2400" b="1" dirty="0">
                <a:latin typeface="Times New Roman" pitchFamily="18" charset="0"/>
                <a:cs typeface="Times New Roman" pitchFamily="18" charset="0"/>
              </a:rPr>
              <a:t>регулярное информирование родителей о школьных успехах и проблемах их детей, о жизни класса в целом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/>
              <a:t>	Классному руководителю важно достаточно полно информировать родителей о жизни детского коллектива, о достижениях, событиях, о результатах тестирования и т. д. Оказывается, что не только дети зачастую не подозревают о каких-то своих потенциальных возможностях, но и некоторые родители не имеют полной информации о собственном ребенке. Кроме того, дети все разные: многие из них не делятся с родителям и историями о школьной жизни, а это приводит к тому, что у родителей может возникнуть ощущение, что в школе педагогам интересны только вопросы посещаемости, явки на обязательные мероприятия, дежурства класса по школе, успеваемость. Способами такого информирования может стать общение родителей и классного руководителя в социальных сетях, подготовка информации о жизни класса к родительским собраниям и встречам, поддержание странички класса на сайте школы, подготовка детьми и педагогом яркой итоговой презентации и рассылка ее на электронную почту родителей в конце мая.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900115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x-none" sz="2400" b="1" dirty="0">
                <a:latin typeface="Times New Roman" pitchFamily="18" charset="0"/>
                <a:cs typeface="Times New Roman" pitchFamily="18" charset="0"/>
              </a:rPr>
              <a:t>помощь родителям школьников или их законным представителям в регулировании отношений между ними, администрацией школы и учителями-предметниками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x-none" sz="2400" b="1" dirty="0">
                <a:latin typeface="Times New Roman" pitchFamily="18" charset="0"/>
                <a:cs typeface="Times New Roman" pitchFamily="18" charset="0"/>
              </a:rPr>
              <a:t>родительски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x-none" sz="2400" b="1" dirty="0">
                <a:latin typeface="Times New Roman" pitchFamily="18" charset="0"/>
                <a:cs typeface="Times New Roman" pitchFamily="18" charset="0"/>
              </a:rPr>
              <a:t> собрани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x-none" sz="2400" b="1" dirty="0">
                <a:latin typeface="Times New Roman" pitchFamily="18" charset="0"/>
                <a:cs typeface="Times New Roman" pitchFamily="18" charset="0"/>
              </a:rPr>
              <a:t>, происходящи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x-none" sz="2400" b="1" dirty="0">
                <a:latin typeface="Times New Roman" pitchFamily="18" charset="0"/>
                <a:cs typeface="Times New Roman" pitchFamily="18" charset="0"/>
              </a:rPr>
              <a:t> в режиме обсуждения наиболее острых проблем обучения и воспитания школьников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/>
              <a:t>	Вопрос педагогического просвещения родителей может входить в сферу интересов классного руководителя, так как лишь небольшое количество родителей, преимущественно те, кто имеет гуманитарное образование, знакомятся с педагогической литературой, а большинство родителей процесс воспитания осуществляют спонтанно и интуитивно. Родительские собрания отчасти могут восполнить недостаток знаний родителей в области воспитания детей (например, на темы «Учебная несамостоятельность», «Способы </a:t>
            </a:r>
            <a:r>
              <a:rPr lang="ru-RU" sz="2000" dirty="0" err="1"/>
              <a:t>саморегуляции</a:t>
            </a:r>
            <a:r>
              <a:rPr lang="ru-RU" sz="2000" dirty="0"/>
              <a:t>», «Основные потребности детей младшего (среднего, старшего) школьного возраста», «Как предвидеть возникновение конфликта и как его решить», «</a:t>
            </a:r>
            <a:r>
              <a:rPr lang="ru-RU" sz="2000" dirty="0" err="1"/>
              <a:t>Гаджеты</a:t>
            </a:r>
            <a:r>
              <a:rPr lang="ru-RU" sz="2000" dirty="0"/>
              <a:t>: плюсы и минусы» и т. д.). Создание странички для родителей на сайте школы, возможность </a:t>
            </a:r>
            <a:r>
              <a:rPr lang="ru-RU" sz="2000" dirty="0" err="1"/>
              <a:t>онлайн-консультации</a:t>
            </a:r>
            <a:r>
              <a:rPr lang="ru-RU" sz="2000" dirty="0"/>
              <a:t> с психологом или социальным педагогом, использование возможностей по обмену информацией в социальных сетях, интерактивные формы проведения встреч с родителями — это и многое другое позволит в режиме диалога с родителями повысить их «квалификацию» как воспитателей своих детей.-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285728"/>
            <a:ext cx="850112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создание и организация работы </a:t>
            </a:r>
            <a:r>
              <a:rPr lang="x-none" b="1">
                <a:latin typeface="Times New Roman" pitchFamily="18" charset="0"/>
                <a:cs typeface="Times New Roman" pitchFamily="18" charset="0"/>
              </a:rPr>
              <a:t>родительски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x-none" b="1">
                <a:latin typeface="Times New Roman" pitchFamily="18" charset="0"/>
                <a:cs typeface="Times New Roman" pitchFamily="18" charset="0"/>
              </a:rPr>
              <a:t> комитет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x-none" b="1">
                <a:latin typeface="Times New Roman" pitchFamily="18" charset="0"/>
                <a:cs typeface="Times New Roman" pitchFamily="18" charset="0"/>
              </a:rPr>
              <a:t> классов, участвующи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x-none" b="1">
                <a:latin typeface="Times New Roman" pitchFamily="18" charset="0"/>
                <a:cs typeface="Times New Roman" pitchFamily="18" charset="0"/>
              </a:rPr>
              <a:t> в управлении образовательной организацией и решении вопросов воспитания 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x-none" b="1">
                <a:latin typeface="Times New Roman" pitchFamily="18" charset="0"/>
                <a:cs typeface="Times New Roman" pitchFamily="18" charset="0"/>
              </a:rPr>
              <a:t> их детей;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x-none" b="1">
                <a:latin typeface="Times New Roman" pitchFamily="18" charset="0"/>
                <a:cs typeface="Times New Roman" pitchFamily="18" charset="0"/>
              </a:rPr>
              <a:t>привлечение членов семей школьников к организации и проведению дел класса;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/>
              <a:t>	Такой вид деятельности не только привлекает родителей в школу, он помогает семье сплачиваться, а ребенку чувствовать себя комфортнее. Если ребенок видит заинтересованность родителей в классных и школьных делах, он и сам меняет свое отношение к школе.</a:t>
            </a:r>
          </a:p>
          <a:p>
            <a:r>
              <a:rPr lang="ru-RU" sz="2400" dirty="0"/>
              <a:t>Кроме того, такие совместные встречи детей, родителей и педагогов дают возможность задуматься о семейных традициях, об участии родителей в жизни собственного ребенка.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x-none">
                <a:latin typeface="Arial" pitchFamily="34" charset="0"/>
                <a:cs typeface="Arial" pitchFamily="34" charset="0"/>
              </a:rPr>
              <a:t> </a:t>
            </a:r>
            <a:r>
              <a:rPr lang="x-none" b="1">
                <a:latin typeface="Times New Roman" pitchFamily="18" charset="0"/>
                <a:cs typeface="Times New Roman" pitchFamily="18" charset="0"/>
              </a:rPr>
              <a:t>организация на базе класса семейных праздников, конкурсов, соревнований, направленных на сплочение семьи и школы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09600"/>
            <a:ext cx="8331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928662" y="3786190"/>
            <a:ext cx="78486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     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 обновлении содержания и организации педагогического процесса главным направлением становится </a:t>
            </a:r>
            <a:r>
              <a:rPr lang="ru-RU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  <a:endParaRPr lang="ru-RU" sz="44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https://deutsch-sprechen.ru/images/marina/3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28604"/>
            <a:ext cx="5867400" cy="366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128586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Содержание модуля «Классный руководитель» в школьной программе воспитания позволит увидеть те приоритеты в деятельности классного руководителя, на которые ориентированы педагоги школы, виды и формы его совместной с детьми деятельности, позволяющие создавать значимые для детей общности. А значит, поможет педагогам школы не утерять </a:t>
            </a:r>
            <a:r>
              <a:rPr kumimoji="0" lang="ru-RU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главный ориентир </a:t>
            </a: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деятельности классного руководителя —</a:t>
            </a:r>
            <a:r>
              <a:rPr kumimoji="0" lang="ru-RU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личностное развитие ребенка</a:t>
            </a: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189131.selcdn.ru/leonardo/uploadsForSiteId/80258/content/9b7339a4-4b0e-4e97-83d6-0299239c5b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786874" cy="6590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071942"/>
            <a:ext cx="8520114" cy="200025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>
                <a:solidFill>
                  <a:srgbClr val="002060"/>
                </a:solidFill>
              </a:rPr>
              <a:t>	</a:t>
            </a:r>
            <a:br>
              <a:rPr lang="ru-RU" sz="2200" dirty="0">
                <a:solidFill>
                  <a:srgbClr val="002060"/>
                </a:solidFill>
              </a:rPr>
            </a:br>
            <a:r>
              <a:rPr lang="ru-RU" sz="2200" dirty="0">
                <a:solidFill>
                  <a:srgbClr val="002060"/>
                </a:solidFill>
              </a:rPr>
              <a:t/>
            </a:r>
            <a:br>
              <a:rPr lang="ru-RU" sz="2200" dirty="0">
                <a:solidFill>
                  <a:srgbClr val="002060"/>
                </a:solidFill>
              </a:rPr>
            </a:br>
            <a:r>
              <a:rPr lang="ru-RU" sz="2200" dirty="0">
                <a:solidFill>
                  <a:srgbClr val="002060"/>
                </a:solidFill>
              </a:rPr>
              <a:t/>
            </a:r>
            <a:br>
              <a:rPr lang="ru-RU" sz="2200" dirty="0">
                <a:solidFill>
                  <a:srgbClr val="002060"/>
                </a:solidFill>
              </a:rPr>
            </a:br>
            <a:r>
              <a:rPr lang="ru-RU" sz="2200" dirty="0">
                <a:solidFill>
                  <a:srgbClr val="002060"/>
                </a:solidFill>
              </a:rPr>
              <a:t/>
            </a:r>
            <a:br>
              <a:rPr lang="ru-RU" sz="2200" dirty="0">
                <a:solidFill>
                  <a:srgbClr val="002060"/>
                </a:solidFill>
              </a:rPr>
            </a:br>
            <a:r>
              <a:rPr lang="ru-RU" sz="2200" dirty="0">
                <a:solidFill>
                  <a:srgbClr val="002060"/>
                </a:solidFill>
              </a:rPr>
              <a:t>	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Достижению поставленной цели воспитания - личностного развития школьников – будет способствовать решение основных задач, одной из которых является реализация потенциала классного руководства в воспитании школьников, поддержании активного участия классных сообществ в жизни школы.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Решение именно этой задачи и посвящен модуль «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Классное руководство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примерной программы воспитания.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Классное руководство – особый вид педагогической деятельности. Классный руководитель — особый для ребенка человек в школе. Он и посредник в общении с другими педагогами, и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учитель-предметник ,и организатор классных дел, и «делопроизводитель». От того, как он справляется со всеми своими ролями, во многом зависит его влияние на ребенка. Как сказано в примерной программе воспитания, классный руководитель может реализовать воспитательный потенциал любой своей совместной с детьми деятельности и общения. При условии, что эта деятельность интересна и ребенку, и взрослому, с одной стороны, а с другой, и педагог, и ребенок образуют значимую для них общность.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i (1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857760"/>
            <a:ext cx="28384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7" descr="i (1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362200"/>
            <a:ext cx="1981200" cy="163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i (1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724400"/>
            <a:ext cx="1828800" cy="189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6096000" y="4038600"/>
            <a:ext cx="289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Индивидуальная работа  с учащимися</a:t>
            </a:r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6172200" y="1524000"/>
            <a:ext cx="281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Работа  с коллективом класса</a:t>
            </a:r>
          </a:p>
        </p:txBody>
      </p:sp>
      <p:sp>
        <p:nvSpPr>
          <p:cNvPr id="19464" name="Rectangle 12"/>
          <p:cNvSpPr>
            <a:spLocks noChangeArrowheads="1"/>
          </p:cNvSpPr>
          <p:nvPr/>
        </p:nvSpPr>
        <p:spPr bwMode="auto">
          <a:xfrm>
            <a:off x="285720" y="1428736"/>
            <a:ext cx="43910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x-none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Работа с родителями учащихся или их законными представителям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pic>
        <p:nvPicPr>
          <p:cNvPr id="19465" name="Picture 13" descr="i (18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428868"/>
            <a:ext cx="1866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Rectangle 15"/>
          <p:cNvSpPr>
            <a:spLocks noChangeArrowheads="1"/>
          </p:cNvSpPr>
          <p:nvPr/>
        </p:nvSpPr>
        <p:spPr bwMode="auto">
          <a:xfrm>
            <a:off x="571472" y="3929066"/>
            <a:ext cx="2730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Работа  с учителями- предметниками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55719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Модуль</a:t>
            </a:r>
            <a:r>
              <a:rPr lang="ru-RU" sz="40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«Классное руководство»</a:t>
            </a:r>
          </a:p>
        </p:txBody>
      </p:sp>
      <p:pic>
        <p:nvPicPr>
          <p:cNvPr id="19471" name="Picture 15" descr="https://sun9-42.userapi.com/u88m3LXWueMKs22-sAUxU4H1JEBEktV4d3syPQ/LJl1jmJdX0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2362200"/>
            <a:ext cx="2313061" cy="346672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14348" y="571480"/>
            <a:ext cx="7572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Работа классного руководителя включает в себя несколько направлений: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 с классным коллективом </a:t>
            </a:r>
            <a:r>
              <a:rPr lang="ru-RU" sz="5400" b="1" dirty="0">
                <a:solidFill>
                  <a:srgbClr val="002060"/>
                </a:solidFill>
              </a:rPr>
              <a:t/>
            </a:r>
            <a:br>
              <a:rPr lang="ru-RU" sz="5400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071546"/>
            <a:ext cx="8229600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x-none" b="1">
                <a:latin typeface="Times New Roman" pitchFamily="18" charset="0"/>
                <a:cs typeface="Times New Roman" pitchFamily="18" charset="0"/>
              </a:rPr>
              <a:t>нициирование и поддержка участия класса в общешкольных ключевых делах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100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</a:pP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2000240"/>
            <a:ext cx="8572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Реальные коллективные творческие дела, соревнования, конкурсы позволяют создавать такую атмосферу во время подготовки к ними в процессе проведения, когда ребята искренне болеют за свою команду или за представителя класса, учатся поддерживать, сопереживать, помогать, когда может возникнуть ощущение общей радости или огорчения. Ребенок начинает чувствовать свою принадлежность к коллективу класса, сопричастность ко всему происходящему, свою нужность и незаменимость.</a:t>
            </a:r>
          </a:p>
        </p:txBody>
      </p:sp>
    </p:spTree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lh3.googleusercontent.com/fNjXBdGOmC5fmD0iUprQr8tNCkVBHouI1cHaeb3dePYvs1MSj5Q-lZVAVEDKRO-ZPwRDMUE6CtdN5Jcp0zSadnMJ4MbCi2dO3a4evyQi3SgH764uxnLKykn2jS5wCEnRtUMJHJcqvh98P7fObT5VJUpPJ4LpZdY8UHyFPEwNNlBzH3k6cnW1sB0h6JDhrDC-ojcfJbLksNg4WOC-T62aj7oZSIEAH3cc0HpMO68zWI8EenvYexthY-3igMAwMo-53hpX-H7JPvPsHwdTuGibbY8AT93Pu1JReITp34nWM--L9Iiv7NW_t7Fb66ZKKFK5zveZePb2x2vkwHqfK7uHYSrF9xZ2VhjKajf-wb9nJIQ4tdM5ADJFC5hhukcin-pdtVO9cpVXGqzhxxwQhWzbH02gr2raL-4VDXhPEW5faE9aHGfc07rFFy6YmpXIbzl-gkag3HQ1yDKLLlX238EaCV7oz8gUnCeCswmPBkbW5CRNyFYkLV31VVwPcXQgPwFql-Qy0FZYWLtf4Zex6qF5VpMXHs7PEtUC3IWWBdWGU7Myt_tdxkQBwjTb-ZFezLUirtgAnxFNeaTvoeE_oNfyoFrrTL-uA1vzZucY6R5J5V4tA019MlcVr4N-dSZUt266ysBSs4exB9v_OJz9RNs4LBSqHezjzcuTOp1LvGL_x6CSotRCIj5zfOqnKpVTNdYDMkLglSQIXYs0wvhqeH8r-Fo=w800-h600-no?authuser=0"/>
          <p:cNvPicPr>
            <a:picLocks noChangeAspect="1" noChangeArrowheads="1"/>
          </p:cNvPicPr>
          <p:nvPr/>
        </p:nvPicPr>
        <p:blipFill>
          <a:blip r:embed="rId2" cstate="print"/>
          <a:srcRect t="34043" r="1063"/>
          <a:stretch>
            <a:fillRect/>
          </a:stretch>
        </p:blipFill>
        <p:spPr bwMode="auto">
          <a:xfrm>
            <a:off x="428595" y="500042"/>
            <a:ext cx="5143629" cy="2571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72198" y="857232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Участие в конкурсе «Смотр строя и песни»</a:t>
            </a:r>
          </a:p>
        </p:txBody>
      </p:sp>
      <p:pic>
        <p:nvPicPr>
          <p:cNvPr id="51204" name="Picture 4" descr="https://lh3.googleusercontent.com/QSX4CVTt6vBIY0WFB7Ri9m26AdErN3IiYvJzUPnTeS6VSMI0LEARjwnDY4gdS89-RoaRc8mBRu5DSxNvgY3XauCIaRKBmTpM3Vaf5wRjWVwN3elV-v8Azuzt2pJTG33XZ93qdKL4s8YnfK5kssohNX7jo8OMhyx0Ta7YzpGrCJALn36SAGiRocDPP02uzQMsqfDF93f-QgHRe67kLSQrhGD4xesyZBOX__PnPPZYZf8RZQFG-XVwpVNHF2Zc1Sm97du3VPrz2tNesGiwoZbCoZb3TtcDy1X4Cafsmn2EgEq7mFhuE--HiO86BWyxZEilubq8Dx5OJ0z4nLeoRRq2Sk44IthBP13opULbc9ZgQOZKlqdV7Wrkt8A6vNawCY6YB-kynbpH8RWDWu6HsOfKsxjIHD58wfLDWJHomMrQWz3xEz1lhRxgTREx_569ObkPncTLKQAyB25xuLoMx3pgt-ncylK6WczLgJVQuDDuCzHZXnEPcVwrWxiGOOWw8CMQTpnI4GKnJER2wUyfT0Sk20VI-rRBNRoPf0U4ZdEjODZhvyz6WE23Eisj2IgEklVB48t8izzzDN1ZneqXwxQGK9Q3Zc1FFHKC7nL9-Nd8ufAP01P1xosulPkLQdaIIiFYSxGKU-c4A_0Wbgjn0vFBvjla1y67YXcDc3GgGpp4AvpYypTZBmoo-rSj2MAe9DRvQVQ7dU-wX22SijojCVgYdag=w800-h600-no?authuser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214686"/>
            <a:ext cx="4229072" cy="31718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4357694"/>
            <a:ext cx="32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Общешкольный урок «День космонавтики»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357158" y="500042"/>
            <a:ext cx="850112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интересных и полезных для личностного развития ребенка совместных дел с учащимися вверенного ему класса (познавательной, трудовой, спортивно-оздоровительной, духовно-нравственной, творческой,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профориентационной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направленности), позволяющие с одной стороны, – вовлечь в них детей с самыми разными потребностями и тем самым дать им возможность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самореализоваться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них, а с другой, – установить и упрочить доверительные отношения с учащимися класса, стать для них значимым взрослым, задающим образцы поведения в обществе.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https://lh3.googleusercontent.com/rhPMb0ZinoOp1Y2g96CNT4-ZA0jOLK0UQF88qPcwb4YNeSO0JzoYcDGnuQGCCEWg3nwg_1hHN0WJSD2rZyb4Wj_GNmUugrX3tjJM-7i1kDv31ywmyr23D_fiSVgeQB_UOeJ_vh2AQ0s40PVc7XgUz09TNygkGHyrAqsV-19q9PrzR7mhzSCMS4XxflaqIVzNviVhU5elkqPJodiLhj_5IVOjkt1MQbIUeYY3OXaUbCUfyB8qTsjmrbKQYrBuH1lN9x2RSDZi0KCwRZZaR2jXJPaGQ0noY-nRd269oBnU6tA9_uDYUj8yFvtejRVMQlaiOYdMz3jufygr-wGAblbuVI7p5Mmw65PLN7Be35mA6RAG5AhJXR5esgHdOKJw9EUqDpYhlPbvWZeNogdEB2qUcJkUmlKSE7p6mIUEyQ8Mn2W5x-xzg6EOOGz_ebsZ2IiLUuAt62ovh8XtO0FAG8E3SzSf_olTdvxzvIAJvFkE_3rqnkukwrpfn3_bICxOqTHC1KX-JnsdpPFWgPHEWGSmDT1G5-n7oc3WavwWwb3JWsCsPwihKXk2tXUbNO8Lzz4SOrMfktfCa9Irdbe2SshldQELRGaYR-fYUKXwRAanxPjOLiPvjxKXlYmDqrIUDKd7cmCFBh_t3SG5lzjqd_2VNc1nmKUAilzqQ26zcYcxX1r7mxdPx8W3ZiWnbt-lH8_clp7c6LKXeSShaPB0kKw4q5s=w800-h600-no?authuser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3238523" cy="2428892"/>
          </a:xfrm>
          <a:prstGeom prst="rect">
            <a:avLst/>
          </a:prstGeom>
          <a:noFill/>
        </p:spPr>
      </p:pic>
      <p:pic>
        <p:nvPicPr>
          <p:cNvPr id="27654" name="Picture 6" descr="https://lh3.googleusercontent.com/dpKPPQ_3iDSzfgSaHbCjGHwIL210upeilID-HNyhM93a5diazBeuZ3uYsQw0FBua-lxiH4F4QPsoWadAKHmu5spQL13ArUTz0GfpFG1KtcyuR_yuSiV2P1ApOL84Ud0hgagcQhSI_0h6OLACd6-1Q2jgsHxP7zwUHLCzQnMwkKYCbiYx2-cjeQ1IlKxfI0tVkQJg1Pe2b20KbJh9xNQMo_lTh73aUzZ7jmNX2U-hMoJJ2B4xGhtSGo7L8yNE40D3pASRXumZiq-EB-APf5_sKjg-SMeu5j4rw3A85InOm5wwlCDiHeUId2mO9xExsmGiejSg_HBzQyLiQjn83lIHX6u_wtrOBZtJwqNSWlei3oljZHCa-RnUwPmy200B9vi7w_A5NwHP3h7o-4tVbaaL1mBQFExNR-WswXfTRdqKA_gszbFUJp5XbeXlTpwZjEreMkVPDTXkHr45ON9VUXokvP9luzgygCkJ5WbcaIrTApQNwoYqCl8VI3LtG6FwofKGTJhlbcEncDXBBCeX96cqMVXDK07ajIkRFMZwU9Y8xE6YAU1WdhF9B5F-OCMbOlXnS65Wo45xmvfW6wNNF22iCQEIKhQJUA8sgZjejBAdlG-2JI1swhsv5FuriofZ4pg3ZeL5SfeImNSifTDt_ELrlYnBfCSyo2ucMKw1ywEKJNylwE-FVrGvF83vMa0JeJ86n3UU89HsMLimlm1HJ9wAU6g=w800-h600-no?authuser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946554"/>
            <a:ext cx="3571868" cy="2678902"/>
          </a:xfrm>
          <a:prstGeom prst="rect">
            <a:avLst/>
          </a:prstGeom>
          <a:noFill/>
        </p:spPr>
      </p:pic>
      <p:pic>
        <p:nvPicPr>
          <p:cNvPr id="27652" name="Picture 4" descr="https://lh3.googleusercontent.com/UZM7QIjdqlihbAHxQOMujBtk9nGlJMQwW3HIo2InMjfs41paGu0xytDIrqQ-a5BViaiQ7tL6AsODO_q3w7dcthROrzRDuYbQ9cWuKogQ40IYHxGnxZiLL74GNkSNuY-16E_9VvQtGQbX0OuF8wakHZISrWunb_WkUrxi33nZpb8eiH0BLbm0YV8dg9MBeXF-_Zby_F7iyl_UE4usVmK65Z8wUGbM02glcPXyb7IU366IV_4-C50m-qqEZBseo_6qN3oY4r4ON8ZSVReoWVKN6OpjFsuxeLCRMWpGzMuiXBWfVq8TusxigQPYoP5Ahw1C7fEtE2Yydyzy89ASKUWBTNYeg7n7MYHXy9w8fHSSvVMLI1xh5GTESA-ThsZvS5L5LHjjDUiGtBR4zbAxFWKmHWeS-LEszdKAZkT1yWtSReI17izDtpPbaYMesLqZnE-kdk3ouw8GFUh-W5WrADfJ15TGVOU4OcRE-BaqO2JwxcwT0SMotGW_-nO6iOCT-1YBHKbk4Sw8o2-_EUgmLixsiPtOMleQ-GbrmskkjCHMXnwQ67rqKlfMVDeDQloms2AvH7VZ0XasVTRf0uKkQvnwiBrz2RZnn7WA4xxVU-qgjXR12dz7S7vJjHiXh1q5f_R17SD67r1M8vIDMnzglTPOm7lW0AnM5UOFCUd5Jiy4EoGImOYteEmHXOAYz20TbM3oiynfwSIs4HuKJ6bcOX9h_eo=w450-h600-no?authuser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429000"/>
            <a:ext cx="2625347" cy="3500462"/>
          </a:xfrm>
          <a:prstGeom prst="rect">
            <a:avLst/>
          </a:prstGeom>
          <a:noFill/>
        </p:spPr>
      </p:pic>
      <p:pic>
        <p:nvPicPr>
          <p:cNvPr id="27650" name="Picture 2" descr="https://lh3.googleusercontent.com/OK3RiDMMhOStAjlyLydbjBTx9bo97LxuJn90Tc4_0qONKRb2P93RAQfAmRl6sDCIWfg7Qo8KsYmhlPpX8BlV8bpVVrqhWzD1SFv4Ds6M64UOJiYx3V3UlFaZlNE7vkXMMfVjp00TSTTLATWNzaPeSPgkgDpdI1OwUB5Wc0qhXVYq2kVLdObquCAY8D5Qqi9urnY0vY46XLM8fHMulcdrHI99HUy5advARiMitkg56LQbGwnBlccDk3V0wZ1qziSMLqGbfTX35kGxPCjb0TPPuWqrjszum0tdwK0Q_qvdHonsDIYc2Al_uwkthlCbLgCmjYT-4Uzmu03ZkR3yzmbvKBGqO24XdmWESbmAoPxcoF8DKaVuU-a8XDjs1k-ndJRvN0AHvJ6Lk_i5itH-evfFGq5aHRR3rKqXf8D9t1wwezYrs5pBDlR_FTeIu6dlURYCYfPgnuDZVTI1XlOzMeLmBwPldIoKtyJflsfsAFMcpxtlfUUxT1zEYPH8DaNNzMkV4BSVmflttlnOwfAZIw3eVMMiX-ediIIRXYC_Q5wFZAvRUhvk9iSc-SAYezuXnRWGHGebHsxXvU-luf7VnlUo9LYbOKbNFKnJ1635EpbsQAVxveVyyzmCJyp71OftcIZtF_PPcgL1BZ9AflvT143nZckHpXukOMtjJJE6hdaIeUl_rVExlRU3WURQIsbw6_8LGGcS59NePbI4rzLaka9HQZg=w437-h328-no?authuser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1609" y="3929066"/>
            <a:ext cx="3662391" cy="27488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работы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778841000"/>
              </p:ext>
            </p:extLst>
          </p:nvPr>
        </p:nvGraphicFramePr>
        <p:xfrm>
          <a:off x="428596" y="1785926"/>
          <a:ext cx="834865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90c5408-51d9-4e10-9bd8-8c8141be4f06">S4PQ372FCS27-2072797516-722</_dlc_DocId>
    <_dlc_DocIdUrl xmlns="790c5408-51d9-4e10-9bd8-8c8141be4f06">
      <Url>http://www.eduportal44.ru/Mega/mrono/_layouts/15/DocIdRedir.aspx?ID=S4PQ372FCS27-2072797516-722</Url>
      <Description>S4PQ372FCS27-2072797516-722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7D10870385F2D4496BC6CD25598C9D3" ma:contentTypeVersion="1" ma:contentTypeDescription="Создание документа." ma:contentTypeScope="" ma:versionID="4ce10759d6d8bfdb15560d25cd04c229">
  <xsd:schema xmlns:xsd="http://www.w3.org/2001/XMLSchema" xmlns:xs="http://www.w3.org/2001/XMLSchema" xmlns:p="http://schemas.microsoft.com/office/2006/metadata/properties" xmlns:ns2="d2e7d68f-5244-404c-8136-0696d1981094" xmlns:ns3="790c5408-51d9-4e10-9bd8-8c8141be4f06" targetNamespace="http://schemas.microsoft.com/office/2006/metadata/properties" ma:root="true" ma:fieldsID="79a6b974724bda8cb46a5bd60c5348f7" ns2:_="" ns3:_="">
    <xsd:import namespace="d2e7d68f-5244-404c-8136-0696d1981094"/>
    <xsd:import namespace="790c5408-51d9-4e10-9bd8-8c8141be4f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e7d68f-5244-404c-8136-0696d19810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c5408-51d9-4e10-9bd8-8c8141be4f06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EA8990-27B8-48AB-A8AF-5ED72EF9688A}"/>
</file>

<file path=customXml/itemProps2.xml><?xml version="1.0" encoding="utf-8"?>
<ds:datastoreItem xmlns:ds="http://schemas.openxmlformats.org/officeDocument/2006/customXml" ds:itemID="{720C311E-EFAC-4A9E-B64E-6BB80B2B9C2B}"/>
</file>

<file path=customXml/itemProps3.xml><?xml version="1.0" encoding="utf-8"?>
<ds:datastoreItem xmlns:ds="http://schemas.openxmlformats.org/officeDocument/2006/customXml" ds:itemID="{0B942E5A-6E24-4BDB-854F-7541AE13F15A}"/>
</file>

<file path=customXml/itemProps4.xml><?xml version="1.0" encoding="utf-8"?>
<ds:datastoreItem xmlns:ds="http://schemas.openxmlformats.org/officeDocument/2006/customXml" ds:itemID="{0559E07B-7F6E-4419-990C-B54D06D4572D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1244</TotalTime>
  <Words>699</Words>
  <Application>Microsoft Office PowerPoint</Application>
  <PresentationFormat>Экран (4:3)</PresentationFormat>
  <Paragraphs>71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Слайд 1</vt:lpstr>
      <vt:lpstr>Слайд 2</vt:lpstr>
      <vt:lpstr>Слайд 3</vt:lpstr>
      <vt:lpstr>      Достижению поставленной цели воспитания - личностного развития школьников – будет способствовать решение основных задач, одной из которых является реализация потенциала классного руководства в воспитании школьников, поддержании активного участия классных сообществ в жизни школы.  Решение именно этой задачи и посвящен модуль «Классное руководство» примерной программы воспитания.  Классное руководство – особый вид педагогической деятельности. Классный руководитель — особый для ребенка человек в школе. Он и посредник в общении с другими педагогами, и тьютор, и учитель-предметник ,и организатор классных дел, и «делопроизводитель». От того, как он справляется со всеми своими ролями, во многом зависит его влияние на ребенка. Как сказано в примерной программе воспитания, классный руководитель может реализовать воспитательный потенциал любой своей совместной с детьми деятельности и общения. При условии, что эта деятельность интересна и ребенку, и взрослому, с одной стороны, а с другой, и педагог, и ребенок образуют значимую для них общность.  </vt:lpstr>
      <vt:lpstr>Модуль «Классное руководство»</vt:lpstr>
      <vt:lpstr>Работа  с классным коллективом  </vt:lpstr>
      <vt:lpstr>Слайд 7</vt:lpstr>
      <vt:lpstr>Слайд 8</vt:lpstr>
      <vt:lpstr>Направления работы</vt:lpstr>
      <vt:lpstr>Слайд 10</vt:lpstr>
      <vt:lpstr>Слайд 11</vt:lpstr>
      <vt:lpstr>Работа по сплочению коллектива школьников</vt:lpstr>
      <vt:lpstr>Походы и экскурсии</vt:lpstr>
      <vt:lpstr>Проведение праздников</vt:lpstr>
      <vt:lpstr>Творческие дела,  поздравления </vt:lpstr>
      <vt:lpstr>Слайд 16</vt:lpstr>
      <vt:lpstr>Индивидуальная работа  с учащимися </vt:lpstr>
      <vt:lpstr>Слайд 18</vt:lpstr>
      <vt:lpstr>Слайд 19</vt:lpstr>
      <vt:lpstr>Слайд 20</vt:lpstr>
      <vt:lpstr>Работа  с учителями, преподающими в классе </vt:lpstr>
      <vt:lpstr>Слайд 22</vt:lpstr>
      <vt:lpstr>Слайд 23</vt:lpstr>
      <vt:lpstr>Слайд 24</vt:lpstr>
      <vt:lpstr> 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Отдел</dc:creator>
  <cp:lastModifiedBy>Отдел</cp:lastModifiedBy>
  <cp:revision>2</cp:revision>
  <cp:lastPrinted>1601-01-01T00:00:00Z</cp:lastPrinted>
  <dcterms:created xsi:type="dcterms:W3CDTF">1601-01-01T00:00:00Z</dcterms:created>
  <dcterms:modified xsi:type="dcterms:W3CDTF">2021-08-30T08:08:09Z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0x01010007D10870385F2D4496BC6CD25598C9D3</vt:lpwstr>
  </property>
  <property fmtid="{D5CDD505-2E9C-101B-9397-08002B2CF9AE}" pid="4" name="_dlc_DocIdItemGuid">
    <vt:lpwstr>1a91858a-465c-4cdd-a702-327a81f3c0fa</vt:lpwstr>
  </property>
</Properties>
</file>