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7"/>
  </p:notesMasterIdLst>
  <p:sldIdLst>
    <p:sldId id="256" r:id="rId2"/>
    <p:sldId id="257" r:id="rId3"/>
    <p:sldId id="258" r:id="rId4"/>
    <p:sldId id="259" r:id="rId5"/>
    <p:sldId id="260" r:id="rId6"/>
    <p:sldId id="269" r:id="rId7"/>
    <p:sldId id="268" r:id="rId8"/>
    <p:sldId id="267" r:id="rId9"/>
    <p:sldId id="266" r:id="rId10"/>
    <p:sldId id="265" r:id="rId11"/>
    <p:sldId id="264" r:id="rId12"/>
    <p:sldId id="263" r:id="rId13"/>
    <p:sldId id="262" r:id="rId14"/>
    <p:sldId id="261"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9AC9AE-96FE-473B-9991-0410CDB55A13}" type="datetimeFigureOut">
              <a:rPr lang="ru-RU" smtClean="0"/>
              <a:pPr/>
              <a:t>30.08.2021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7C7490-D280-4217-BC9E-15E49472468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43C45ED0-563D-40A0-90E8-C6A645C7F12D}" type="datetime1">
              <a:rPr lang="ru-RU" smtClean="0"/>
              <a:pPr/>
              <a:t>30.08.2021</a:t>
            </a:fld>
            <a:endParaRPr lang="ru-RU"/>
          </a:p>
        </p:txBody>
      </p:sp>
      <p:sp>
        <p:nvSpPr>
          <p:cNvPr id="17" name="Нижний колонтитул 16"/>
          <p:cNvSpPr>
            <a:spLocks noGrp="1"/>
          </p:cNvSpPr>
          <p:nvPr>
            <p:ph type="ftr" sz="quarter" idx="11"/>
          </p:nvPr>
        </p:nvSpPr>
        <p:spPr/>
        <p:txBody>
          <a:bodyPr/>
          <a:lstStyle/>
          <a:p>
            <a:r>
              <a:rPr lang="ru-RU" smtClean="0"/>
              <a:t>Педагогическая конференция, 30.08.2021</a:t>
            </a:r>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FB924C69-5712-4E82-A34A-0E5BFE190059}"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A14C43E-4A83-4E8F-B207-53C3AABA6646}" type="datetime1">
              <a:rPr lang="ru-RU" smtClean="0"/>
              <a:pPr/>
              <a:t>30.08.2021</a:t>
            </a:fld>
            <a:endParaRPr lang="ru-RU"/>
          </a:p>
        </p:txBody>
      </p:sp>
      <p:sp>
        <p:nvSpPr>
          <p:cNvPr id="5" name="Нижний колонтитул 4"/>
          <p:cNvSpPr>
            <a:spLocks noGrp="1"/>
          </p:cNvSpPr>
          <p:nvPr>
            <p:ph type="ftr" sz="quarter" idx="11"/>
          </p:nvPr>
        </p:nvSpPr>
        <p:spPr/>
        <p:txBody>
          <a:bodyPr/>
          <a:lstStyle/>
          <a:p>
            <a:r>
              <a:rPr lang="ru-RU" smtClean="0"/>
              <a:t>Педагогическая конференция, 30.08.2021</a:t>
            </a:r>
            <a:endParaRPr lang="ru-RU"/>
          </a:p>
        </p:txBody>
      </p:sp>
      <p:sp>
        <p:nvSpPr>
          <p:cNvPr id="6" name="Номер слайда 5"/>
          <p:cNvSpPr>
            <a:spLocks noGrp="1"/>
          </p:cNvSpPr>
          <p:nvPr>
            <p:ph type="sldNum" sz="quarter" idx="12"/>
          </p:nvPr>
        </p:nvSpPr>
        <p:spPr/>
        <p:txBody>
          <a:bodyPr/>
          <a:lstStyle/>
          <a:p>
            <a:fld id="{FB924C69-5712-4E82-A34A-0E5BFE190059}" type="slidenum">
              <a:rPr lang="ru-RU" smtClean="0"/>
              <a:pPr/>
              <a:t>‹#›</a:t>
            </a:fld>
            <a:endParaRPr lang="ru-RU"/>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5B777F-534C-40FD-903F-8009AA60E5FC}" type="datetime1">
              <a:rPr lang="ru-RU" smtClean="0"/>
              <a:pPr/>
              <a:t>30.08.2021</a:t>
            </a:fld>
            <a:endParaRPr lang="ru-RU"/>
          </a:p>
        </p:txBody>
      </p:sp>
      <p:sp>
        <p:nvSpPr>
          <p:cNvPr id="5" name="Нижний колонтитул 4"/>
          <p:cNvSpPr>
            <a:spLocks noGrp="1"/>
          </p:cNvSpPr>
          <p:nvPr>
            <p:ph type="ftr" sz="quarter" idx="11"/>
          </p:nvPr>
        </p:nvSpPr>
        <p:spPr/>
        <p:txBody>
          <a:bodyPr/>
          <a:lstStyle/>
          <a:p>
            <a:r>
              <a:rPr lang="ru-RU" smtClean="0"/>
              <a:t>Педагогическая конференция, 30.08.2021</a:t>
            </a:r>
            <a:endParaRPr lang="ru-RU"/>
          </a:p>
        </p:txBody>
      </p:sp>
      <p:sp>
        <p:nvSpPr>
          <p:cNvPr id="6" name="Номер слайда 5"/>
          <p:cNvSpPr>
            <a:spLocks noGrp="1"/>
          </p:cNvSpPr>
          <p:nvPr>
            <p:ph type="sldNum" sz="quarter" idx="12"/>
          </p:nvPr>
        </p:nvSpPr>
        <p:spPr/>
        <p:txBody>
          <a:bodyPr/>
          <a:lstStyle/>
          <a:p>
            <a:fld id="{FB924C69-5712-4E82-A34A-0E5BFE190059}" type="slidenum">
              <a:rPr lang="ru-RU" smtClean="0"/>
              <a:pPr/>
              <a:t>‹#›</a:t>
            </a:fld>
            <a:endParaRPr lang="ru-RU"/>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3553011-FE40-41AB-A157-AD38BD695E52}" type="datetime1">
              <a:rPr lang="ru-RU" smtClean="0"/>
              <a:pPr/>
              <a:t>30.08.2021</a:t>
            </a:fld>
            <a:endParaRPr lang="ru-RU"/>
          </a:p>
        </p:txBody>
      </p:sp>
      <p:sp>
        <p:nvSpPr>
          <p:cNvPr id="5" name="Нижний колонтитул 4"/>
          <p:cNvSpPr>
            <a:spLocks noGrp="1"/>
          </p:cNvSpPr>
          <p:nvPr>
            <p:ph type="ftr" sz="quarter" idx="11"/>
          </p:nvPr>
        </p:nvSpPr>
        <p:spPr/>
        <p:txBody>
          <a:bodyPr/>
          <a:lstStyle/>
          <a:p>
            <a:r>
              <a:rPr lang="ru-RU" smtClean="0"/>
              <a:t>Педагогическая конференция, 30.08.2021</a:t>
            </a:r>
            <a:endParaRPr lang="ru-RU"/>
          </a:p>
        </p:txBody>
      </p:sp>
      <p:sp>
        <p:nvSpPr>
          <p:cNvPr id="6" name="Номер слайда 5"/>
          <p:cNvSpPr>
            <a:spLocks noGrp="1"/>
          </p:cNvSpPr>
          <p:nvPr>
            <p:ph type="sldNum" sz="quarter" idx="12"/>
          </p:nvPr>
        </p:nvSpPr>
        <p:spPr/>
        <p:txBody>
          <a:bodyPr/>
          <a:lstStyle/>
          <a:p>
            <a:fld id="{FB924C69-5712-4E82-A34A-0E5BFE190059}"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D091B64-5348-4047-9133-D7E53E5A844A}" type="datetime1">
              <a:rPr lang="ru-RU" smtClean="0"/>
              <a:pPr/>
              <a:t>30.08.2021</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r>
              <a:rPr lang="ru-RU" smtClean="0"/>
              <a:t>Педагогическая конференция, 30.08.2021</a:t>
            </a:r>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FB924C69-5712-4E82-A34A-0E5BFE19005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1FFE647-1785-43E1-9B94-E51BDC741BC9}" type="datetime1">
              <a:rPr lang="ru-RU" smtClean="0"/>
              <a:pPr/>
              <a:t>30.08.2021</a:t>
            </a:fld>
            <a:endParaRPr lang="ru-RU"/>
          </a:p>
        </p:txBody>
      </p:sp>
      <p:sp>
        <p:nvSpPr>
          <p:cNvPr id="6" name="Нижний колонтитул 5"/>
          <p:cNvSpPr>
            <a:spLocks noGrp="1"/>
          </p:cNvSpPr>
          <p:nvPr>
            <p:ph type="ftr" sz="quarter" idx="11"/>
          </p:nvPr>
        </p:nvSpPr>
        <p:spPr/>
        <p:txBody>
          <a:bodyPr/>
          <a:lstStyle/>
          <a:p>
            <a:r>
              <a:rPr lang="ru-RU" smtClean="0"/>
              <a:t>Педагогическая конференция, 30.08.2021</a:t>
            </a:r>
            <a:endParaRPr lang="ru-RU"/>
          </a:p>
        </p:txBody>
      </p:sp>
      <p:sp>
        <p:nvSpPr>
          <p:cNvPr id="7" name="Номер слайда 6"/>
          <p:cNvSpPr>
            <a:spLocks noGrp="1"/>
          </p:cNvSpPr>
          <p:nvPr>
            <p:ph type="sldNum" sz="quarter" idx="12"/>
          </p:nvPr>
        </p:nvSpPr>
        <p:spPr/>
        <p:txBody>
          <a:bodyPr/>
          <a:lstStyle/>
          <a:p>
            <a:fld id="{FB924C69-5712-4E82-A34A-0E5BFE190059}"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04054AD2-5EC9-41F8-A389-307FCFDC6024}" type="datetime1">
              <a:rPr lang="ru-RU" smtClean="0"/>
              <a:pPr/>
              <a:t>30.08.2021</a:t>
            </a:fld>
            <a:endParaRPr lang="ru-RU"/>
          </a:p>
        </p:txBody>
      </p:sp>
      <p:sp>
        <p:nvSpPr>
          <p:cNvPr id="8" name="Нижний колонтитул 7"/>
          <p:cNvSpPr>
            <a:spLocks noGrp="1"/>
          </p:cNvSpPr>
          <p:nvPr>
            <p:ph type="ftr" sz="quarter" idx="11"/>
          </p:nvPr>
        </p:nvSpPr>
        <p:spPr/>
        <p:txBody>
          <a:bodyPr/>
          <a:lstStyle/>
          <a:p>
            <a:r>
              <a:rPr lang="ru-RU" smtClean="0"/>
              <a:t>Педагогическая конференция, 30.08.2021</a:t>
            </a:r>
            <a:endParaRPr lang="ru-RU"/>
          </a:p>
        </p:txBody>
      </p:sp>
      <p:sp>
        <p:nvSpPr>
          <p:cNvPr id="9" name="Номер слайда 8"/>
          <p:cNvSpPr>
            <a:spLocks noGrp="1"/>
          </p:cNvSpPr>
          <p:nvPr>
            <p:ph type="sldNum" sz="quarter" idx="12"/>
          </p:nvPr>
        </p:nvSpPr>
        <p:spPr/>
        <p:txBody>
          <a:bodyPr/>
          <a:lstStyle/>
          <a:p>
            <a:fld id="{FB924C69-5712-4E82-A34A-0E5BFE190059}"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6CF9B3-43A3-45E7-BA05-AAD9C164F83B}" type="datetime1">
              <a:rPr lang="ru-RU" smtClean="0"/>
              <a:pPr/>
              <a:t>30.08.2021</a:t>
            </a:fld>
            <a:endParaRPr lang="ru-RU"/>
          </a:p>
        </p:txBody>
      </p:sp>
      <p:sp>
        <p:nvSpPr>
          <p:cNvPr id="4" name="Нижний колонтитул 3"/>
          <p:cNvSpPr>
            <a:spLocks noGrp="1"/>
          </p:cNvSpPr>
          <p:nvPr>
            <p:ph type="ftr" sz="quarter" idx="11"/>
          </p:nvPr>
        </p:nvSpPr>
        <p:spPr/>
        <p:txBody>
          <a:bodyPr/>
          <a:lstStyle/>
          <a:p>
            <a:r>
              <a:rPr lang="ru-RU" smtClean="0"/>
              <a:t>Педагогическая конференция, 30.08.2021</a:t>
            </a:r>
            <a:endParaRPr lang="ru-RU"/>
          </a:p>
        </p:txBody>
      </p:sp>
      <p:sp>
        <p:nvSpPr>
          <p:cNvPr id="5" name="Номер слайда 4"/>
          <p:cNvSpPr>
            <a:spLocks noGrp="1"/>
          </p:cNvSpPr>
          <p:nvPr>
            <p:ph type="sldNum" sz="quarter" idx="12"/>
          </p:nvPr>
        </p:nvSpPr>
        <p:spPr/>
        <p:txBody>
          <a:bodyPr/>
          <a:lstStyle/>
          <a:p>
            <a:fld id="{FB924C69-5712-4E82-A34A-0E5BFE190059}" type="slidenum">
              <a:rPr lang="ru-RU" smtClean="0"/>
              <a:pPr/>
              <a:t>‹#›</a:t>
            </a:fld>
            <a:endParaRPr lang="ru-RU"/>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8D4C70-E681-4B90-9F59-408935C165A2}" type="datetime1">
              <a:rPr lang="ru-RU" smtClean="0"/>
              <a:pPr/>
              <a:t>30.08.2021</a:t>
            </a:fld>
            <a:endParaRPr lang="ru-RU"/>
          </a:p>
        </p:txBody>
      </p:sp>
      <p:sp>
        <p:nvSpPr>
          <p:cNvPr id="3" name="Нижний колонтитул 2"/>
          <p:cNvSpPr>
            <a:spLocks noGrp="1"/>
          </p:cNvSpPr>
          <p:nvPr>
            <p:ph type="ftr" sz="quarter" idx="11"/>
          </p:nvPr>
        </p:nvSpPr>
        <p:spPr/>
        <p:txBody>
          <a:bodyPr/>
          <a:lstStyle/>
          <a:p>
            <a:r>
              <a:rPr lang="ru-RU" smtClean="0"/>
              <a:t>Педагогическая конференция, 30.08.2021</a:t>
            </a:r>
            <a:endParaRPr lang="ru-RU"/>
          </a:p>
        </p:txBody>
      </p:sp>
      <p:sp>
        <p:nvSpPr>
          <p:cNvPr id="4" name="Номер слайда 3"/>
          <p:cNvSpPr>
            <a:spLocks noGrp="1"/>
          </p:cNvSpPr>
          <p:nvPr>
            <p:ph type="sldNum" sz="quarter" idx="12"/>
          </p:nvPr>
        </p:nvSpPr>
        <p:spPr/>
        <p:txBody>
          <a:bodyPr/>
          <a:lstStyle/>
          <a:p>
            <a:fld id="{FB924C69-5712-4E82-A34A-0E5BFE190059}" type="slidenum">
              <a:rPr lang="ru-RU" smtClean="0"/>
              <a:pPr/>
              <a:t>‹#›</a:t>
            </a:fld>
            <a:endParaRPr lang="ru-RU"/>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5EFAD4E-F2BA-453E-9895-5F06E1F27559}" type="datetime1">
              <a:rPr lang="ru-RU" smtClean="0"/>
              <a:pPr/>
              <a:t>30.08.2021</a:t>
            </a:fld>
            <a:endParaRPr lang="ru-RU"/>
          </a:p>
        </p:txBody>
      </p:sp>
      <p:sp>
        <p:nvSpPr>
          <p:cNvPr id="6" name="Нижний колонтитул 5"/>
          <p:cNvSpPr>
            <a:spLocks noGrp="1"/>
          </p:cNvSpPr>
          <p:nvPr>
            <p:ph type="ftr" sz="quarter" idx="11"/>
          </p:nvPr>
        </p:nvSpPr>
        <p:spPr/>
        <p:txBody>
          <a:bodyPr/>
          <a:lstStyle/>
          <a:p>
            <a:r>
              <a:rPr lang="ru-RU" smtClean="0"/>
              <a:t>Педагогическая конференция, 30.08.2021</a:t>
            </a:r>
            <a:endParaRPr lang="ru-RU"/>
          </a:p>
        </p:txBody>
      </p:sp>
      <p:sp>
        <p:nvSpPr>
          <p:cNvPr id="7" name="Номер слайда 6"/>
          <p:cNvSpPr>
            <a:spLocks noGrp="1"/>
          </p:cNvSpPr>
          <p:nvPr>
            <p:ph type="sldNum" sz="quarter" idx="12"/>
          </p:nvPr>
        </p:nvSpPr>
        <p:spPr/>
        <p:txBody>
          <a:bodyPr/>
          <a:lstStyle/>
          <a:p>
            <a:fld id="{FB924C69-5712-4E82-A34A-0E5BFE190059}"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CE08711-0A46-44F1-8A09-858CF8BABACF}" type="datetime1">
              <a:rPr lang="ru-RU" smtClean="0"/>
              <a:pPr/>
              <a:t>30.08.2021</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r>
              <a:rPr lang="ru-RU" smtClean="0"/>
              <a:t>Педагогическая конференция, 30.08.2021</a:t>
            </a:r>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FB924C69-5712-4E82-A34A-0E5BFE190059}"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85B19EF-5435-425A-80B3-3805238DF61D}" type="datetime1">
              <a:rPr lang="ru-RU" smtClean="0"/>
              <a:pPr/>
              <a:t>30.08.2021</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ru-RU" smtClean="0"/>
              <a:t>Педагогическая конференция, 30.08.2021</a:t>
            </a:r>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B924C69-5712-4E82-A34A-0E5BFE19005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edge/>
  </p:transition>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fontScale="92500" lnSpcReduction="10000"/>
          </a:bodyPr>
          <a:lstStyle/>
          <a:p>
            <a:r>
              <a:rPr lang="ru-RU" dirty="0" smtClean="0"/>
              <a:t>Автор: </a:t>
            </a:r>
          </a:p>
          <a:p>
            <a:pPr algn="l"/>
            <a:r>
              <a:rPr lang="ru-RU" dirty="0" err="1" smtClean="0"/>
              <a:t>Шатикова</a:t>
            </a:r>
            <a:r>
              <a:rPr lang="ru-RU" dirty="0" smtClean="0"/>
              <a:t> Наталья Ивановна, заместитель директора МБОУ </a:t>
            </a:r>
            <a:r>
              <a:rPr lang="ru-RU" dirty="0" err="1" smtClean="0"/>
              <a:t>Межевская</a:t>
            </a:r>
            <a:r>
              <a:rPr lang="ru-RU" dirty="0" smtClean="0"/>
              <a:t> СОШ, учитель математики и информатики</a:t>
            </a:r>
            <a:endParaRPr lang="ru-RU" dirty="0"/>
          </a:p>
        </p:txBody>
      </p:sp>
      <p:sp>
        <p:nvSpPr>
          <p:cNvPr id="2" name="Заголовок 1"/>
          <p:cNvSpPr>
            <a:spLocks noGrp="1"/>
          </p:cNvSpPr>
          <p:nvPr>
            <p:ph type="ctrTitle"/>
          </p:nvPr>
        </p:nvSpPr>
        <p:spPr/>
        <p:txBody>
          <a:bodyPr/>
          <a:lstStyle/>
          <a:p>
            <a:r>
              <a:rPr lang="ru-RU" dirty="0" smtClean="0"/>
              <a:t>Школьный урок в программе воспитания</a:t>
            </a:r>
            <a:endParaRPr lang="ru-RU" dirty="0"/>
          </a:p>
        </p:txBody>
      </p:sp>
    </p:spTree>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Нехитрые приёмы сделать свои уроки интереснее и увлекательнее</a:t>
            </a:r>
            <a:endParaRPr lang="ru-RU" dirty="0"/>
          </a:p>
        </p:txBody>
      </p:sp>
      <p:sp>
        <p:nvSpPr>
          <p:cNvPr id="3" name="Содержимое 2"/>
          <p:cNvSpPr>
            <a:spLocks noGrp="1"/>
          </p:cNvSpPr>
          <p:nvPr>
            <p:ph sz="quarter" idx="1"/>
          </p:nvPr>
        </p:nvSpPr>
        <p:spPr>
          <a:xfrm>
            <a:off x="857224" y="1928802"/>
            <a:ext cx="4657732" cy="1052506"/>
          </a:xfrm>
        </p:spPr>
        <p:txBody>
          <a:bodyPr>
            <a:normAutofit fontScale="92500" lnSpcReduction="20000"/>
          </a:bodyPr>
          <a:lstStyle/>
          <a:p>
            <a:pPr>
              <a:buNone/>
            </a:pPr>
            <a:r>
              <a:rPr lang="ru-RU" b="1" dirty="0" smtClean="0"/>
              <a:t>Проявлять особое внимание к ученикам, нуждающимся в таком внимании.</a:t>
            </a:r>
            <a:r>
              <a:rPr lang="ru-RU" dirty="0" smtClean="0"/>
              <a:t> </a:t>
            </a:r>
            <a:endParaRPr lang="ru-RU" dirty="0"/>
          </a:p>
        </p:txBody>
      </p:sp>
      <p:sp>
        <p:nvSpPr>
          <p:cNvPr id="4" name="TextBox 3"/>
          <p:cNvSpPr txBox="1"/>
          <p:nvPr/>
        </p:nvSpPr>
        <p:spPr>
          <a:xfrm>
            <a:off x="1142976" y="3786190"/>
            <a:ext cx="7786742" cy="2308324"/>
          </a:xfrm>
          <a:prstGeom prst="rect">
            <a:avLst/>
          </a:prstGeom>
          <a:noFill/>
        </p:spPr>
        <p:txBody>
          <a:bodyPr wrap="square" rtlCol="0">
            <a:spAutoFit/>
          </a:bodyPr>
          <a:lstStyle/>
          <a:p>
            <a:pPr indent="360363" algn="just"/>
            <a:r>
              <a:rPr lang="ru-RU" dirty="0"/>
              <a:t>В таких ситуациях важно проявить участие: поинтересоваться, все ли нормально, а в случае плохого самочувствия ребенка – предпринять необходимые меры. Как правило, в любом классе есть дети, которые по разным причинам склонны отвлекать внимание остальных от урока. Особое умение учителя – направить их энергию в нужное русло. (дать какое-то задание) И, конечно, не стоит забывать о более способных учениках – их потенциал можно использовать для помощи менее способным одноклассникам.</a:t>
            </a:r>
          </a:p>
        </p:txBody>
      </p:sp>
      <p:pic>
        <p:nvPicPr>
          <p:cNvPr id="5121" name="Picture 1"/>
          <p:cNvPicPr>
            <a:picLocks noChangeAspect="1" noChangeArrowheads="1"/>
          </p:cNvPicPr>
          <p:nvPr/>
        </p:nvPicPr>
        <p:blipFill>
          <a:blip r:embed="rId2" cstate="print"/>
          <a:srcRect/>
          <a:stretch>
            <a:fillRect/>
          </a:stretch>
        </p:blipFill>
        <p:spPr bwMode="auto">
          <a:xfrm>
            <a:off x="5715008" y="1500174"/>
            <a:ext cx="3018935" cy="1915113"/>
          </a:xfrm>
          <a:prstGeom prst="rect">
            <a:avLst/>
          </a:prstGeom>
          <a:noFill/>
          <a:ln w="9525">
            <a:noFill/>
            <a:miter lim="800000"/>
            <a:headEnd/>
            <a:tailEnd/>
          </a:ln>
          <a:effectLst/>
        </p:spPr>
      </p:pic>
      <p:sp>
        <p:nvSpPr>
          <p:cNvPr id="6" name="Нижний колонтитул 5"/>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Нехитрые приёмы сделать свои уроки интереснее и увлекательнее</a:t>
            </a:r>
            <a:endParaRPr lang="ru-RU" dirty="0"/>
          </a:p>
        </p:txBody>
      </p:sp>
      <p:sp>
        <p:nvSpPr>
          <p:cNvPr id="3" name="Содержимое 2"/>
          <p:cNvSpPr>
            <a:spLocks noGrp="1"/>
          </p:cNvSpPr>
          <p:nvPr>
            <p:ph sz="quarter" idx="1"/>
          </p:nvPr>
        </p:nvSpPr>
        <p:spPr>
          <a:xfrm>
            <a:off x="914400" y="1447800"/>
            <a:ext cx="7772400" cy="1052506"/>
          </a:xfrm>
        </p:spPr>
        <p:txBody>
          <a:bodyPr/>
          <a:lstStyle/>
          <a:p>
            <a:pPr>
              <a:buNone/>
            </a:pPr>
            <a:r>
              <a:rPr lang="ru-RU" b="1" dirty="0" smtClean="0"/>
              <a:t>Заводить в классе маленькие</a:t>
            </a:r>
            <a:r>
              <a:rPr lang="ru-RU" dirty="0" smtClean="0"/>
              <a:t>, привлекательные для детей </a:t>
            </a:r>
            <a:r>
              <a:rPr lang="ru-RU" b="1" dirty="0" smtClean="0"/>
              <a:t>традиции.</a:t>
            </a:r>
            <a:r>
              <a:rPr lang="ru-RU" dirty="0" smtClean="0"/>
              <a:t> </a:t>
            </a:r>
            <a:endParaRPr lang="ru-RU" dirty="0"/>
          </a:p>
        </p:txBody>
      </p:sp>
      <p:pic>
        <p:nvPicPr>
          <p:cNvPr id="6145" name="Picture 1"/>
          <p:cNvPicPr>
            <a:picLocks noChangeAspect="1" noChangeArrowheads="1"/>
          </p:cNvPicPr>
          <p:nvPr/>
        </p:nvPicPr>
        <p:blipFill>
          <a:blip r:embed="rId2" cstate="print"/>
          <a:srcRect/>
          <a:stretch>
            <a:fillRect/>
          </a:stretch>
        </p:blipFill>
        <p:spPr bwMode="auto">
          <a:xfrm>
            <a:off x="5857884" y="3000372"/>
            <a:ext cx="3051697" cy="2714644"/>
          </a:xfrm>
          <a:prstGeom prst="rect">
            <a:avLst/>
          </a:prstGeom>
          <a:noFill/>
          <a:ln w="9525">
            <a:noFill/>
            <a:miter lim="800000"/>
            <a:headEnd/>
            <a:tailEnd/>
          </a:ln>
          <a:effectLst/>
        </p:spPr>
      </p:pic>
      <p:sp>
        <p:nvSpPr>
          <p:cNvPr id="5" name="TextBox 4"/>
          <p:cNvSpPr txBox="1"/>
          <p:nvPr/>
        </p:nvSpPr>
        <p:spPr>
          <a:xfrm>
            <a:off x="500034" y="2500306"/>
            <a:ext cx="5286412" cy="3416320"/>
          </a:xfrm>
          <a:prstGeom prst="rect">
            <a:avLst/>
          </a:prstGeom>
          <a:noFill/>
        </p:spPr>
        <p:txBody>
          <a:bodyPr wrap="square" rtlCol="0">
            <a:spAutoFit/>
          </a:bodyPr>
          <a:lstStyle/>
          <a:p>
            <a:pPr algn="just"/>
            <a:r>
              <a:rPr lang="ru-RU" dirty="0"/>
              <a:t>Например, каждый урок начинается с мини игры «Счастливчик</a:t>
            </a:r>
            <a:r>
              <a:rPr lang="ru-RU" dirty="0" smtClean="0"/>
              <a:t>». </a:t>
            </a:r>
            <a:r>
              <a:rPr lang="ru-RU" dirty="0"/>
              <a:t>В классе случайным способом выбирается один ученик, который будет отвечать домашнее задание любым способом (устно у доски, письменно на карточке, в тетради и т. д.), у него есть право отказаться, если он получает отметку, которая его не устроит, то и от нее он может отказаться. Такая игра в начале урока настраивает детей на позитивный лад, снимает психологическое напряжение перед опросом, позволяет быстрее включиться в учебный процесс.</a:t>
            </a:r>
          </a:p>
        </p:txBody>
      </p:sp>
      <p:sp>
        <p:nvSpPr>
          <p:cNvPr id="6" name="Нижний колонтитул 5"/>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Нехитрые приёмы сделать свои уроки интереснее и увлекательнее</a:t>
            </a:r>
            <a:endParaRPr lang="ru-RU" dirty="0"/>
          </a:p>
        </p:txBody>
      </p:sp>
      <p:sp>
        <p:nvSpPr>
          <p:cNvPr id="3" name="Содержимое 2"/>
          <p:cNvSpPr>
            <a:spLocks noGrp="1"/>
          </p:cNvSpPr>
          <p:nvPr>
            <p:ph sz="quarter" idx="1"/>
          </p:nvPr>
        </p:nvSpPr>
        <p:spPr>
          <a:xfrm>
            <a:off x="914400" y="1447800"/>
            <a:ext cx="8015318" cy="1766886"/>
          </a:xfrm>
        </p:spPr>
        <p:txBody>
          <a:bodyPr>
            <a:normAutofit fontScale="92500" lnSpcReduction="10000"/>
          </a:bodyPr>
          <a:lstStyle/>
          <a:p>
            <a:r>
              <a:rPr lang="ru-RU" b="1" dirty="0" smtClean="0"/>
              <a:t>Не бояться просить прощения</a:t>
            </a:r>
            <a:r>
              <a:rPr lang="ru-RU" dirty="0" smtClean="0"/>
              <a:t> у своих учеников – за свои ошибки (не ошибается, как известно, только тот, кто ничего не делает), оговорки (о, как же дети это обожают!), несправедливо поставленные отметки (увы, и такое случается). </a:t>
            </a:r>
            <a:endParaRPr lang="ru-RU" dirty="0"/>
          </a:p>
        </p:txBody>
      </p:sp>
      <p:sp>
        <p:nvSpPr>
          <p:cNvPr id="4" name="TextBox 3"/>
          <p:cNvSpPr txBox="1"/>
          <p:nvPr/>
        </p:nvSpPr>
        <p:spPr>
          <a:xfrm>
            <a:off x="857224" y="3429000"/>
            <a:ext cx="4714908" cy="2862322"/>
          </a:xfrm>
          <a:prstGeom prst="rect">
            <a:avLst/>
          </a:prstGeom>
          <a:noFill/>
        </p:spPr>
        <p:txBody>
          <a:bodyPr wrap="square" rtlCol="0">
            <a:spAutoFit/>
          </a:bodyPr>
          <a:lstStyle/>
          <a:p>
            <a:r>
              <a:rPr lang="ru-RU" dirty="0"/>
              <a:t>Наверное, для кого-то это тяжело – просить прощения, искренне и при всех своих учениках. Но если мы хотим, чтобы просить прощения друг у друга научились наши дети, то как же еще их этому научить?! А учитель к тому же приобретет в глазах детей реноме честного и порядочного человека. И не правы те, кто считает это проявлением слабости.</a:t>
            </a:r>
          </a:p>
          <a:p>
            <a:endParaRPr lang="ru-RU" dirty="0"/>
          </a:p>
        </p:txBody>
      </p:sp>
      <p:pic>
        <p:nvPicPr>
          <p:cNvPr id="7169" name="Picture 1"/>
          <p:cNvPicPr>
            <a:picLocks noChangeAspect="1" noChangeArrowheads="1"/>
          </p:cNvPicPr>
          <p:nvPr/>
        </p:nvPicPr>
        <p:blipFill>
          <a:blip r:embed="rId2" cstate="print"/>
          <a:srcRect/>
          <a:stretch>
            <a:fillRect/>
          </a:stretch>
        </p:blipFill>
        <p:spPr bwMode="auto">
          <a:xfrm>
            <a:off x="6429388" y="3357562"/>
            <a:ext cx="1845177" cy="3081325"/>
          </a:xfrm>
          <a:prstGeom prst="rect">
            <a:avLst/>
          </a:prstGeom>
          <a:noFill/>
          <a:ln w="9525">
            <a:noFill/>
            <a:miter lim="800000"/>
            <a:headEnd/>
            <a:tailEnd/>
          </a:ln>
          <a:effectLst/>
        </p:spPr>
      </p:pic>
      <p:sp>
        <p:nvSpPr>
          <p:cNvPr id="6" name="Нижний колонтитул 5"/>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Нехитрые приёмы сделать свои уроки интереснее и увлекательнее</a:t>
            </a:r>
            <a:endParaRPr lang="ru-RU" dirty="0"/>
          </a:p>
        </p:txBody>
      </p:sp>
      <p:sp>
        <p:nvSpPr>
          <p:cNvPr id="3" name="Содержимое 2"/>
          <p:cNvSpPr>
            <a:spLocks noGrp="1"/>
          </p:cNvSpPr>
          <p:nvPr>
            <p:ph sz="quarter" idx="1"/>
          </p:nvPr>
        </p:nvSpPr>
        <p:spPr>
          <a:xfrm>
            <a:off x="914400" y="1447800"/>
            <a:ext cx="7772400" cy="1123944"/>
          </a:xfrm>
        </p:spPr>
        <p:txBody>
          <a:bodyPr/>
          <a:lstStyle/>
          <a:p>
            <a:r>
              <a:rPr lang="ru-RU" dirty="0" smtClean="0"/>
              <a:t>Наконец, просто </a:t>
            </a:r>
            <a:r>
              <a:rPr lang="ru-RU" b="1" dirty="0" smtClean="0"/>
              <a:t>честно выполнять свою работу.</a:t>
            </a:r>
            <a:endParaRPr lang="ru-RU" dirty="0"/>
          </a:p>
        </p:txBody>
      </p:sp>
      <p:pic>
        <p:nvPicPr>
          <p:cNvPr id="8193" name="Picture 1"/>
          <p:cNvPicPr>
            <a:picLocks noChangeAspect="1" noChangeArrowheads="1"/>
          </p:cNvPicPr>
          <p:nvPr/>
        </p:nvPicPr>
        <p:blipFill>
          <a:blip r:embed="rId2" cstate="print"/>
          <a:srcRect/>
          <a:stretch>
            <a:fillRect/>
          </a:stretch>
        </p:blipFill>
        <p:spPr bwMode="auto">
          <a:xfrm>
            <a:off x="4786314" y="2643182"/>
            <a:ext cx="3860459" cy="3105152"/>
          </a:xfrm>
          <a:prstGeom prst="rect">
            <a:avLst/>
          </a:prstGeom>
          <a:noFill/>
          <a:ln w="9525">
            <a:noFill/>
            <a:miter lim="800000"/>
            <a:headEnd/>
            <a:tailEnd/>
          </a:ln>
          <a:effectLst/>
        </p:spPr>
      </p:pic>
      <p:sp>
        <p:nvSpPr>
          <p:cNvPr id="5" name="TextBox 4"/>
          <p:cNvSpPr txBox="1"/>
          <p:nvPr/>
        </p:nvSpPr>
        <p:spPr>
          <a:xfrm>
            <a:off x="357158" y="3214686"/>
            <a:ext cx="4286280" cy="2677656"/>
          </a:xfrm>
          <a:prstGeom prst="rect">
            <a:avLst/>
          </a:prstGeom>
          <a:noFill/>
        </p:spPr>
        <p:txBody>
          <a:bodyPr wrap="square" rtlCol="0">
            <a:spAutoFit/>
          </a:bodyPr>
          <a:lstStyle/>
          <a:p>
            <a:pPr algn="just"/>
            <a:r>
              <a:rPr lang="ru-RU" sz="2400" dirty="0"/>
              <a:t>Несмотря на усталость, нехватку времени, стресс, работать не спустя рукава. Общеизвестно, что халтуру и равнодушие к себе чувствуют все дети, и… не всегда прощают.</a:t>
            </a:r>
          </a:p>
        </p:txBody>
      </p:sp>
      <p:sp>
        <p:nvSpPr>
          <p:cNvPr id="6" name="Нижний колонтитул 5"/>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Содержание урока</a:t>
            </a:r>
            <a:endParaRPr lang="ru-RU" dirty="0"/>
          </a:p>
        </p:txBody>
      </p:sp>
      <p:sp>
        <p:nvSpPr>
          <p:cNvPr id="3" name="Содержимое 2"/>
          <p:cNvSpPr>
            <a:spLocks noGrp="1"/>
          </p:cNvSpPr>
          <p:nvPr>
            <p:ph sz="quarter" idx="1"/>
          </p:nvPr>
        </p:nvSpPr>
        <p:spPr/>
        <p:txBody>
          <a:bodyPr/>
          <a:lstStyle/>
          <a:p>
            <a:pPr>
              <a:buNone/>
            </a:pPr>
            <a:r>
              <a:rPr lang="ru-RU" dirty="0" smtClean="0"/>
              <a:t>Интересный учитель и интересный урок далеко не всегда могут превратить обычный урок в урок воспитывающий. Интерес – это, безусловно, важное условие, но оно не единственное. </a:t>
            </a:r>
          </a:p>
          <a:p>
            <a:pPr>
              <a:buNone/>
            </a:pPr>
            <a:r>
              <a:rPr lang="ru-RU" dirty="0" smtClean="0"/>
              <a:t>Воспитывающий урок – это еще и урок с воспитывающим содержанием, таким, которое побуждало бы школьников задуматься о ценностях, нравственных вопросах, жизненных проблемах.</a:t>
            </a:r>
          </a:p>
          <a:p>
            <a:endParaRPr lang="ru-RU" dirty="0"/>
          </a:p>
        </p:txBody>
      </p:sp>
      <p:sp>
        <p:nvSpPr>
          <p:cNvPr id="4" name="Нижний колонтитул 3"/>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Воспитывающий урок</a:t>
            </a:r>
            <a:endParaRPr lang="ru-RU" dirty="0"/>
          </a:p>
        </p:txBody>
      </p:sp>
      <p:sp>
        <p:nvSpPr>
          <p:cNvPr id="3" name="Содержимое 2"/>
          <p:cNvSpPr>
            <a:spLocks noGrp="1"/>
          </p:cNvSpPr>
          <p:nvPr>
            <p:ph sz="quarter" idx="1"/>
          </p:nvPr>
        </p:nvSpPr>
        <p:spPr/>
        <p:txBody>
          <a:bodyPr>
            <a:normAutofit fontScale="77500" lnSpcReduction="20000"/>
          </a:bodyPr>
          <a:lstStyle/>
          <a:p>
            <a:r>
              <a:rPr lang="ru-RU" dirty="0" smtClean="0"/>
              <a:t>Добиться этого можно, например, предъявляя детям на уроке ту или иную воспитывающую информацию. Это может быть информация о здоровье и вредных привычках, о нравственных и безнравственных поступках людей, о героизме и малодушии, о войне и экологии, о классической и массовой культуре, о перипетиях судьбы литературных и исторических персонажей. </a:t>
            </a:r>
          </a:p>
          <a:p>
            <a:r>
              <a:rPr lang="ru-RU" dirty="0" smtClean="0"/>
              <a:t>Это может быть информация, затрагивающая социальные, нравственные, этические вопросы; особенности межличностных, межгрупповых, межнациональных или межконфессиональных отношений; проблемы политической, экономической, культурной жизни людей. То есть все то, что нужно растущему человеку для полноценного проживания его повседневной жизни, для успешного вхождения в общество.</a:t>
            </a:r>
          </a:p>
          <a:p>
            <a:r>
              <a:rPr lang="ru-RU" dirty="0" smtClean="0"/>
              <a:t>Можно акцентировать внимание учащихся на нравственных проблемах, связанных с научными открытиями, изучаемыми на уроке.</a:t>
            </a:r>
            <a:endParaRPr lang="ru-RU" dirty="0"/>
          </a:p>
        </p:txBody>
      </p:sp>
      <p:sp>
        <p:nvSpPr>
          <p:cNvPr id="4" name="Нижний колонтитул 3"/>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p:txBody>
          <a:bodyPr/>
          <a:lstStyle/>
          <a:p>
            <a:r>
              <a:rPr lang="ru-RU" dirty="0" smtClean="0"/>
              <a:t>Что нужно сделать для того, чтобы наши обычные школьные уроки стали воспитывающими уроками? Какие усилия нужно предпринять учителю, чтобы проводимые им занятия влияли на личностное развитие ребенка, на достижение тех целей, которые сформулированы в примерной программе воспитания?</a:t>
            </a:r>
          </a:p>
          <a:p>
            <a:endParaRPr lang="ru-RU" dirty="0"/>
          </a:p>
        </p:txBody>
      </p:sp>
      <p:sp>
        <p:nvSpPr>
          <p:cNvPr id="4" name="Нижний колонтитул 3"/>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Давайте разберемся, когда же наши уроки становятся воспитывающими?</a:t>
            </a:r>
            <a:endParaRPr lang="ru-RU" dirty="0"/>
          </a:p>
        </p:txBody>
      </p:sp>
      <p:sp>
        <p:nvSpPr>
          <p:cNvPr id="3" name="Содержимое 2"/>
          <p:cNvSpPr>
            <a:spLocks noGrp="1"/>
          </p:cNvSpPr>
          <p:nvPr>
            <p:ph sz="quarter" idx="1"/>
          </p:nvPr>
        </p:nvSpPr>
        <p:spPr/>
        <p:txBody>
          <a:bodyPr/>
          <a:lstStyle/>
          <a:p>
            <a:r>
              <a:rPr lang="ru-RU" dirty="0" smtClean="0"/>
              <a:t>-они интересны школьникам, и те с удовольствием включаются в организуемую учителем деятельность; </a:t>
            </a:r>
          </a:p>
          <a:p>
            <a:r>
              <a:rPr lang="ru-RU" dirty="0" smtClean="0"/>
              <a:t>-они побуждают школьников задуматься о ценностях, нравственных вопросах, жизненных проблемах; </a:t>
            </a:r>
          </a:p>
          <a:p>
            <a:r>
              <a:rPr lang="ru-RU" dirty="0" smtClean="0"/>
              <a:t>-время от времени на них используются игры, дискуссии и другие парные или групповые формы работы.</a:t>
            </a:r>
          </a:p>
          <a:p>
            <a:endParaRPr lang="ru-RU" dirty="0"/>
          </a:p>
        </p:txBody>
      </p:sp>
      <p:sp>
        <p:nvSpPr>
          <p:cNvPr id="4" name="Нижний колонтитул 3"/>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Делаем урок интересным. Что этот интерес дает воспитанию? </a:t>
            </a:r>
            <a:endParaRPr lang="ru-RU" dirty="0"/>
          </a:p>
        </p:txBody>
      </p:sp>
      <p:sp>
        <p:nvSpPr>
          <p:cNvPr id="3" name="Содержимое 2"/>
          <p:cNvSpPr>
            <a:spLocks noGrp="1"/>
          </p:cNvSpPr>
          <p:nvPr>
            <p:ph sz="quarter" idx="1"/>
          </p:nvPr>
        </p:nvSpPr>
        <p:spPr/>
        <p:txBody>
          <a:bodyPr>
            <a:normAutofit fontScale="92500" lnSpcReduction="10000"/>
          </a:bodyPr>
          <a:lstStyle/>
          <a:p>
            <a:pPr marL="0" indent="360363" algn="just">
              <a:buNone/>
            </a:pPr>
            <a:r>
              <a:rPr lang="ru-RU" dirty="0" smtClean="0"/>
              <a:t>Если ребенок увлечен учебным предметом, если он с удовольствием приходит на уроки, если он включается в организуемую учителем деятельность, то и сам учитель, проводящий такие уроки, становится для этого ребенка значимым взрослым. А такому учителю будет легче влиять на своих воспитанников. К такому учителю дети будут больше прислушиваться. Его требования и просьбы будут восприниматься детьми позитивнее. Ему проще будет побуждать школьников соблюдать нормы поведения и правила учебной дисциплины. Ему проще будет реализовать воспитательные возможности своего учебного предмета.</a:t>
            </a:r>
            <a:endParaRPr lang="ru-RU" dirty="0"/>
          </a:p>
        </p:txBody>
      </p:sp>
      <p:sp>
        <p:nvSpPr>
          <p:cNvPr id="4" name="Нижний колонтитул 3"/>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6357950" y="500042"/>
            <a:ext cx="2286016" cy="1990178"/>
          </a:xfrm>
          <a:prstGeom prst="rect">
            <a:avLst/>
          </a:prstGeom>
          <a:noFill/>
          <a:ln w="9525">
            <a:noFill/>
            <a:miter lim="800000"/>
            <a:headEnd/>
            <a:tailEnd/>
          </a:ln>
          <a:effectLst/>
        </p:spPr>
      </p:pic>
      <p:sp>
        <p:nvSpPr>
          <p:cNvPr id="2" name="Заголовок 1"/>
          <p:cNvSpPr>
            <a:spLocks noGrp="1"/>
          </p:cNvSpPr>
          <p:nvPr>
            <p:ph type="title"/>
          </p:nvPr>
        </p:nvSpPr>
        <p:spPr>
          <a:xfrm>
            <a:off x="285720" y="285728"/>
            <a:ext cx="7772400" cy="1654164"/>
          </a:xfrm>
        </p:spPr>
        <p:txBody>
          <a:bodyPr>
            <a:normAutofit fontScale="90000"/>
          </a:bodyPr>
          <a:lstStyle/>
          <a:p>
            <a:r>
              <a:rPr lang="ru-RU" dirty="0" smtClean="0"/>
              <a:t>Нехитрые приёмы сделать свои уроки интереснее и увлекательнее. Доверительные отношения.</a:t>
            </a:r>
            <a:endParaRPr lang="ru-RU" dirty="0"/>
          </a:p>
        </p:txBody>
      </p:sp>
      <p:sp>
        <p:nvSpPr>
          <p:cNvPr id="3" name="Содержимое 2"/>
          <p:cNvSpPr>
            <a:spLocks noGrp="1"/>
          </p:cNvSpPr>
          <p:nvPr>
            <p:ph sz="quarter" idx="1"/>
          </p:nvPr>
        </p:nvSpPr>
        <p:spPr>
          <a:xfrm>
            <a:off x="214282" y="2143116"/>
            <a:ext cx="8343904" cy="4143372"/>
          </a:xfrm>
        </p:spPr>
        <p:txBody>
          <a:bodyPr>
            <a:normAutofit lnSpcReduction="10000"/>
          </a:bodyPr>
          <a:lstStyle/>
          <a:p>
            <a:r>
              <a:rPr lang="ru-RU" dirty="0" smtClean="0"/>
              <a:t>Находить время, повод и темы для неформального общения со своими учениками – как до уроков, так и после них. При этом учителю важно уметь слушать детей и не стремиться переносить акцент в разговоре только на себя и волнующие только его вопросы. Стоит такому взрослому выказать свой интерес к увлечениям, мечтам, жизненным планам, проблемам детей, как они с легкостью вступают в разговоры на подобные темы, а интерес к общению с учителем часто трансформируется и в интерес к урокам этого учителя.</a:t>
            </a:r>
          </a:p>
          <a:p>
            <a:endParaRPr lang="ru-RU" dirty="0"/>
          </a:p>
        </p:txBody>
      </p:sp>
      <p:sp>
        <p:nvSpPr>
          <p:cNvPr id="10242" name="AutoShape 2" descr="https://im0-tub-ru.yandex.net/i?id=f80e45a1b59714f019b5a0c4f46d9d93-l&amp;ref=rim&amp;n=13&amp;w=1080&amp;h=108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Нижний колонтитул 5"/>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Нехитрые приёмы сделать свои уроки интереснее и увлекательнее.</a:t>
            </a:r>
            <a:endParaRPr lang="ru-RU" dirty="0"/>
          </a:p>
        </p:txBody>
      </p:sp>
      <p:sp>
        <p:nvSpPr>
          <p:cNvPr id="3" name="Содержимое 2"/>
          <p:cNvSpPr>
            <a:spLocks noGrp="1"/>
          </p:cNvSpPr>
          <p:nvPr>
            <p:ph sz="quarter" idx="1"/>
          </p:nvPr>
        </p:nvSpPr>
        <p:spPr>
          <a:xfrm>
            <a:off x="914400" y="1447800"/>
            <a:ext cx="7772400" cy="1695448"/>
          </a:xfrm>
        </p:spPr>
        <p:txBody>
          <a:bodyPr/>
          <a:lstStyle/>
          <a:p>
            <a:r>
              <a:rPr lang="ru-RU" b="1" dirty="0" smtClean="0"/>
              <a:t>Побуждение школьников соблюдать на уроке общепринятые нормы </a:t>
            </a:r>
            <a:r>
              <a:rPr lang="ru-RU" dirty="0" smtClean="0"/>
              <a:t>поведения, правила общения, принципы учебной дисциплины и самоорганизации. </a:t>
            </a:r>
            <a:endParaRPr lang="ru-RU" dirty="0"/>
          </a:p>
        </p:txBody>
      </p:sp>
      <p:sp>
        <p:nvSpPr>
          <p:cNvPr id="4" name="Содержимое 2"/>
          <p:cNvSpPr txBox="1">
            <a:spLocks/>
          </p:cNvSpPr>
          <p:nvPr/>
        </p:nvSpPr>
        <p:spPr>
          <a:xfrm>
            <a:off x="714348" y="3714752"/>
            <a:ext cx="7772400" cy="16954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500034" y="3571876"/>
            <a:ext cx="6072230" cy="2862322"/>
          </a:xfrm>
          <a:prstGeom prst="rect">
            <a:avLst/>
          </a:prstGeom>
          <a:noFill/>
        </p:spPr>
        <p:txBody>
          <a:bodyPr wrap="square" rtlCol="0">
            <a:spAutoFit/>
          </a:bodyPr>
          <a:lstStyle/>
          <a:p>
            <a:r>
              <a:rPr lang="ru-RU" dirty="0"/>
              <a:t>Например: обговорить с детьми правила, которые нельзя нарушать на уроке ни при каких обстоятельствах, выбрать </a:t>
            </a:r>
            <a:r>
              <a:rPr lang="ru-RU" dirty="0" smtClean="0"/>
              <a:t>те правила</a:t>
            </a:r>
            <a:r>
              <a:rPr lang="ru-RU" dirty="0"/>
              <a:t>, которые больше всего мешают проведению урока (не более трех, например: во </a:t>
            </a:r>
            <a:r>
              <a:rPr lang="ru-RU" dirty="0" smtClean="0"/>
              <a:t>время работы </a:t>
            </a:r>
            <a:r>
              <a:rPr lang="ru-RU" dirty="0"/>
              <a:t>в классе должна быть тишина; не выкрикивать ответы с места, не </a:t>
            </a:r>
            <a:r>
              <a:rPr lang="ru-RU" dirty="0" smtClean="0"/>
              <a:t>подсказывать и </a:t>
            </a:r>
            <a:r>
              <a:rPr lang="ru-RU" dirty="0"/>
              <a:t>т.д.), каждому, кто нарушит правило давать жетон (красную карточку) у кого больше 3-х жетонов зарабатывает дополнительное ДЗ.</a:t>
            </a:r>
          </a:p>
          <a:p>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6429388" y="3000372"/>
            <a:ext cx="2524125" cy="2990850"/>
          </a:xfrm>
          <a:prstGeom prst="rect">
            <a:avLst/>
          </a:prstGeom>
          <a:noFill/>
          <a:ln w="9525">
            <a:noFill/>
            <a:miter lim="800000"/>
            <a:headEnd/>
            <a:tailEnd/>
          </a:ln>
          <a:effectLst/>
        </p:spPr>
      </p:pic>
      <p:sp>
        <p:nvSpPr>
          <p:cNvPr id="10" name="Нижний колонтитул 9"/>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Нехитрые приёмы сделать свои уроки интереснее и увлекательнее</a:t>
            </a:r>
            <a:endParaRPr lang="ru-RU" dirty="0"/>
          </a:p>
        </p:txBody>
      </p:sp>
      <p:sp>
        <p:nvSpPr>
          <p:cNvPr id="3" name="Содержимое 2"/>
          <p:cNvSpPr>
            <a:spLocks noGrp="1"/>
          </p:cNvSpPr>
          <p:nvPr>
            <p:ph sz="quarter" idx="1"/>
          </p:nvPr>
        </p:nvSpPr>
        <p:spPr>
          <a:xfrm>
            <a:off x="914400" y="1447800"/>
            <a:ext cx="7772400" cy="1766886"/>
          </a:xfrm>
        </p:spPr>
        <p:txBody>
          <a:bodyPr/>
          <a:lstStyle/>
          <a:p>
            <a:r>
              <a:rPr lang="ru-RU" dirty="0" smtClean="0"/>
              <a:t>Стараться</a:t>
            </a:r>
            <a:r>
              <a:rPr lang="ru-RU" b="1" dirty="0" smtClean="0"/>
              <a:t> использовать на уроке знакомые </a:t>
            </a:r>
            <a:r>
              <a:rPr lang="ru-RU" dirty="0" smtClean="0"/>
              <a:t>детям, а потому более действенные </a:t>
            </a:r>
            <a:r>
              <a:rPr lang="ru-RU" b="1" dirty="0" smtClean="0"/>
              <a:t>примеры</a:t>
            </a:r>
            <a:r>
              <a:rPr lang="ru-RU" dirty="0" smtClean="0"/>
              <a:t>, образы, метафоры – из близких им книг, фильмов, мультиков, компьютерных игр. </a:t>
            </a:r>
            <a:endParaRPr lang="ru-RU" dirty="0"/>
          </a:p>
        </p:txBody>
      </p:sp>
      <p:sp>
        <p:nvSpPr>
          <p:cNvPr id="4" name="TextBox 3"/>
          <p:cNvSpPr txBox="1"/>
          <p:nvPr/>
        </p:nvSpPr>
        <p:spPr>
          <a:xfrm>
            <a:off x="1000100" y="3643314"/>
            <a:ext cx="4500594" cy="2246769"/>
          </a:xfrm>
          <a:prstGeom prst="rect">
            <a:avLst/>
          </a:prstGeom>
          <a:noFill/>
        </p:spPr>
        <p:txBody>
          <a:bodyPr wrap="square" rtlCol="0">
            <a:spAutoFit/>
          </a:bodyPr>
          <a:lstStyle/>
          <a:p>
            <a:r>
              <a:rPr lang="ru-RU" sz="2000" dirty="0"/>
              <a:t>Это поможет учителю сократить дистанцию между ним и его учениками, поможет стать для школьников значимым взрослым, будет способствовать созданию детско-взрослых общностей, столь важных в воспитании. </a:t>
            </a:r>
          </a:p>
        </p:txBody>
      </p:sp>
      <p:pic>
        <p:nvPicPr>
          <p:cNvPr id="2049" name="Picture 1"/>
          <p:cNvPicPr>
            <a:picLocks noChangeAspect="1" noChangeArrowheads="1"/>
          </p:cNvPicPr>
          <p:nvPr/>
        </p:nvPicPr>
        <p:blipFill>
          <a:blip r:embed="rId2" cstate="print"/>
          <a:srcRect/>
          <a:stretch>
            <a:fillRect/>
          </a:stretch>
        </p:blipFill>
        <p:spPr bwMode="auto">
          <a:xfrm>
            <a:off x="5857884" y="3429000"/>
            <a:ext cx="2734960" cy="2519367"/>
          </a:xfrm>
          <a:prstGeom prst="rect">
            <a:avLst/>
          </a:prstGeom>
          <a:noFill/>
          <a:ln w="9525">
            <a:noFill/>
            <a:miter lim="800000"/>
            <a:headEnd/>
            <a:tailEnd/>
          </a:ln>
          <a:effectLst/>
        </p:spPr>
      </p:pic>
      <p:sp>
        <p:nvSpPr>
          <p:cNvPr id="6" name="Нижний колонтитул 5"/>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Нехитрые приёмы сделать свои уроки интереснее и увлекательнее</a:t>
            </a:r>
            <a:endParaRPr lang="ru-RU" dirty="0"/>
          </a:p>
        </p:txBody>
      </p:sp>
      <p:sp>
        <p:nvSpPr>
          <p:cNvPr id="3" name="Содержимое 2"/>
          <p:cNvSpPr>
            <a:spLocks noGrp="1"/>
          </p:cNvSpPr>
          <p:nvPr>
            <p:ph sz="quarter" idx="1"/>
          </p:nvPr>
        </p:nvSpPr>
        <p:spPr>
          <a:xfrm>
            <a:off x="914400" y="1447800"/>
            <a:ext cx="7772400" cy="909630"/>
          </a:xfrm>
        </p:spPr>
        <p:txBody>
          <a:bodyPr/>
          <a:lstStyle/>
          <a:p>
            <a:r>
              <a:rPr lang="ru-RU" b="1" dirty="0" smtClean="0"/>
              <a:t>Реализовывать </a:t>
            </a:r>
            <a:r>
              <a:rPr lang="ru-RU" dirty="0" smtClean="0"/>
              <a:t>на своих уроках</a:t>
            </a:r>
            <a:r>
              <a:rPr lang="ru-RU" b="1" dirty="0" smtClean="0"/>
              <a:t> мотивирующий потенциал юмора</a:t>
            </a:r>
            <a:r>
              <a:rPr lang="ru-RU" dirty="0" smtClean="0"/>
              <a:t>. </a:t>
            </a:r>
            <a:endParaRPr lang="ru-RU" dirty="0"/>
          </a:p>
        </p:txBody>
      </p:sp>
      <p:sp>
        <p:nvSpPr>
          <p:cNvPr id="4" name="TextBox 3"/>
          <p:cNvSpPr txBox="1"/>
          <p:nvPr/>
        </p:nvSpPr>
        <p:spPr>
          <a:xfrm>
            <a:off x="571472" y="2928934"/>
            <a:ext cx="4857784" cy="2308324"/>
          </a:xfrm>
          <a:prstGeom prst="rect">
            <a:avLst/>
          </a:prstGeom>
          <a:noFill/>
        </p:spPr>
        <p:txBody>
          <a:bodyPr wrap="square" rtlCol="0">
            <a:spAutoFit/>
          </a:bodyPr>
          <a:lstStyle/>
          <a:p>
            <a:r>
              <a:rPr lang="ru-RU" dirty="0"/>
              <a:t>Юмор способствует налаживанию хороших отношений со школьниками, созданию творческой атмосферы на уроке, преодолению многих учебных конфликтов. Шутка вместо окрика в сочетании с мягкой улыбкой помогает разрядить напряженную обстановку в классе, создать доверительный психологический климат.</a:t>
            </a:r>
          </a:p>
        </p:txBody>
      </p:sp>
      <p:pic>
        <p:nvPicPr>
          <p:cNvPr id="3073" name="Picture 1"/>
          <p:cNvPicPr>
            <a:picLocks noChangeAspect="1" noChangeArrowheads="1"/>
          </p:cNvPicPr>
          <p:nvPr/>
        </p:nvPicPr>
        <p:blipFill>
          <a:blip r:embed="rId2" cstate="print"/>
          <a:srcRect/>
          <a:stretch>
            <a:fillRect/>
          </a:stretch>
        </p:blipFill>
        <p:spPr bwMode="auto">
          <a:xfrm>
            <a:off x="5643570" y="2714620"/>
            <a:ext cx="3092863" cy="2847974"/>
          </a:xfrm>
          <a:prstGeom prst="rect">
            <a:avLst/>
          </a:prstGeom>
          <a:noFill/>
          <a:ln w="9525">
            <a:noFill/>
            <a:miter lim="800000"/>
            <a:headEnd/>
            <a:tailEnd/>
          </a:ln>
          <a:effectLst/>
        </p:spPr>
      </p:pic>
      <p:sp>
        <p:nvSpPr>
          <p:cNvPr id="6" name="Нижний колонтитул 5"/>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Нехитрые приёмы сделать свои уроки интереснее и увлекательнее</a:t>
            </a:r>
            <a:endParaRPr lang="ru-RU" dirty="0"/>
          </a:p>
        </p:txBody>
      </p:sp>
      <p:sp>
        <p:nvSpPr>
          <p:cNvPr id="3" name="Содержимое 2"/>
          <p:cNvSpPr>
            <a:spLocks noGrp="1"/>
          </p:cNvSpPr>
          <p:nvPr>
            <p:ph sz="quarter" idx="1"/>
          </p:nvPr>
        </p:nvSpPr>
        <p:spPr>
          <a:xfrm>
            <a:off x="914400" y="1447800"/>
            <a:ext cx="7772400" cy="1052506"/>
          </a:xfrm>
        </p:spPr>
        <p:txBody>
          <a:bodyPr/>
          <a:lstStyle/>
          <a:p>
            <a:pPr>
              <a:buNone/>
            </a:pPr>
            <a:r>
              <a:rPr lang="ru-RU" dirty="0" smtClean="0"/>
              <a:t>Стараться </a:t>
            </a:r>
            <a:r>
              <a:rPr lang="ru-RU" b="1" dirty="0" smtClean="0"/>
              <a:t>обращать внимание на индивидуальные особенности ребенка.</a:t>
            </a:r>
            <a:r>
              <a:rPr lang="ru-RU" dirty="0" smtClean="0"/>
              <a:t> </a:t>
            </a:r>
            <a:endParaRPr lang="ru-RU" dirty="0"/>
          </a:p>
        </p:txBody>
      </p:sp>
      <p:sp>
        <p:nvSpPr>
          <p:cNvPr id="4" name="TextBox 3"/>
          <p:cNvSpPr txBox="1"/>
          <p:nvPr/>
        </p:nvSpPr>
        <p:spPr>
          <a:xfrm>
            <a:off x="571472" y="2786058"/>
            <a:ext cx="4714908" cy="2862322"/>
          </a:xfrm>
          <a:prstGeom prst="rect">
            <a:avLst/>
          </a:prstGeom>
          <a:noFill/>
        </p:spPr>
        <p:txBody>
          <a:bodyPr wrap="square" rtlCol="0">
            <a:spAutoFit/>
          </a:bodyPr>
          <a:lstStyle/>
          <a:p>
            <a:pPr indent="360363"/>
            <a:r>
              <a:rPr lang="ru-RU" dirty="0"/>
              <a:t>Делать акцент на его интересах</a:t>
            </a:r>
            <a:r>
              <a:rPr lang="ru-RU" dirty="0" smtClean="0"/>
              <a:t>, увлечениях</a:t>
            </a:r>
            <a:r>
              <a:rPr lang="ru-RU" dirty="0"/>
              <a:t>, привычках</a:t>
            </a:r>
            <a:r>
              <a:rPr lang="ru-RU" dirty="0" smtClean="0"/>
              <a:t>. Другими </a:t>
            </a:r>
            <a:r>
              <a:rPr lang="ru-RU" dirty="0"/>
              <a:t>словами, необходимо вести урок не для массы учеников, а для как можно большего количества индивидуальностей, сидящих в данный момент за партами. Этот прием имеет простое психологическое объяснение – когда ребенка таким образом выделяют на уроке, он с большим интересом относится и к самому уроку. </a:t>
            </a:r>
          </a:p>
        </p:txBody>
      </p:sp>
      <p:pic>
        <p:nvPicPr>
          <p:cNvPr id="4097" name="Picture 1"/>
          <p:cNvPicPr>
            <a:picLocks noChangeAspect="1" noChangeArrowheads="1"/>
          </p:cNvPicPr>
          <p:nvPr/>
        </p:nvPicPr>
        <p:blipFill>
          <a:blip r:embed="rId2" cstate="print"/>
          <a:srcRect/>
          <a:stretch>
            <a:fillRect/>
          </a:stretch>
        </p:blipFill>
        <p:spPr bwMode="auto">
          <a:xfrm>
            <a:off x="5500694" y="3000372"/>
            <a:ext cx="3286148" cy="2453657"/>
          </a:xfrm>
          <a:prstGeom prst="rect">
            <a:avLst/>
          </a:prstGeom>
          <a:noFill/>
          <a:ln w="9525">
            <a:noFill/>
            <a:miter lim="800000"/>
            <a:headEnd/>
            <a:tailEnd/>
          </a:ln>
          <a:effectLst/>
        </p:spPr>
      </p:pic>
      <p:sp>
        <p:nvSpPr>
          <p:cNvPr id="6" name="Нижний колонтитул 5"/>
          <p:cNvSpPr>
            <a:spLocks noGrp="1"/>
          </p:cNvSpPr>
          <p:nvPr>
            <p:ph type="ftr" sz="quarter" idx="11"/>
          </p:nvPr>
        </p:nvSpPr>
        <p:spPr/>
        <p:txBody>
          <a:bodyPr/>
          <a:lstStyle/>
          <a:p>
            <a:r>
              <a:rPr lang="ru-RU" smtClean="0"/>
              <a:t>Педагогическая конференция, 30.08.2021</a:t>
            </a:r>
            <a:endParaRPr lang="ru-RU"/>
          </a:p>
        </p:txBody>
      </p:sp>
    </p:spTree>
  </p:cSld>
  <p:clrMapOvr>
    <a:masterClrMapping/>
  </p:clrMapOvr>
  <p:transition spd="slow">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07D10870385F2D4496BC6CD25598C9D3" ma:contentTypeVersion="1" ma:contentTypeDescription="Создание документа." ma:contentTypeScope="" ma:versionID="4ce10759d6d8bfdb15560d25cd04c229">
  <xsd:schema xmlns:xsd="http://www.w3.org/2001/XMLSchema" xmlns:xs="http://www.w3.org/2001/XMLSchema" xmlns:p="http://schemas.microsoft.com/office/2006/metadata/properties" xmlns:ns2="d2e7d68f-5244-404c-8136-0696d1981094" xmlns:ns3="790c5408-51d9-4e10-9bd8-8c8141be4f06" targetNamespace="http://schemas.microsoft.com/office/2006/metadata/properties" ma:root="true" ma:fieldsID="79a6b974724bda8cb46a5bd60c5348f7" ns2:_="" ns3:_="">
    <xsd:import namespace="d2e7d68f-5244-404c-8136-0696d1981094"/>
    <xsd:import namespace="790c5408-51d9-4e10-9bd8-8c8141be4f06"/>
    <xsd:element name="properties">
      <xsd:complexType>
        <xsd:sequence>
          <xsd:element name="documentManagement">
            <xsd:complexType>
              <xsd:all>
                <xsd:element ref="ns2:SharedWithUser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7d68f-5244-404c-8136-0696d1981094"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90c5408-51d9-4e10-9bd8-8c8141be4f06" elementFormDefault="qualified">
    <xsd:import namespace="http://schemas.microsoft.com/office/2006/documentManagement/types"/>
    <xsd:import namespace="http://schemas.microsoft.com/office/infopath/2007/PartnerControls"/>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90c5408-51d9-4e10-9bd8-8c8141be4f06">S4PQ372FCS27-2072797516-724</_dlc_DocId>
    <_dlc_DocIdUrl xmlns="790c5408-51d9-4e10-9bd8-8c8141be4f06">
      <Url>http://www.eduportal44.ru/Mega/mrono/_layouts/15/DocIdRedir.aspx?ID=S4PQ372FCS27-2072797516-724</Url>
      <Description>S4PQ372FCS27-2072797516-724</Description>
    </_dlc_DocIdUrl>
  </documentManagement>
</p:properties>
</file>

<file path=customXml/itemProps1.xml><?xml version="1.0" encoding="utf-8"?>
<ds:datastoreItem xmlns:ds="http://schemas.openxmlformats.org/officeDocument/2006/customXml" ds:itemID="{C98F6A8F-96C9-4DF2-857A-95B2D82D6472}"/>
</file>

<file path=customXml/itemProps2.xml><?xml version="1.0" encoding="utf-8"?>
<ds:datastoreItem xmlns:ds="http://schemas.openxmlformats.org/officeDocument/2006/customXml" ds:itemID="{C168C570-82B1-4CF5-BEEE-51C33243A83E}"/>
</file>

<file path=customXml/itemProps3.xml><?xml version="1.0" encoding="utf-8"?>
<ds:datastoreItem xmlns:ds="http://schemas.openxmlformats.org/officeDocument/2006/customXml" ds:itemID="{0C2DB640-7A73-4D66-9FE1-5B3975A6061D}"/>
</file>

<file path=customXml/itemProps4.xml><?xml version="1.0" encoding="utf-8"?>
<ds:datastoreItem xmlns:ds="http://schemas.openxmlformats.org/officeDocument/2006/customXml" ds:itemID="{B1C377F3-7A76-44DD-952A-51E8C91787F6}"/>
</file>

<file path=docProps/app.xml><?xml version="1.0" encoding="utf-8"?>
<Properties xmlns="http://schemas.openxmlformats.org/officeDocument/2006/extended-properties" xmlns:vt="http://schemas.openxmlformats.org/officeDocument/2006/docPropsVTypes">
  <Template>Equity</Template>
  <TotalTime>80</TotalTime>
  <Words>1241</Words>
  <Application>Microsoft Office PowerPoint</Application>
  <PresentationFormat>Экран (4:3)</PresentationFormat>
  <Paragraphs>57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Справедливость</vt:lpstr>
      <vt:lpstr>Школьный урок в программе воспитания</vt:lpstr>
      <vt:lpstr>Слайд 2</vt:lpstr>
      <vt:lpstr>Давайте разберемся, когда же наши уроки становятся воспитывающими?</vt:lpstr>
      <vt:lpstr>Делаем урок интересным. Что этот интерес дает воспитанию? </vt:lpstr>
      <vt:lpstr>Нехитрые приёмы сделать свои уроки интереснее и увлекательнее. Доверительные отношения.</vt:lpstr>
      <vt:lpstr>Нехитрые приёмы сделать свои уроки интереснее и увлекательнее.</vt:lpstr>
      <vt:lpstr>Нехитрые приёмы сделать свои уроки интереснее и увлекательнее</vt:lpstr>
      <vt:lpstr>Нехитрые приёмы сделать свои уроки интереснее и увлекательнее</vt:lpstr>
      <vt:lpstr>Нехитрые приёмы сделать свои уроки интереснее и увлекательнее</vt:lpstr>
      <vt:lpstr>Нехитрые приёмы сделать свои уроки интереснее и увлекательнее</vt:lpstr>
      <vt:lpstr>Нехитрые приёмы сделать свои уроки интереснее и увлекательнее</vt:lpstr>
      <vt:lpstr>Нехитрые приёмы сделать свои уроки интереснее и увлекательнее</vt:lpstr>
      <vt:lpstr>Нехитрые приёмы сделать свои уроки интереснее и увлекательнее</vt:lpstr>
      <vt:lpstr>Содержание урока</vt:lpstr>
      <vt:lpstr>Воспитывающий урок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Школьный урок в программе воспитания</dc:title>
  <dc:creator>Школа</dc:creator>
  <cp:lastModifiedBy>Отдел</cp:lastModifiedBy>
  <cp:revision>9</cp:revision>
  <dcterms:created xsi:type="dcterms:W3CDTF">2021-08-26T12:38:38Z</dcterms:created>
  <dcterms:modified xsi:type="dcterms:W3CDTF">2021-08-30T07:30:40Z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0x01010007D10870385F2D4496BC6CD25598C9D3</vt:lpwstr>
  </property>
  <property fmtid="{D5CDD505-2E9C-101B-9397-08002B2CF9AE}" pid="3" name="_dlc_DocIdItemGuid">
    <vt:lpwstr>1f4fa911-a5df-497e-ba3e-7a37762dc044</vt:lpwstr>
  </property>
</Properties>
</file>