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9" r:id="rId3"/>
    <p:sldId id="261" r:id="rId4"/>
    <p:sldId id="278" r:id="rId5"/>
    <p:sldId id="279" r:id="rId6"/>
    <p:sldId id="280" r:id="rId7"/>
    <p:sldId id="281" r:id="rId8"/>
    <p:sldId id="282" r:id="rId9"/>
    <p:sldId id="283" r:id="rId10"/>
    <p:sldId id="267" r:id="rId11"/>
    <p:sldId id="284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3300"/>
    <a:srgbClr val="33CC33"/>
    <a:srgbClr val="000099"/>
    <a:srgbClr val="66FF33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Q\AppData\Roaming\Microsoft\Excel\&#1050;&#1085;&#1080;&#1075;&#1072;1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Q\AppData\Roaming\Microsoft\Excel\&#1050;&#1085;&#1080;&#1075;&#1072;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</c:dLbls>
          <c:cat>
            <c:strRef>
              <c:f>Лист1!$A$3:$A$8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Обществознание</c:v>
                </c:pt>
                <c:pt idx="4">
                  <c:v>Химия</c:v>
                </c:pt>
                <c:pt idx="5">
                  <c:v>Информатика</c:v>
                </c:pt>
              </c:strCache>
            </c:strRef>
          </c:cat>
          <c:val>
            <c:numRef>
              <c:f>Лист1!$B$3:$B$8</c:f>
              <c:numCache>
                <c:formatCode>0</c:formatCode>
                <c:ptCount val="6"/>
                <c:pt idx="0">
                  <c:v>86.666666666666671</c:v>
                </c:pt>
                <c:pt idx="1">
                  <c:v>73.333333333333314</c:v>
                </c:pt>
                <c:pt idx="2">
                  <c:v>40</c:v>
                </c:pt>
                <c:pt idx="3">
                  <c:v>40</c:v>
                </c:pt>
                <c:pt idx="4">
                  <c:v>33.333333333333329</c:v>
                </c:pt>
                <c:pt idx="5">
                  <c:v>20</c:v>
                </c:pt>
              </c:numCache>
            </c:numRef>
          </c:val>
        </c:ser>
        <c:axId val="81097856"/>
        <c:axId val="81099392"/>
      </c:barChart>
      <c:catAx>
        <c:axId val="81097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81099392"/>
        <c:crosses val="autoZero"/>
        <c:auto val="1"/>
        <c:lblAlgn val="ctr"/>
        <c:lblOffset val="100"/>
      </c:catAx>
      <c:valAx>
        <c:axId val="8109939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810978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5523460903160778E-2"/>
          <c:y val="2.7817558851462375E-2"/>
          <c:w val="0.89669888574708134"/>
          <c:h val="0.72294964756959779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Лист1!$B$2:$C$2</c:f>
              <c:strCache>
                <c:ptCount val="2"/>
                <c:pt idx="0">
                  <c:v>Выпускники 2020</c:v>
                </c:pt>
                <c:pt idx="1">
                  <c:v>ФГОС СООО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 formatCode="0">
                  <c:v>66</c:v>
                </c:pt>
                <c:pt idx="1">
                  <c:v>87</c:v>
                </c:pt>
              </c:numCache>
            </c:numRef>
          </c:val>
        </c:ser>
        <c:axId val="122629504"/>
        <c:axId val="126727680"/>
      </c:barChart>
      <c:catAx>
        <c:axId val="122629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26727680"/>
        <c:crosses val="autoZero"/>
        <c:auto val="1"/>
        <c:lblAlgn val="ctr"/>
        <c:lblOffset val="100"/>
      </c:catAx>
      <c:valAx>
        <c:axId val="126727680"/>
        <c:scaling>
          <c:orientation val="minMax"/>
        </c:scaling>
        <c:axPos val="l"/>
        <c:majorGridlines/>
        <c:numFmt formatCode="0" sourceLinked="1"/>
        <c:tickLblPos val="nextTo"/>
        <c:crossAx val="12262950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Лист1!$B$6:$D$6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ФГОС СОО</c:v>
                </c:pt>
              </c:strCache>
            </c:strRef>
          </c:cat>
          <c:val>
            <c:numRef>
              <c:f>Лист1!$B$7:$D$7</c:f>
              <c:numCache>
                <c:formatCode>0</c:formatCode>
                <c:ptCount val="3"/>
                <c:pt idx="0">
                  <c:v>18.181818181818183</c:v>
                </c:pt>
                <c:pt idx="1">
                  <c:v>44.444444444444443</c:v>
                </c:pt>
                <c:pt idx="2">
                  <c:v>40</c:v>
                </c:pt>
              </c:numCache>
            </c:numRef>
          </c:val>
        </c:ser>
        <c:axId val="76506240"/>
        <c:axId val="76507776"/>
      </c:barChart>
      <c:catAx>
        <c:axId val="76506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76507776"/>
        <c:crosses val="autoZero"/>
        <c:auto val="1"/>
        <c:lblAlgn val="ctr"/>
        <c:lblOffset val="100"/>
      </c:catAx>
      <c:valAx>
        <c:axId val="76507776"/>
        <c:scaling>
          <c:orientation val="minMax"/>
        </c:scaling>
        <c:axPos val="l"/>
        <c:majorGridlines/>
        <c:numFmt formatCode="0" sourceLinked="1"/>
        <c:tickLblPos val="nextTo"/>
        <c:crossAx val="7650624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A7A1971-881F-4FC6-8920-67EF92FDB297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5948"/>
            <a:ext cx="5388610" cy="4440313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895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895"/>
            <a:ext cx="2918831" cy="492844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CF42A213-7829-439C-90D6-B2B32D25F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81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97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02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80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651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1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7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52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5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15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72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3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8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643182"/>
            <a:ext cx="7463749" cy="2160240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Введение ФГОС 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среднего общего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 в </a:t>
            </a:r>
          </a:p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</a:t>
            </a:r>
            <a:r>
              <a:rPr 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Межевская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СОШ</a:t>
            </a: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26739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18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1247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ФГОС СОО п.11 Индивидуальный проект представляет собой особую форму организации деятельности обучающихся (учебное исследование или учебный проект)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39762"/>
          </a:xfrm>
        </p:spPr>
        <p:txBody>
          <a:bodyPr/>
          <a:lstStyle/>
          <a:p>
            <a:r>
              <a:rPr lang="ru-RU" dirty="0" smtClean="0"/>
              <a:t>Требования к организации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32448" cy="35283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Индивидуальный проект выполняется:</a:t>
            </a:r>
          </a:p>
          <a:p>
            <a:r>
              <a:rPr lang="ru-RU" dirty="0" smtClean="0"/>
              <a:t> самостоятельно под руководством учителя (</a:t>
            </a:r>
            <a:r>
              <a:rPr lang="ru-RU" dirty="0" err="1" smtClean="0"/>
              <a:t>тьютора</a:t>
            </a:r>
            <a:r>
              <a:rPr lang="ru-RU" dirty="0" smtClean="0"/>
              <a:t>) по выбранной теме в рамках </a:t>
            </a:r>
            <a:r>
              <a:rPr lang="ru-RU" dirty="0" smtClean="0">
                <a:solidFill>
                  <a:srgbClr val="A50021"/>
                </a:solidFill>
              </a:rPr>
              <a:t>одного или нескольких изучаемых учебных предметов, курсов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течение </a:t>
            </a:r>
            <a:r>
              <a:rPr lang="ru-RU" dirty="0" smtClean="0">
                <a:solidFill>
                  <a:srgbClr val="A50021"/>
                </a:solidFill>
              </a:rPr>
              <a:t>одного или двух лет </a:t>
            </a:r>
            <a:r>
              <a:rPr lang="ru-RU" dirty="0" smtClean="0"/>
              <a:t>в рамках учебного времени, специально отведённого учебным планом, и должен быть представлен в виде </a:t>
            </a:r>
            <a:r>
              <a:rPr lang="ru-RU" dirty="0" smtClean="0">
                <a:solidFill>
                  <a:srgbClr val="A50021"/>
                </a:solidFill>
              </a:rPr>
              <a:t>завершённого учебного исследования или разработанного проекта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576064"/>
          </a:xfrm>
        </p:spPr>
        <p:txBody>
          <a:bodyPr/>
          <a:lstStyle/>
          <a:p>
            <a:r>
              <a:rPr lang="ru-RU" dirty="0" smtClean="0"/>
              <a:t>Требования к результатам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320480" cy="4104456"/>
          </a:xfrm>
        </p:spPr>
        <p:txBody>
          <a:bodyPr>
            <a:normAutofit fontScale="25000" lnSpcReduction="20000"/>
          </a:bodyPr>
          <a:lstStyle/>
          <a:p>
            <a:r>
              <a:rPr lang="ru-RU" sz="5500" b="1" dirty="0" smtClean="0">
                <a:solidFill>
                  <a:srgbClr val="A50021"/>
                </a:solidFill>
              </a:rPr>
              <a:t>Результаты выполнения индивидуального проекта должны отражать:</a:t>
            </a:r>
          </a:p>
          <a:p>
            <a:r>
              <a:rPr lang="ru-RU" sz="5500" dirty="0" err="1" smtClean="0"/>
              <a:t>сформированность</a:t>
            </a:r>
            <a:r>
              <a:rPr lang="ru-RU" sz="5500" dirty="0" smtClean="0"/>
              <a:t> навыков коммуникативной, учебно-исследовательской, проектной  деятельности,  критического мышления</a:t>
            </a:r>
          </a:p>
          <a:p>
            <a:pPr>
              <a:buNone/>
            </a:pPr>
            <a:endParaRPr lang="ru-RU" sz="5500" dirty="0" smtClean="0"/>
          </a:p>
          <a:p>
            <a:r>
              <a:rPr lang="ru-RU" sz="5500" dirty="0" smtClean="0"/>
              <a:t>способность к </a:t>
            </a:r>
            <a:r>
              <a:rPr lang="ru-RU" sz="5500" dirty="0" smtClean="0">
                <a:solidFill>
                  <a:srgbClr val="A50021"/>
                </a:solidFill>
              </a:rPr>
              <a:t>инновационной, аналитической, творческой, интеллектуальной </a:t>
            </a:r>
            <a:r>
              <a:rPr lang="ru-RU" sz="5500" dirty="0" smtClean="0"/>
              <a:t>деятельности</a:t>
            </a:r>
          </a:p>
          <a:p>
            <a:endParaRPr lang="ru-RU" sz="5500" dirty="0" smtClean="0"/>
          </a:p>
          <a:p>
            <a:r>
              <a:rPr lang="ru-RU" sz="5500" dirty="0" err="1" smtClean="0"/>
              <a:t>сформированность</a:t>
            </a:r>
            <a:r>
              <a:rPr lang="ru-RU" sz="5500" dirty="0" smtClean="0"/>
              <a:t> навыков самостоятельного применения приобретённых </a:t>
            </a:r>
            <a:r>
              <a:rPr lang="ru-RU" sz="5500" dirty="0" smtClean="0">
                <a:solidFill>
                  <a:srgbClr val="A50021"/>
                </a:solidFill>
              </a:rPr>
              <a:t>знаний и способов действий при решении различных задач</a:t>
            </a:r>
          </a:p>
          <a:p>
            <a:pPr>
              <a:buNone/>
            </a:pPr>
            <a:endParaRPr lang="ru-RU" sz="5500" dirty="0" smtClean="0"/>
          </a:p>
          <a:p>
            <a:r>
              <a:rPr lang="ru-RU" sz="5500" dirty="0" smtClean="0"/>
              <a:t>способность </a:t>
            </a:r>
            <a:r>
              <a:rPr lang="ru-RU" sz="5500" dirty="0" smtClean="0">
                <a:solidFill>
                  <a:srgbClr val="A50021"/>
                </a:solidFill>
              </a:rPr>
              <a:t>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</a:t>
            </a:r>
            <a:r>
              <a:rPr lang="ru-RU" sz="5500" dirty="0" smtClean="0"/>
              <a:t>результатов исследования на основе собранных данных, презентации результатов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44524" y="48207"/>
            <a:ext cx="1656184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Ключевые особенности ФГОС СОО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301208"/>
            <a:ext cx="7992888" cy="576064"/>
          </a:xfrm>
          <a:prstGeom prst="roundRect">
            <a:avLst>
              <a:gd name="adj" fmla="val 439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Области проектной деятельности: </a:t>
            </a:r>
            <a:r>
              <a:rPr lang="ru-RU" sz="1400" dirty="0" smtClean="0">
                <a:solidFill>
                  <a:schemeClr val="tx1"/>
                </a:solidFill>
              </a:rPr>
              <a:t>познавательная, практическая, учебно-исследовательская, социальная, художественно-творческая, иная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6021288"/>
            <a:ext cx="7992888" cy="504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Примерные виды проектов </a:t>
            </a:r>
            <a:r>
              <a:rPr lang="ru-RU" sz="1400" b="1" dirty="0" smtClean="0">
                <a:solidFill>
                  <a:schemeClr val="tx1"/>
                </a:solidFill>
              </a:rPr>
              <a:t>: </a:t>
            </a:r>
            <a:r>
              <a:rPr lang="ru-RU" sz="1400" dirty="0" smtClean="0">
                <a:solidFill>
                  <a:schemeClr val="tx1"/>
                </a:solidFill>
              </a:rPr>
              <a:t>информационный, творческий, социальный, прикладной, инновационный, конструкторский, инженерный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021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091255" cy="602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633" y="62068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Поэтапное введение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ФГОС СОО</a:t>
            </a: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gorkinschool.uoirbitmo.ru/upload/images/153690_html_m34cc39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71133"/>
            <a:ext cx="3053139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641" y="177281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000" dirty="0" smtClean="0"/>
              <a:t>Апробация в регионах до 2020 года (по 5-6 школ на регион).</a:t>
            </a:r>
          </a:p>
          <a:p>
            <a:pPr marL="342900" indent="-342900">
              <a:buFont typeface="+mj-lt"/>
              <a:buAutoNum type="arabicPeriod"/>
            </a:pPr>
            <a:endParaRPr lang="ru-RU" sz="4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/>
              <a:t>Обязательным для всех российских школ ФГОС СОО станет </a:t>
            </a:r>
            <a:r>
              <a:rPr lang="ru-RU" sz="4000" b="1" dirty="0" smtClean="0">
                <a:solidFill>
                  <a:srgbClr val="0000FF"/>
                </a:solidFill>
              </a:rPr>
              <a:t>с 1 сентября 2020 года</a:t>
            </a:r>
            <a:r>
              <a:rPr lang="ru-RU" sz="40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25957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17.05.2012 N 413 (</a:t>
            </a:r>
            <a:r>
              <a:rPr lang="ru-RU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</a:t>
            </a:r>
            <a:r>
              <a:rPr lang="ru-RU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29.06.2017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«Об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федерального государственного образовательного стандарта среднего общего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ООП СОО –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одобрена и размещена на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Нормативные документы:</a:t>
            </a:r>
            <a:endParaRPr lang="ru-RU" sz="36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131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309343" cy="449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результатам освоения ООП СОО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643182"/>
            <a:ext cx="4614866" cy="3186122"/>
          </a:xfrm>
        </p:spPr>
        <p:txBody>
          <a:bodyPr/>
          <a:lstStyle/>
          <a:p>
            <a:r>
              <a:rPr lang="ru-RU" dirty="0" smtClean="0"/>
              <a:t>Предметные</a:t>
            </a:r>
          </a:p>
          <a:p>
            <a:r>
              <a:rPr lang="ru-RU" dirty="0" smtClean="0"/>
              <a:t>Личностные</a:t>
            </a:r>
          </a:p>
          <a:p>
            <a:r>
              <a:rPr lang="ru-RU" dirty="0" err="1" smtClean="0"/>
              <a:t>Метапредметные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85926"/>
            <a:ext cx="3181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214290"/>
            <a:ext cx="50348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3286124"/>
            <a:ext cx="8286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Возможные профили обучения: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естественнонаучный; 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гуманитарный;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социально-экономический; 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технологический;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универсальный.  </a:t>
            </a:r>
          </a:p>
          <a:p>
            <a:pPr marL="285750" indent="-285750">
              <a:buFont typeface="Calibri" panose="020F0502020204030204" pitchFamily="34" charset="0"/>
              <a:buChar char="―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 профиля обучения (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универсального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должен содержать не менее 3-4 учебных предметов на </a:t>
            </a:r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углублённом уровне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изучения из соответствующей профилю обучения предметной области и (или) смежной с ней предметной области.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Рейтинг предметов для выбора профиля обучения, в %.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3"/>
          <a:ext cx="8072494" cy="464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Математика профильного уровня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500174"/>
          <a:ext cx="607223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предмета физика для ГИА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D10870385F2D4496BC6CD25598C9D3" ma:contentTypeVersion="1" ma:contentTypeDescription="Создание документа." ma:contentTypeScope="" ma:versionID="4ce10759d6d8bfdb15560d25cd04c229">
  <xsd:schema xmlns:xsd="http://www.w3.org/2001/XMLSchema" xmlns:xs="http://www.w3.org/2001/XMLSchema" xmlns:p="http://schemas.microsoft.com/office/2006/metadata/properties" xmlns:ns2="d2e7d68f-5244-404c-8136-0696d1981094" xmlns:ns3="790c5408-51d9-4e10-9bd8-8c8141be4f06" targetNamespace="http://schemas.microsoft.com/office/2006/metadata/properties" ma:root="true" ma:fieldsID="79a6b974724bda8cb46a5bd60c5348f7" ns2:_="" ns3:_="">
    <xsd:import namespace="d2e7d68f-5244-404c-8136-0696d1981094"/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7d68f-5244-404c-8136-0696d1981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S4PQ372FCS27-2072797516-600</_dlc_DocId>
    <_dlc_DocIdUrl xmlns="790c5408-51d9-4e10-9bd8-8c8141be4f06">
      <Url>http://xn--44-6kcadhwnl3cfdx.xn--p1ai/Mega/mrono/_layouts/15/DocIdRedir.aspx?ID=S4PQ372FCS27-2072797516-600</Url>
      <Description>S4PQ372FCS27-2072797516-600</Description>
    </_dlc_DocIdUrl>
  </documentManagement>
</p:properties>
</file>

<file path=customXml/itemProps1.xml><?xml version="1.0" encoding="utf-8"?>
<ds:datastoreItem xmlns:ds="http://schemas.openxmlformats.org/officeDocument/2006/customXml" ds:itemID="{0D922CCF-7CAB-468D-B475-C8B20202DC41}"/>
</file>

<file path=customXml/itemProps2.xml><?xml version="1.0" encoding="utf-8"?>
<ds:datastoreItem xmlns:ds="http://schemas.openxmlformats.org/officeDocument/2006/customXml" ds:itemID="{2D568A56-6AB6-4D4C-B18B-87F69477CAE1}"/>
</file>

<file path=customXml/itemProps3.xml><?xml version="1.0" encoding="utf-8"?>
<ds:datastoreItem xmlns:ds="http://schemas.openxmlformats.org/officeDocument/2006/customXml" ds:itemID="{F6D08FB7-64F5-4FD4-A4D1-7B89258E99EC}"/>
</file>

<file path=customXml/itemProps4.xml><?xml version="1.0" encoding="utf-8"?>
<ds:datastoreItem xmlns:ds="http://schemas.openxmlformats.org/officeDocument/2006/customXml" ds:itemID="{47C29F16-7B80-438C-BEA7-A0D23CB8B214}"/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334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Требования к результатам освоения ООП СОО</vt:lpstr>
      <vt:lpstr>Слайд 6</vt:lpstr>
      <vt:lpstr>Рейтинг предметов для выбора профиля обучения, в %.</vt:lpstr>
      <vt:lpstr>Математика профильного уровня</vt:lpstr>
      <vt:lpstr>Выбор предмета физика для ГИА</vt:lpstr>
      <vt:lpstr>ФГОС СОО п.11 Индивидуальный проект представляет собой особую форму организации деятельности обучающихся (учебное исследование или учебный проект)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SQ</dc:creator>
  <cp:lastModifiedBy>SQ</cp:lastModifiedBy>
  <cp:revision>16</cp:revision>
  <cp:lastPrinted>2015-11-24T10:14:30Z</cp:lastPrinted>
  <dcterms:created xsi:type="dcterms:W3CDTF">2015-08-22T15:00:50Z</dcterms:created>
  <dcterms:modified xsi:type="dcterms:W3CDTF">2020-08-28T05:03:15Z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0x01010007D10870385F2D4496BC6CD25598C9D3</vt:lpwstr>
  </property>
  <property fmtid="{D5CDD505-2E9C-101B-9397-08002B2CF9AE}" pid="3" name="_dlc_DocIdItemGuid">
    <vt:lpwstr>bad647a6-1d2c-4294-bb3f-77a1c477b4c4</vt:lpwstr>
  </property>
</Properties>
</file>