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1" r:id="rId6"/>
    <p:sldId id="259" r:id="rId7"/>
    <p:sldId id="260" r:id="rId8"/>
    <p:sldId id="262" r:id="rId9"/>
    <p:sldId id="275" r:id="rId10"/>
    <p:sldId id="268" r:id="rId11"/>
    <p:sldId id="266" r:id="rId12"/>
    <p:sldId id="272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70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1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71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165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0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74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34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70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5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25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0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32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11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8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8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18103B-AF33-4B2E-A1B0-B0B4B19F619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59D2C0-2EAA-4F37-8259-636653F69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1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7" y="428964"/>
            <a:ext cx="2039793" cy="156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2666855" y="696190"/>
            <a:ext cx="5932199" cy="78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alt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№8 «Звездочка»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Мантуровского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Костромской области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925579" y="4580949"/>
            <a:ext cx="3876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 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Хмурова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Ольга Александровна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759855" y="6010131"/>
            <a:ext cx="1632370" cy="32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Мантурово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9403" y="2313934"/>
            <a:ext cx="6673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kern="100" dirty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Рабочая программа воспитания ДОО в составе ФОП: подходы и решения</a:t>
            </a:r>
            <a:r>
              <a:rPr lang="ru-RU" sz="28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3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032" y="1289108"/>
            <a:ext cx="7592570" cy="2530129"/>
          </a:xfrm>
          <a:prstGeom prst="rect">
            <a:avLst/>
          </a:prstGeom>
          <a:solidFill>
            <a:srgbClr val="F7CCA0"/>
          </a:solidFill>
        </p:spPr>
        <p:txBody>
          <a:bodyPr lIns="0" tIns="0" rIns="0" bIns="0">
            <a:no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Патриотическое направление </a:t>
            </a:r>
            <a:r>
              <a:rPr lang="ru-RU" b="1" dirty="0" smtClean="0"/>
              <a:t>воспитания</a:t>
            </a:r>
            <a:endParaRPr lang="ru-RU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Духовно-нравственное направление </a:t>
            </a:r>
            <a:r>
              <a:rPr lang="ru-RU" b="1" dirty="0" smtClean="0">
                <a:solidFill>
                  <a:srgbClr val="FF0000"/>
                </a:solidFill>
              </a:rPr>
              <a:t>воспитания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Социальное </a:t>
            </a:r>
            <a:r>
              <a:rPr lang="ru-RU" b="1" dirty="0"/>
              <a:t>направление </a:t>
            </a:r>
            <a:r>
              <a:rPr lang="ru-RU" b="1" dirty="0" smtClean="0"/>
              <a:t>воспитания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Познавательное </a:t>
            </a:r>
            <a:r>
              <a:rPr lang="ru-RU" b="1" dirty="0"/>
              <a:t>направление </a:t>
            </a:r>
            <a:r>
              <a:rPr lang="ru-RU" b="1" dirty="0" smtClean="0"/>
              <a:t>воспитания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Физическое и оздоровительное направление воспитания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3359503"/>
            <a:ext cx="2844802" cy="2863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03552" y="704333"/>
            <a:ext cx="5534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032" y="3819235"/>
            <a:ext cx="4747768" cy="2403910"/>
          </a:xfrm>
          <a:prstGeom prst="rect">
            <a:avLst/>
          </a:prstGeom>
          <a:solidFill>
            <a:srgbClr val="F7CCA0"/>
          </a:solidFill>
        </p:spPr>
        <p:txBody>
          <a:bodyPr lIns="0" tIns="0" rIns="0" bIns="0">
            <a:no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Трудовое </a:t>
            </a:r>
            <a:r>
              <a:rPr lang="ru-RU" b="1" dirty="0"/>
              <a:t>направление </a:t>
            </a:r>
            <a:r>
              <a:rPr lang="ru-RU" b="1" dirty="0" smtClean="0"/>
              <a:t>воспитания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Эстетическое </a:t>
            </a:r>
            <a:r>
              <a:rPr lang="ru-RU" b="1" dirty="0"/>
              <a:t>направление воспитания</a:t>
            </a:r>
            <a:r>
              <a:rPr lang="ru-RU" b="1" dirty="0" smtClean="0"/>
              <a:t>:</a:t>
            </a:r>
            <a:endParaRPr lang="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6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t="16375" r="13737" b="5331"/>
          <a:stretch/>
        </p:blipFill>
        <p:spPr>
          <a:xfrm>
            <a:off x="660399" y="637308"/>
            <a:ext cx="7660675" cy="55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0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13503" r="10404" b="8204"/>
          <a:stretch/>
        </p:blipFill>
        <p:spPr>
          <a:xfrm>
            <a:off x="683490" y="738907"/>
            <a:ext cx="7667028" cy="53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0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23019" r="21415" b="8384"/>
          <a:stretch/>
        </p:blipFill>
        <p:spPr>
          <a:xfrm>
            <a:off x="4640628" y="688108"/>
            <a:ext cx="3764037" cy="2558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9" t="24276" r="21717" b="6409"/>
          <a:stretch/>
        </p:blipFill>
        <p:spPr>
          <a:xfrm>
            <a:off x="779831" y="688108"/>
            <a:ext cx="3698520" cy="2558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t="20146" r="19494" b="6049"/>
          <a:stretch/>
        </p:blipFill>
        <p:spPr>
          <a:xfrm>
            <a:off x="2629091" y="3348244"/>
            <a:ext cx="3782933" cy="25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0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9916" y="1394609"/>
            <a:ext cx="2762557" cy="7759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002"/>
              </a:lnSpc>
            </a:pPr>
            <a:r>
              <a:rPr lang="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от25 ноября 2022 г. № 1028 «Об утверждении федеральной образовательной программы дошкольного образования»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16" y="2022680"/>
            <a:ext cx="2688867" cy="37977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8110" y="699653"/>
            <a:ext cx="4524292" cy="32997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680"/>
              </a:lnSpc>
              <a:spcAft>
                <a:spcPts val="2870"/>
              </a:spcAft>
            </a:pPr>
            <a:r>
              <a:rPr lang="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- год внедрения ФОП ДО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40153" y="1871029"/>
            <a:ext cx="4197526" cy="410102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1340"/>
              </a:lnSpc>
              <a:spcAft>
                <a:spcPts val="1050"/>
              </a:spcAft>
            </a:pPr>
            <a:r>
              <a:rPr lang="ru" sz="1100" i="1" dirty="0">
                <a:solidFill>
                  <a:srgbClr val="1F438E"/>
                </a:solidFill>
                <a:latin typeface="Calibri"/>
              </a:rPr>
              <a:t>2</a:t>
            </a:r>
          </a:p>
          <a:p>
            <a:pPr indent="0">
              <a:lnSpc>
                <a:spcPts val="1816"/>
              </a:lnSpc>
              <a:spcAft>
                <a:spcPts val="1050"/>
              </a:spcAft>
            </a:pPr>
            <a:r>
              <a:rPr lang="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основой для самостоятельной разработки и утверждения ДОО образовательных программ дошкольного образования</a:t>
            </a:r>
          </a:p>
          <a:p>
            <a:pPr indent="0">
              <a:lnSpc>
                <a:spcPts val="2066"/>
              </a:lnSpc>
              <a:spcAft>
                <a:spcPts val="1400"/>
              </a:spcAft>
            </a:pPr>
            <a:r>
              <a:rPr lang="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создание единого ядра содержания дошкольного образования</a:t>
            </a:r>
          </a:p>
          <a:p>
            <a:pPr indent="0">
              <a:lnSpc>
                <a:spcPts val="1753"/>
              </a:lnSpc>
              <a:spcAft>
                <a:spcPts val="1680"/>
              </a:spcAft>
            </a:pPr>
            <a:r>
              <a:rPr lang="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базовые объём и содержание дошкольного образования</a:t>
            </a:r>
          </a:p>
          <a:p>
            <a:pPr indent="0">
              <a:lnSpc>
                <a:spcPts val="1784"/>
              </a:lnSpc>
              <a:spcAft>
                <a:spcPts val="1050"/>
              </a:spcAft>
            </a:pPr>
            <a:r>
              <a:rPr lang="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Интегрирует программу воспитания как сквозной компонент образовательного </a:t>
            </a:r>
            <a:r>
              <a:rPr lang="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pPr>
              <a:lnSpc>
                <a:spcPts val="1784"/>
              </a:lnSpc>
              <a:spcAft>
                <a:spcPts val="1050"/>
              </a:spcAft>
            </a:pPr>
            <a:r>
              <a:rPr lang="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вектор воспитания и развития ребёнка дошкольного возраста как гражданина Российской Федерации</a:t>
            </a:r>
          </a:p>
          <a:p>
            <a:pPr indent="0">
              <a:lnSpc>
                <a:spcPts val="1784"/>
              </a:lnSpc>
              <a:spcAft>
                <a:spcPts val="1050"/>
              </a:spcAft>
            </a:pPr>
            <a:endParaRPr lang="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7459" y="5022290"/>
            <a:ext cx="3442914" cy="6599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816"/>
              </a:lnSpc>
              <a:spcBef>
                <a:spcPts val="1050"/>
              </a:spcBef>
            </a:pPr>
            <a:endParaRPr lang="ru" sz="1500" dirty="0">
              <a:solidFill>
                <a:srgbClr val="1F438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42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359" y="616619"/>
            <a:ext cx="7807313" cy="365760"/>
          </a:xfrm>
          <a:prstGeom prst="rect">
            <a:avLst/>
          </a:prstGeom>
          <a:solidFill>
            <a:srgbClr val="F6C899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3140"/>
              </a:lnSpc>
              <a:spcAft>
                <a:spcPts val="1960"/>
              </a:spcAft>
            </a:pPr>
            <a:r>
              <a:rPr lang="ru" sz="2600" b="1" dirty="0" smtClean="0">
                <a:solidFill>
                  <a:srgbClr val="88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" sz="2600" b="1" dirty="0">
                <a:solidFill>
                  <a:srgbClr val="88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ориентируемся?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66005"/>
              </p:ext>
            </p:extLst>
          </p:nvPr>
        </p:nvGraphicFramePr>
        <p:xfrm>
          <a:off x="877455" y="1284413"/>
          <a:ext cx="7472217" cy="4237367"/>
        </p:xfrm>
        <a:graphic>
          <a:graphicData uri="http://schemas.openxmlformats.org/drawingml/2006/table">
            <a:tbl>
              <a:tblPr/>
              <a:tblGrid>
                <a:gridCol w="3411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3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3996">
                <a:tc>
                  <a:txBody>
                    <a:bodyPr/>
                    <a:lstStyle/>
                    <a:p>
                      <a:pPr indent="0" algn="ctr">
                        <a:lnSpc>
                          <a:spcPts val="2472"/>
                        </a:lnSpc>
                        <a:spcAft>
                          <a:spcPts val="420"/>
                        </a:spcAft>
                      </a:pPr>
                      <a:r>
                        <a:rPr lang="ru" sz="2000" b="1" dirty="0">
                          <a:solidFill>
                            <a:srgbClr val="1514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развития воспитания в РФ на период до 2025 года</a:t>
                      </a:r>
                    </a:p>
                    <a:p>
                      <a:pPr indent="0" algn="ctr">
                        <a:lnSpc>
                          <a:spcPts val="2064"/>
                        </a:lnSpc>
                      </a:pPr>
                      <a:r>
                        <a:rPr lang="ru" sz="1900" dirty="0">
                          <a:solidFill>
                            <a:srgbClr val="1514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Правительства РФ от 29.05.2015</a:t>
                      </a:r>
                    </a:p>
                  </a:txBody>
                  <a:tcPr marL="0" marR="0" marT="0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sz="10800"/>
                    </a:p>
                  </a:txBody>
                  <a:tcPr marL="0" marR="0" marT="0" marB="0">
                    <a:solidFill>
                      <a:srgbClr val="FBD8B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496"/>
                        </a:lnSpc>
                        <a:spcAft>
                          <a:spcPts val="420"/>
                        </a:spcAft>
                      </a:pPr>
                      <a:r>
                        <a:rPr lang="ru" sz="2000" b="1" dirty="0">
                          <a:solidFill>
                            <a:srgbClr val="1514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национальной безопасности РФ</a:t>
                      </a:r>
                    </a:p>
                    <a:p>
                      <a:pPr indent="0" algn="ctr">
                        <a:lnSpc>
                          <a:spcPts val="2064"/>
                        </a:lnSpc>
                      </a:pPr>
                      <a:r>
                        <a:rPr lang="ru" sz="1900" dirty="0">
                          <a:solidFill>
                            <a:srgbClr val="1514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от 02.07.2021 № 400</a:t>
                      </a:r>
                    </a:p>
                  </a:txBody>
                  <a:tcPr marL="0" marR="0" marT="0" marB="0" anchor="ctr">
                    <a:solidFill>
                      <a:srgbClr val="D17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81">
                <a:tc gridSpan="2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>
                    <a:solidFill>
                      <a:srgbClr val="FBD8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>
                    <a:solidFill>
                      <a:srgbClr val="FBD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527">
                <a:tc>
                  <a:txBody>
                    <a:bodyPr/>
                    <a:lstStyle/>
                    <a:p>
                      <a:pPr indent="0" algn="ctr">
                        <a:lnSpc>
                          <a:spcPts val="2736"/>
                        </a:lnSpc>
                        <a:spcAft>
                          <a:spcPts val="1540"/>
                        </a:spcAft>
                      </a:pPr>
                      <a:r>
                        <a:rPr lang="ru" sz="2000" b="1" dirty="0">
                          <a:solidFill>
                            <a:srgbClr val="1514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«Об образовании в РФ»</a:t>
                      </a:r>
                    </a:p>
                    <a:p>
                      <a:pPr indent="0" algn="ctr">
                        <a:lnSpc>
                          <a:spcPts val="2064"/>
                        </a:lnSpc>
                        <a:spcAft>
                          <a:spcPts val="490"/>
                        </a:spcAft>
                      </a:pPr>
                      <a:r>
                        <a:rPr lang="ru" sz="1900" dirty="0">
                          <a:solidFill>
                            <a:srgbClr val="1514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декабря 2012 года № 273-ФЗ</a:t>
                      </a:r>
                    </a:p>
                    <a:p>
                      <a:pPr marL="215900" indent="0" algn="ctr">
                        <a:lnSpc>
                          <a:spcPts val="2290"/>
                        </a:lnSpc>
                      </a:pPr>
                      <a:r>
                        <a:rPr lang="ru" sz="1900" dirty="0">
                          <a:solidFill>
                            <a:srgbClr val="1514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от 31.07.2020 №304-ФЗ</a:t>
                      </a:r>
                    </a:p>
                  </a:txBody>
                  <a:tcPr marL="0" marR="0" marT="0" marB="0" anchor="ctr">
                    <a:solidFill>
                      <a:srgbClr val="B98A82"/>
                    </a:solidFill>
                  </a:tcPr>
                </a:tc>
                <a:tc>
                  <a:txBody>
                    <a:bodyPr/>
                    <a:lstStyle/>
                    <a:p>
                      <a:endParaRPr sz="12800" dirty="0"/>
                    </a:p>
                  </a:txBody>
                  <a:tcPr marL="0" marR="0" marT="0" marB="0">
                    <a:solidFill>
                      <a:srgbClr val="FCE8C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2472"/>
                        </a:lnSpc>
                        <a:spcAft>
                          <a:spcPts val="420"/>
                        </a:spcAft>
                      </a:pPr>
                      <a:r>
                        <a:rPr lang="ru" sz="2000" b="1" dirty="0">
                          <a:solidFill>
                            <a:srgbClr val="1514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государственной политики по сохранению и укреплению традиционных российских духовно-нравственных ценностей</a:t>
                      </a:r>
                    </a:p>
                    <a:p>
                      <a:pPr indent="0" algn="ctr">
                        <a:lnSpc>
                          <a:spcPts val="2088"/>
                        </a:lnSpc>
                      </a:pPr>
                      <a:r>
                        <a:rPr lang="ru" sz="1900" dirty="0">
                          <a:solidFill>
                            <a:srgbClr val="15141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(указ Президента РФ от 09.11.2022 № 809)</a:t>
                      </a:r>
                    </a:p>
                  </a:txBody>
                  <a:tcPr marL="0" marR="0" marT="0" marB="0" anchor="b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05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726" y="604891"/>
            <a:ext cx="7677728" cy="743619"/>
          </a:xfrm>
          <a:prstGeom prst="rect">
            <a:avLst/>
          </a:prstGeom>
          <a:solidFill>
            <a:srgbClr val="FBD8B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Aft>
                <a:spcPts val="840"/>
              </a:spcAft>
            </a:pPr>
            <a:r>
              <a:rPr lang="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воспитания в Российской Федерации до 2025 г.</a:t>
            </a:r>
          </a:p>
          <a:p>
            <a:pPr indent="0" algn="ctr">
              <a:lnSpc>
                <a:spcPts val="2424"/>
              </a:lnSpc>
            </a:pPr>
            <a:r>
              <a:rPr lang="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29.05.2015 г. 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996-р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7974" y="1624861"/>
            <a:ext cx="7373990" cy="4037029"/>
          </a:xfrm>
          <a:prstGeom prst="rect">
            <a:avLst/>
          </a:prstGeom>
          <a:solidFill>
            <a:srgbClr val="FBD8B0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290"/>
              </a:lnSpc>
            </a:pP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опирается на </a:t>
            </a:r>
            <a:r>
              <a:rPr lang="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духовно-нравственных ценностей</a:t>
            </a: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0" algn="just">
              <a:lnSpc>
                <a:spcPts val="2256"/>
              </a:lnSpc>
              <a:spcAft>
                <a:spcPts val="2240"/>
              </a:spcAft>
            </a:pP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сложившихся в процессе культурного развития России, таких как человеколюбие, справедливость, честь, совесть, воля, личное достоинство, вера в добро и стремление к исполнению нравственного долга перед самим собой, своей семьей и своим Отечеством.</a:t>
            </a:r>
          </a:p>
          <a:p>
            <a:pPr indent="0" algn="just">
              <a:lnSpc>
                <a:spcPts val="2256"/>
              </a:lnSpc>
              <a:spcAft>
                <a:spcPts val="1960"/>
              </a:spcAft>
            </a:pPr>
            <a:r>
              <a:rPr lang="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- стратегический общенациональный приоритет</a:t>
            </a: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требующий консолидации усилий различных институтов гражданского общества и ведомств на федеральном, региональном и муниципальном уровнях.</a:t>
            </a:r>
          </a:p>
          <a:p>
            <a:pPr indent="0" algn="just">
              <a:lnSpc>
                <a:spcPts val="2496"/>
              </a:lnSpc>
            </a:pPr>
            <a:r>
              <a:rPr lang="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Приоритетной задачей РФ в сфере воспитания детей </a:t>
            </a: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 в условиях современного общества, готовой к мирному созиданию и защите Родины.</a:t>
            </a:r>
          </a:p>
        </p:txBody>
      </p:sp>
    </p:spTree>
    <p:extLst>
      <p:ext uri="{BB962C8B-B14F-4D97-AF65-F5344CB8AC3E}">
        <p14:creationId xmlns:p14="http://schemas.microsoft.com/office/powerpoint/2010/main" val="399017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183" y="560000"/>
            <a:ext cx="7991162" cy="382109"/>
          </a:xfrm>
          <a:prstGeom prst="rect">
            <a:avLst/>
          </a:prstGeom>
          <a:solidFill>
            <a:srgbClr val="F6C899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088"/>
              </a:lnSpc>
            </a:pP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национальной безопасности РФ </a:t>
            </a:r>
            <a:r>
              <a:rPr lang="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02.07.2022 г. № 400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0183" y="942109"/>
            <a:ext cx="7991162" cy="1219200"/>
          </a:xfrm>
          <a:prstGeom prst="rect">
            <a:avLst/>
          </a:prstGeom>
          <a:solidFill>
            <a:srgbClr val="FBD8B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lang="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государственной </a:t>
            </a: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по сохранению и укреплению традиционных духовнонравственных ценностей»</a:t>
            </a:r>
          </a:p>
          <a:p>
            <a:pPr indent="0" algn="ctr">
              <a:lnSpc>
                <a:spcPts val="1920"/>
              </a:lnSpc>
            </a:pPr>
            <a:r>
              <a:rPr lang="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09.11.2022 г. № 809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0183" y="2161309"/>
            <a:ext cx="7991162" cy="539496"/>
          </a:xfrm>
          <a:prstGeom prst="rect">
            <a:avLst/>
          </a:prstGeom>
          <a:solidFill>
            <a:srgbClr val="F6C899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важнейших целей государственной политики провозглашается воспитание гармонично развитого и социально ответственного гражданина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8909" y="2983622"/>
            <a:ext cx="7629235" cy="2853759"/>
          </a:xfrm>
          <a:prstGeom prst="rect">
            <a:avLst/>
          </a:prstGeom>
          <a:solidFill>
            <a:srgbClr val="FBD8B0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</a:pPr>
            <a:r>
              <a:rPr lang="ru" sz="1800" b="1" dirty="0">
                <a:solidFill>
                  <a:srgbClr val="7D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ценности 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ориентиры, формирующие мировоззрение граждан России, передаваемые от поколения к поколению, лежащие в основе общероссийской гражданской идентичности и единого культурного пространства страны, укрепляющие гражданское единство, нашедшие свое уникальное, самобытное проявление в духовном, историческом и культурном развитии многонационального народа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20369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702" y="614126"/>
            <a:ext cx="7840933" cy="697438"/>
          </a:xfrm>
          <a:prstGeom prst="rect">
            <a:avLst/>
          </a:prstGeom>
          <a:solidFill>
            <a:srgbClr val="FBD8B0"/>
          </a:solidFill>
        </p:spPr>
        <p:txBody>
          <a:bodyPr lIns="0" tIns="0" rIns="0" bIns="0">
            <a:noAutofit/>
          </a:bodyPr>
          <a:lstStyle/>
          <a:p>
            <a:pPr marR="139700" indent="0" algn="ctr">
              <a:lnSpc>
                <a:spcPts val="2376"/>
              </a:lnSpc>
            </a:pPr>
            <a:r>
              <a:rPr lang="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РФ «Об </a:t>
            </a:r>
            <a:r>
              <a:rPr lang="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Федерации</a:t>
            </a:r>
            <a:r>
              <a:rPr lang="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R="139700" indent="0" algn="ctr">
              <a:lnSpc>
                <a:spcPts val="2376"/>
              </a:lnSpc>
            </a:pPr>
            <a:r>
              <a:rPr lang="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29 декабря 2012 г. № 273-ФЗ</a:t>
            </a:r>
            <a:endParaRPr lang="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701" y="1311564"/>
            <a:ext cx="7840933" cy="536448"/>
          </a:xfrm>
          <a:prstGeom prst="rect">
            <a:avLst/>
          </a:prstGeom>
          <a:solidFill>
            <a:srgbClr val="F6C899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36"/>
              </a:lnSpc>
              <a:spcAft>
                <a:spcPts val="1260"/>
              </a:spcAft>
            </a:pPr>
            <a:r>
              <a:rPr lang="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ФЗ «Об образования в РФ» по вопросам воспитания обучающихся» от 1.06.2020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304-ФЗ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0509" y="2050196"/>
            <a:ext cx="7564582" cy="2531040"/>
          </a:xfrm>
          <a:prstGeom prst="rect">
            <a:avLst/>
          </a:prstGeom>
          <a:solidFill>
            <a:srgbClr val="FBD8B0"/>
          </a:solidFill>
        </p:spPr>
        <p:txBody>
          <a:bodyPr lIns="0" tIns="0" rIns="0" bIns="0">
            <a:noAutofit/>
          </a:bodyPr>
          <a:lstStyle/>
          <a:p>
            <a:pPr algn="just">
              <a:lnSpc>
                <a:spcPts val="2400"/>
              </a:lnSpc>
              <a:spcBef>
                <a:spcPts val="1260"/>
              </a:spcBef>
            </a:pPr>
            <a:r>
              <a:rPr lang="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Ст.2 п.2. Воспитание</a:t>
            </a: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</a:t>
            </a:r>
            <a:r>
              <a:rPr lang="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российском </a:t>
            </a: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 правил и норм поведения в интересах человека, семьи, общества и государства, </a:t>
            </a:r>
            <a:r>
              <a:rPr lang="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чувства патриотизма и гражданственности, уважения к памяти защитников Отечества и подвигам героев Отечества, к закону и правопорядку, человеку труда и старшему поколению, взаимного уважения, бережного отношенияк культурному наследию и традициям многонационального народа Российской Федерации, к природе и окружающей среде.</a:t>
            </a:r>
          </a:p>
          <a:p>
            <a:pPr indent="0">
              <a:lnSpc>
                <a:spcPts val="2400"/>
              </a:lnSpc>
              <a:spcBef>
                <a:spcPts val="1260"/>
              </a:spcBef>
            </a:pPr>
            <a:endParaRPr lang="ru" sz="1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810" y="4663348"/>
            <a:ext cx="1984896" cy="16824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</a:pP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(2.9.): рабочая программа воспитания, календарный план ВР, формы аттестации.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7476" y="4663348"/>
            <a:ext cx="3060192" cy="16824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  <a:spcBef>
                <a:spcPts val="350"/>
              </a:spcBef>
            </a:pP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основная образовательная программа (2.10.): примерные рабочая программа воспитания, календарный план ВР: объем и содержание, результаты, условия, расчеты затрат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77668" y="4663348"/>
            <a:ext cx="2886456" cy="16946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920"/>
              </a:lnSpc>
            </a:pPr>
            <a:r>
              <a:rPr lang="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организации воспитания обучающихся (12): утверждаются самостоятельно / на основе примерных, участвуют советы, представительные органы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64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072" y="614542"/>
            <a:ext cx="7860144" cy="641603"/>
          </a:xfrm>
          <a:prstGeom prst="rect">
            <a:avLst/>
          </a:prstGeom>
          <a:solidFill>
            <a:srgbClr val="FBD8B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</a:t>
            </a: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«</a:t>
            </a:r>
            <a:r>
              <a:rPr lang="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национальных </a:t>
            </a: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развития Российской Федерации на период до 2030 года» от 21 июля 2020 года №474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7296" y="1256145"/>
            <a:ext cx="7770920" cy="4932219"/>
          </a:xfrm>
          <a:prstGeom prst="rect">
            <a:avLst/>
          </a:prstGeom>
          <a:solidFill>
            <a:srgbClr val="FBD8B0"/>
          </a:solidFill>
        </p:spPr>
        <p:txBody>
          <a:bodyPr lIns="0" tIns="0" rIns="0" bIns="0">
            <a:noAutofit/>
          </a:bodyPr>
          <a:lstStyle/>
          <a:p>
            <a:pPr indent="-279400" algn="just">
              <a:lnSpc>
                <a:spcPts val="2376"/>
              </a:lnSpc>
            </a:pPr>
            <a:r>
              <a:rPr lang="ru" sz="1900" dirty="0">
                <a:solidFill>
                  <a:srgbClr val="2B28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" sz="1200" dirty="0">
                <a:solidFill>
                  <a:srgbClr val="2B28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сохранение населения, здоровье и благополучие людей;</a:t>
            </a:r>
          </a:p>
          <a:p>
            <a:pPr indent="-279400" algn="just">
              <a:lnSpc>
                <a:spcPts val="2376"/>
              </a:lnSpc>
            </a:pPr>
            <a:r>
              <a:rPr lang="ru" sz="1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   возможности для самореализации и развития талантов;</a:t>
            </a:r>
          </a:p>
          <a:p>
            <a:pPr indent="-279400" algn="just">
              <a:lnSpc>
                <a:spcPts val="2376"/>
              </a:lnSpc>
            </a:pPr>
            <a:r>
              <a:rPr lang="ru" sz="1200" dirty="0">
                <a:solidFill>
                  <a:srgbClr val="2B28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   комфортная и безопасная среда для жизни;</a:t>
            </a:r>
          </a:p>
          <a:p>
            <a:pPr indent="-279400" algn="just">
              <a:lnSpc>
                <a:spcPts val="2376"/>
              </a:lnSpc>
            </a:pPr>
            <a:r>
              <a:rPr lang="ru" sz="1200" dirty="0">
                <a:solidFill>
                  <a:srgbClr val="2B28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   достойный, эффективный труд и успешное предпринимательство;</a:t>
            </a:r>
          </a:p>
          <a:p>
            <a:pPr indent="-279400" algn="just">
              <a:lnSpc>
                <a:spcPts val="2376"/>
              </a:lnSpc>
              <a:spcAft>
                <a:spcPts val="980"/>
              </a:spcAft>
            </a:pPr>
            <a:r>
              <a:rPr lang="ru" sz="1200" dirty="0">
                <a:solidFill>
                  <a:srgbClr val="2B28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   цифровая трансформация.</a:t>
            </a:r>
          </a:p>
          <a:p>
            <a:pPr indent="-279400" algn="just">
              <a:lnSpc>
                <a:spcPts val="1930"/>
              </a:lnSpc>
              <a:spcAft>
                <a:spcPts val="420"/>
              </a:spcAft>
            </a:pPr>
            <a:r>
              <a:rPr lang="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показатели:</a:t>
            </a:r>
          </a:p>
          <a:p>
            <a:pPr indent="-279400" algn="just">
              <a:lnSpc>
                <a:spcPts val="1930"/>
              </a:lnSpc>
              <a:spcAft>
                <a:spcPts val="420"/>
              </a:spcAft>
            </a:pPr>
            <a:r>
              <a:rPr lang="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  вхождение РФ в число десяти ведущих стран мира по качеству общего образования;</a:t>
            </a:r>
          </a:p>
          <a:p>
            <a:pPr indent="-279400" algn="just">
              <a:lnSpc>
                <a:spcPts val="2040"/>
              </a:lnSpc>
              <a:spcAft>
                <a:spcPts val="420"/>
              </a:spcAft>
            </a:pPr>
            <a:r>
              <a:rPr lang="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  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профориентацию обучающихся;</a:t>
            </a:r>
          </a:p>
          <a:p>
            <a:pPr indent="-279400">
              <a:lnSpc>
                <a:spcPts val="2064"/>
              </a:lnSpc>
              <a:spcAft>
                <a:spcPts val="420"/>
              </a:spcAft>
            </a:pPr>
            <a:r>
              <a:rPr lang="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  вхождение РФ в число десяти ведущих стран мира по объему научных исследований и разработок, в том числе за счет создания эффективной системы высшего образования;</a:t>
            </a:r>
          </a:p>
          <a:p>
            <a:pPr indent="-279400">
              <a:lnSpc>
                <a:spcPts val="2040"/>
              </a:lnSpc>
              <a:spcAft>
                <a:spcPts val="420"/>
              </a:spcAft>
            </a:pPr>
            <a:r>
              <a:rPr lang="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  создание условий для </a:t>
            </a:r>
            <a:r>
              <a:rPr lang="ru" sz="1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</a:t>
            </a:r>
            <a:r>
              <a:rPr lang="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279400">
              <a:lnSpc>
                <a:spcPts val="2040"/>
              </a:lnSpc>
              <a:spcAft>
                <a:spcPts val="420"/>
              </a:spcAft>
            </a:pPr>
            <a:r>
              <a:rPr lang="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  увеличение доли граждан, занимающихся волонтерской (добровольческой) деятельностью до 15 процентов;</a:t>
            </a:r>
          </a:p>
          <a:p>
            <a:pPr indent="-279400" algn="just">
              <a:lnSpc>
                <a:spcPts val="1930"/>
              </a:lnSpc>
            </a:pPr>
            <a:r>
              <a:rPr lang="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  увеличение числа посещений культурных мероприятий в 3 раза по сравнению с 2019 г</a:t>
            </a:r>
            <a:r>
              <a:rPr lang="ru" sz="1200" dirty="0">
                <a:latin typeface="Tahoma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7160"/>
          <a:stretch/>
        </p:blipFill>
        <p:spPr>
          <a:xfrm>
            <a:off x="5952743" y="1256145"/>
            <a:ext cx="2202965" cy="16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8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382" y="562494"/>
            <a:ext cx="7927018" cy="1349387"/>
          </a:xfrm>
          <a:prstGeom prst="rect">
            <a:avLst/>
          </a:prstGeom>
          <a:solidFill>
            <a:srgbClr val="FBD8B0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системы воспитания в Костромской </a:t>
            </a:r>
            <a:r>
              <a:rPr lang="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областина </a:t>
            </a:r>
          </a:p>
          <a:p>
            <a:pPr indent="0" algn="ctr"/>
            <a:r>
              <a:rPr lang="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2030 </a:t>
            </a:r>
            <a:r>
              <a:rPr lang="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pPr indent="0" algn="ctr"/>
            <a:r>
              <a:rPr lang="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</a:t>
            </a:r>
            <a:r>
              <a:rPr lang="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приказом департамента образования и </a:t>
            </a:r>
            <a:r>
              <a:rPr lang="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Костромской </a:t>
            </a:r>
            <a:r>
              <a:rPr lang="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10.09.2021 г №1410)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090" y="1972425"/>
            <a:ext cx="7753187" cy="1548384"/>
          </a:xfrm>
          <a:prstGeom prst="rect">
            <a:avLst/>
          </a:prstGeom>
          <a:solidFill>
            <a:srgbClr val="F6C899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900"/>
              </a:lnSpc>
            </a:pPr>
            <a:r>
              <a:rPr lang="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региональной идентичности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pPr indent="0" algn="just">
              <a:lnSpc>
                <a:spcPts val="2352"/>
              </a:lnSpc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существующая и развивающаяся в регионе система ценностей, формирующая у каждого гражданина чувство принадлежности и привязанности к Костромской области, солидарности с земляками, вызывающее желание внести вклад в развитие региона.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0" y="3581353"/>
            <a:ext cx="2732116" cy="2690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670" y="3581353"/>
            <a:ext cx="727548" cy="763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40" y="4528009"/>
            <a:ext cx="727548" cy="727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670" y="5431877"/>
            <a:ext cx="761518" cy="7634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88944" y="3709924"/>
            <a:ext cx="2075273" cy="457200"/>
          </a:xfrm>
          <a:prstGeom prst="rect">
            <a:avLst/>
          </a:prstGeom>
          <a:solidFill>
            <a:srgbClr val="FBD8B0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60"/>
              </a:lnSpc>
            </a:pPr>
            <a:r>
              <a:rPr lang="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семья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5104" y="4673670"/>
            <a:ext cx="3749296" cy="505968"/>
          </a:xfrm>
          <a:prstGeom prst="rect">
            <a:avLst/>
          </a:prstGeom>
          <a:solidFill>
            <a:srgbClr val="FCE8CE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  <a:spcBef>
                <a:spcPts val="2940"/>
              </a:spcBef>
              <a:spcAft>
                <a:spcPts val="4060"/>
              </a:spcAft>
            </a:pPr>
            <a:r>
              <a:rPr lang="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гражданственность </a:t>
            </a:r>
            <a:r>
              <a:rPr lang="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патриотизм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88943" y="5655867"/>
            <a:ext cx="3322183" cy="539496"/>
          </a:xfrm>
          <a:prstGeom prst="rect">
            <a:avLst/>
          </a:prstGeom>
          <a:solidFill>
            <a:srgbClr val="FEF4E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  <a:spcBef>
                <a:spcPts val="4060"/>
              </a:spcBef>
            </a:pPr>
            <a:r>
              <a:rPr lang="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 и созидание</a:t>
            </a:r>
          </a:p>
        </p:txBody>
      </p:sp>
    </p:spTree>
    <p:extLst>
      <p:ext uri="{BB962C8B-B14F-4D97-AF65-F5344CB8AC3E}">
        <p14:creationId xmlns:p14="http://schemas.microsoft.com/office/powerpoint/2010/main" val="387432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4" t="21763" r="36363" b="14489"/>
          <a:stretch/>
        </p:blipFill>
        <p:spPr>
          <a:xfrm>
            <a:off x="4507345" y="766618"/>
            <a:ext cx="3440753" cy="4697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8" t="20505" r="36565" b="12514"/>
          <a:stretch/>
        </p:blipFill>
        <p:spPr>
          <a:xfrm>
            <a:off x="1025236" y="766618"/>
            <a:ext cx="3325091" cy="4697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4340561"/>
            <a:ext cx="5310909" cy="19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92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2BE36D3D42B57408C9E0B6DC10C7600" ma:contentTypeVersion="0" ma:contentTypeDescription="Создание документа." ma:contentTypeScope="" ma:versionID="4a85bbc531208c2b5fd360dcd80af38e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6PQ52NDQUCDJ-425-3153</_dlc_DocId>
    <_dlc_DocIdUrl xmlns="4c48e722-e5ee-4bb4-abb8-2d4075f5b3da">
      <Url>http://www.eduportal44.ru/Manturovo/mant_MDOU8/1/_layouts/15/DocIdRedir.aspx?ID=6PQ52NDQUCDJ-425-3153</Url>
      <Description>6PQ52NDQUCDJ-425-3153</Description>
    </_dlc_DocIdUrl>
  </documentManagement>
</p:properties>
</file>

<file path=customXml/itemProps1.xml><?xml version="1.0" encoding="utf-8"?>
<ds:datastoreItem xmlns:ds="http://schemas.openxmlformats.org/officeDocument/2006/customXml" ds:itemID="{F619E4C7-42E6-41A2-BA84-9806D377D653}"/>
</file>

<file path=customXml/itemProps2.xml><?xml version="1.0" encoding="utf-8"?>
<ds:datastoreItem xmlns:ds="http://schemas.openxmlformats.org/officeDocument/2006/customXml" ds:itemID="{00FC6BC2-25D1-4635-A91E-30A1DEE64772}"/>
</file>

<file path=customXml/itemProps3.xml><?xml version="1.0" encoding="utf-8"?>
<ds:datastoreItem xmlns:ds="http://schemas.openxmlformats.org/officeDocument/2006/customXml" ds:itemID="{8259F4E6-367C-4F3E-B0CE-AF66154AC39C}"/>
</file>

<file path=customXml/itemProps4.xml><?xml version="1.0" encoding="utf-8"?>
<ds:datastoreItem xmlns:ds="http://schemas.openxmlformats.org/officeDocument/2006/customXml" ds:itemID="{C875F0C1-A1F8-4F0E-AFCE-960BF8D73A4B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720</TotalTime>
  <Words>893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NSimSun</vt:lpstr>
      <vt:lpstr>Arial</vt:lpstr>
      <vt:lpstr>Calibri</vt:lpstr>
      <vt:lpstr>Garamond</vt:lpstr>
      <vt:lpstr>Tahoma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oa.hmurova@outlook.com</dc:creator>
  <cp:lastModifiedBy>oa.hmurova@outlook.com</cp:lastModifiedBy>
  <cp:revision>39</cp:revision>
  <dcterms:created xsi:type="dcterms:W3CDTF">2024-01-25T10:48:19Z</dcterms:created>
  <dcterms:modified xsi:type="dcterms:W3CDTF">2024-02-01T10:04:11Z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0x01010002BE36D3D42B57408C9E0B6DC10C7600</vt:lpwstr>
  </property>
  <property fmtid="{D5CDD505-2E9C-101B-9397-08002B2CF9AE}" pid="3" name="_dlc_DocIdItemGuid">
    <vt:lpwstr>f86709fc-add9-4c8f-8c73-53ceb0eafa01</vt:lpwstr>
  </property>
</Properties>
</file>