
<file path=[Content_Types].xml><?xml version="1.0" encoding="utf-8"?>
<Types xmlns="http://schemas.openxmlformats.org/package/2006/content-types">
  <Default Extension="jfif" ContentType="image/j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10.xml" ContentType="application/vnd.openxmlformats-officedocument.presentationml.slide+xml"/>
  <Override PartName="/ppt/slides/slide28.xml" ContentType="application/vnd.openxmlformats-officedocument.presentationml.slide+xml"/>
  <Override PartName="/ppt/slides/slide26.xml" ContentType="application/vnd.openxmlformats-officedocument.presentationml.slide+xml"/>
  <Override PartName="/ppt/slides/slide21.xml" ContentType="application/vnd.openxmlformats-officedocument.presentationml.slide+xml"/>
  <Override PartName="/ppt/slides/slide27.xml" ContentType="application/vnd.openxmlformats-officedocument.presentationml.slide+xml"/>
  <Override PartName="/ppt/slides/slide22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3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1.xml" ContentType="application/vnd.openxmlformats-officedocument.presentationml.notesSlide+xml"/>
  <Override PartName="/ppt/slideLayouts/slideLayout11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3.xml" ContentType="application/vnd.openxmlformats-officedocument.customXml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4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5"/>
  </p:notesMasterIdLst>
  <p:sldIdLst>
    <p:sldId id="277" r:id="rId2"/>
    <p:sldId id="256" r:id="rId3"/>
    <p:sldId id="278" r:id="rId4"/>
    <p:sldId id="279" r:id="rId5"/>
    <p:sldId id="260" r:id="rId6"/>
    <p:sldId id="257" r:id="rId7"/>
    <p:sldId id="281" r:id="rId8"/>
    <p:sldId id="280" r:id="rId9"/>
    <p:sldId id="290" r:id="rId10"/>
    <p:sldId id="287" r:id="rId11"/>
    <p:sldId id="305" r:id="rId12"/>
    <p:sldId id="306" r:id="rId13"/>
    <p:sldId id="267" r:id="rId14"/>
    <p:sldId id="289" r:id="rId15"/>
    <p:sldId id="288" r:id="rId16"/>
    <p:sldId id="286" r:id="rId17"/>
    <p:sldId id="285" r:id="rId18"/>
    <p:sldId id="304" r:id="rId19"/>
    <p:sldId id="291" r:id="rId20"/>
    <p:sldId id="307" r:id="rId21"/>
    <p:sldId id="298" r:id="rId22"/>
    <p:sldId id="308" r:id="rId23"/>
    <p:sldId id="309" r:id="rId24"/>
    <p:sldId id="297" r:id="rId25"/>
    <p:sldId id="296" r:id="rId26"/>
    <p:sldId id="295" r:id="rId27"/>
    <p:sldId id="294" r:id="rId28"/>
    <p:sldId id="301" r:id="rId29"/>
    <p:sldId id="300" r:id="rId30"/>
    <p:sldId id="310" r:id="rId31"/>
    <p:sldId id="302" r:id="rId32"/>
    <p:sldId id="299" r:id="rId33"/>
    <p:sldId id="303" r:id="rId3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1450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customXml" Target="../customXml/item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customXml" Target="../customXml/item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40" Type="http://schemas.openxmlformats.org/officeDocument/2006/relationships/customXml" Target="../customXml/item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43" Type="http://schemas.openxmlformats.org/officeDocument/2006/relationships/customXml" Target="../customXml/item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8A6F42-6926-4C90-955E-EE4B56E243AB}" type="datetimeFigureOut">
              <a:rPr lang="ru-RU" smtClean="0"/>
              <a:t>03.02.2023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D86F70-D10E-4C17-9E38-5EEBCA183F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50422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D86F70-D10E-4C17-9E38-5EEBCA183FB6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61973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DEAC7-8603-4362-9E05-8284E67E0C4C}" type="datetimeFigureOut">
              <a:rPr lang="ru-RU" smtClean="0"/>
              <a:t>03.02.2023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6BF40A-BA26-4030-9D5D-5396D59370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24792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DEAC7-8603-4362-9E05-8284E67E0C4C}" type="datetimeFigureOut">
              <a:rPr lang="ru-RU" smtClean="0"/>
              <a:t>03.02.2023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6BF40A-BA26-4030-9D5D-5396D59370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16850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DEAC7-8603-4362-9E05-8284E67E0C4C}" type="datetimeFigureOut">
              <a:rPr lang="ru-RU" smtClean="0"/>
              <a:t>03.02.2023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6BF40A-BA26-4030-9D5D-5396D59370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95898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DEAC7-8603-4362-9E05-8284E67E0C4C}" type="datetimeFigureOut">
              <a:rPr lang="ru-RU" smtClean="0"/>
              <a:t>03.02.2023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6BF40A-BA26-4030-9D5D-5396D59370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42666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DEAC7-8603-4362-9E05-8284E67E0C4C}" type="datetimeFigureOut">
              <a:rPr lang="ru-RU" smtClean="0"/>
              <a:t>03.02.2023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6BF40A-BA26-4030-9D5D-5396D59370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57226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DEAC7-8603-4362-9E05-8284E67E0C4C}" type="datetimeFigureOut">
              <a:rPr lang="ru-RU" smtClean="0"/>
              <a:t>03.02.2023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6BF40A-BA26-4030-9D5D-5396D59370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96120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DEAC7-8603-4362-9E05-8284E67E0C4C}" type="datetimeFigureOut">
              <a:rPr lang="ru-RU" smtClean="0"/>
              <a:t>03.02.2023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6BF40A-BA26-4030-9D5D-5396D59370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84327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DEAC7-8603-4362-9E05-8284E67E0C4C}" type="datetimeFigureOut">
              <a:rPr lang="ru-RU" smtClean="0"/>
              <a:t>03.02.2023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6BF40A-BA26-4030-9D5D-5396D59370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40399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DEAC7-8603-4362-9E05-8284E67E0C4C}" type="datetimeFigureOut">
              <a:rPr lang="ru-RU" smtClean="0"/>
              <a:t>03.02.2023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6BF40A-BA26-4030-9D5D-5396D59370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34495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DEAC7-8603-4362-9E05-8284E67E0C4C}" type="datetimeFigureOut">
              <a:rPr lang="ru-RU" smtClean="0"/>
              <a:t>03.02.2023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6BF40A-BA26-4030-9D5D-5396D59370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1750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DEAC7-8603-4362-9E05-8284E67E0C4C}" type="datetimeFigureOut">
              <a:rPr lang="ru-RU" smtClean="0"/>
              <a:t>03.02.2023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6BF40A-BA26-4030-9D5D-5396D59370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64704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5DEAC7-8603-4362-9E05-8284E67E0C4C}" type="datetimeFigureOut">
              <a:rPr lang="ru-RU" smtClean="0"/>
              <a:t>03.02.2023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6BF40A-BA26-4030-9D5D-5396D59370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91476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0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fi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90944" y="295889"/>
            <a:ext cx="8705273" cy="6850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Муниципальное бюджетное дошкольное образовательное учреждение</a:t>
            </a:r>
            <a:endParaRPr lang="ru-RU" sz="1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детский сад №8 «Звездочка» городского округа город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Мантурово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Костромской области</a:t>
            </a: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22745" y="1660129"/>
            <a:ext cx="7698509" cy="19091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39700" marR="12700" algn="ctr">
              <a:spcBef>
                <a:spcPts val="150"/>
              </a:spcBef>
              <a:spcAft>
                <a:spcPts val="150"/>
              </a:spcAft>
            </a:pP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Выступление из опыта работы </a:t>
            </a:r>
            <a:endParaRPr lang="ru-RU" sz="28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 fontAlgn="base">
              <a:lnSpc>
                <a:spcPct val="107000"/>
              </a:lnSpc>
              <a:spcAft>
                <a:spcPts val="800"/>
              </a:spcAft>
            </a:pPr>
            <a:r>
              <a:rPr lang="ru-RU" sz="2800" i="1" kern="1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«Спортивные </a:t>
            </a:r>
            <a:r>
              <a:rPr lang="ru-RU" sz="2800" i="1" kern="1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квест</a:t>
            </a:r>
            <a:r>
              <a:rPr lang="ru-RU" sz="2800" i="1" kern="1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-игры, как эффективная форма организации патриотического воспитания детей дошкольного возраста»</a:t>
            </a:r>
            <a:endParaRPr lang="ru-RU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969162" y="4322377"/>
            <a:ext cx="3611419" cy="9814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Воспитатель </a:t>
            </a:r>
            <a:endParaRPr lang="ru-RU" sz="14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 физической культуре:</a:t>
            </a:r>
            <a:endParaRPr lang="ru-RU" sz="14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Лебедева 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Елена Владимировна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328349" y="6056871"/>
            <a:ext cx="2043956" cy="3886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Мантурово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2023 г.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4725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223889" y="295423"/>
            <a:ext cx="64289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Средняя группа</a:t>
            </a:r>
          </a:p>
          <a:p>
            <a:pPr algn="ctr"/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Квест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-игра «Воспитываем маленького патриота»</a:t>
            </a:r>
          </a:p>
        </p:txBody>
      </p:sp>
      <p:pic>
        <p:nvPicPr>
          <p:cNvPr id="5" name="Рисунок 4" descr="C:\Users\Елена\Downloads\ФОТО СРЕДНЯЯ\IMG-20230124-WA0013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30071" y="994575"/>
            <a:ext cx="3315783" cy="25662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C:\Users\Елена\Downloads\ФОТО СРЕДНЯЯ\IMG-20230124-WA0019.jpg"/>
          <p:cNvPicPr/>
          <p:nvPr/>
        </p:nvPicPr>
        <p:blipFill rotWithShape="1">
          <a:blip r:embed="rId4"/>
          <a:srcRect t="13522" b="1"/>
          <a:stretch/>
        </p:blipFill>
        <p:spPr bwMode="auto">
          <a:xfrm>
            <a:off x="4966851" y="3613682"/>
            <a:ext cx="2541354" cy="27682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C:\Users\Елена\Downloads\ФОТО СРЕДНЯЯ\IMG-20230124-WA0016.jpg"/>
          <p:cNvPicPr/>
          <p:nvPr/>
        </p:nvPicPr>
        <p:blipFill>
          <a:blip r:embed="rId5"/>
          <a:srcRect t="22222"/>
          <a:stretch>
            <a:fillRect/>
          </a:stretch>
        </p:blipFill>
        <p:spPr bwMode="auto">
          <a:xfrm>
            <a:off x="1674801" y="3560861"/>
            <a:ext cx="2887926" cy="28306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C:\Users\Елена\Downloads\ФОТО СРЕДНЯЯ\IMG-20230124-WA0015.jpg"/>
          <p:cNvPicPr/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015841" y="994575"/>
            <a:ext cx="2484085" cy="25662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25396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560320" y="309486"/>
            <a:ext cx="40092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Средняя группа</a:t>
            </a:r>
          </a:p>
          <a:p>
            <a:pPr algn="ctr"/>
            <a:r>
              <a:rPr lang="ru-RU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Квест</a:t>
            </a:r>
            <a:r>
              <a:rPr lang="ru-RU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-игра «По дороге к славе»</a:t>
            </a:r>
            <a:endParaRPr lang="en-US" b="1" dirty="0" smtClean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4" name="Рисунок 3" descr="C:\Users\Елена\Downloads\IMG_20220217_104947.jpg"/>
          <p:cNvPicPr/>
          <p:nvPr/>
        </p:nvPicPr>
        <p:blipFill rotWithShape="1">
          <a:blip r:embed="rId3" cstate="print"/>
          <a:srcRect l="9205"/>
          <a:stretch/>
        </p:blipFill>
        <p:spPr bwMode="auto">
          <a:xfrm>
            <a:off x="1029072" y="1001928"/>
            <a:ext cx="3831812" cy="27291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C:\Users\Елена\Downloads\K8fMUorPQGo.jpg"/>
          <p:cNvPicPr/>
          <p:nvPr/>
        </p:nvPicPr>
        <p:blipFill rotWithShape="1">
          <a:blip r:embed="rId4" cstate="print"/>
          <a:srcRect l="6745" r="10941"/>
          <a:stretch/>
        </p:blipFill>
        <p:spPr bwMode="auto">
          <a:xfrm>
            <a:off x="4860884" y="1001928"/>
            <a:ext cx="3417456" cy="27150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C:\Users\Елена\Downloads\IMG_20220217_110114.jpg"/>
          <p:cNvPicPr/>
          <p:nvPr/>
        </p:nvPicPr>
        <p:blipFill rotWithShape="1">
          <a:blip r:embed="rId5" cstate="print"/>
          <a:srcRect b="6953"/>
          <a:stretch/>
        </p:blipFill>
        <p:spPr bwMode="auto">
          <a:xfrm>
            <a:off x="2239959" y="3716992"/>
            <a:ext cx="4650013" cy="29930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65375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 descr="C:\Users\Елена\Downloads\6jiccVRU2r8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13280" y="1139308"/>
            <a:ext cx="3738405" cy="24809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C:\Users\Елена\Downloads\_LAq3yXcilI.jp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829955" y="3588756"/>
            <a:ext cx="5410199" cy="30139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2254596" y="520222"/>
            <a:ext cx="4829696" cy="6656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Средняя, старшая группа</a:t>
            </a:r>
            <a:endParaRPr lang="ru-RU" sz="14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 err="1" smtClean="0">
                <a:solidFill>
                  <a:srgbClr val="18181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Квест</a:t>
            </a:r>
            <a:r>
              <a:rPr lang="ru-RU" b="1" dirty="0" smtClean="0">
                <a:solidFill>
                  <a:srgbClr val="18181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«Мы россияне»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0010" y="1139308"/>
            <a:ext cx="2621944" cy="24494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99760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417618" y="538126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Старшая группа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Квест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-игра «В поисках флага»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 descr="C:\Users\Елена\Downloads\ФОТО ФИЗРА 2022 год\IMG_20221103_095428_1.jpg"/>
          <p:cNvPicPr/>
          <p:nvPr/>
        </p:nvPicPr>
        <p:blipFill rotWithShape="1">
          <a:blip r:embed="rId3" cstate="print"/>
          <a:srcRect l="3636" r="8571" b="35028"/>
          <a:stretch/>
        </p:blipFill>
        <p:spPr bwMode="auto">
          <a:xfrm>
            <a:off x="650804" y="1371600"/>
            <a:ext cx="4052814" cy="43272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C:\Users\Елена\Downloads\ФОТО ФИЗРА 2022 год\IMG_20221103_095316.jpg"/>
          <p:cNvPicPr/>
          <p:nvPr/>
        </p:nvPicPr>
        <p:blipFill rotWithShape="1">
          <a:blip r:embed="rId4" cstate="print"/>
          <a:srcRect t="18420" b="14636"/>
          <a:stretch/>
        </p:blipFill>
        <p:spPr bwMode="auto">
          <a:xfrm>
            <a:off x="4703618" y="1371601"/>
            <a:ext cx="4105563" cy="43272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81924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Рисунок 3" descr="C:\Users\Елена\Downloads\флаг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7365" y="179363"/>
            <a:ext cx="4257537" cy="64992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Прямоугольник 1"/>
          <p:cNvSpPr/>
          <p:nvPr/>
        </p:nvSpPr>
        <p:spPr>
          <a:xfrm>
            <a:off x="5053229" y="1609498"/>
            <a:ext cx="360669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Старшая группа</a:t>
            </a:r>
          </a:p>
          <a:p>
            <a:r>
              <a:rPr lang="ru-RU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Квест</a:t>
            </a:r>
            <a:r>
              <a:rPr lang="ru-RU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-игра </a:t>
            </a: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«Родина моя Россия»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 descr="C:\Users\Елена\Downloads\dyTPOooB0Vk.jpg"/>
          <p:cNvPicPr/>
          <p:nvPr/>
        </p:nvPicPr>
        <p:blipFill>
          <a:blip r:embed="rId4"/>
          <a:srcRect b="69875"/>
          <a:stretch>
            <a:fillRect/>
          </a:stretch>
        </p:blipFill>
        <p:spPr bwMode="auto">
          <a:xfrm>
            <a:off x="4874902" y="3586018"/>
            <a:ext cx="3945825" cy="26392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38739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Рисунок 3" descr="C:\Users\Елена\Downloads\ФОТО ФИЗРА 2022 год\IMG-20221116-WA0024.jpg"/>
          <p:cNvPicPr/>
          <p:nvPr/>
        </p:nvPicPr>
        <p:blipFill>
          <a:blip r:embed="rId3"/>
          <a:srcRect l="10381" r="10524" b="12089"/>
          <a:stretch>
            <a:fillRect/>
          </a:stretch>
        </p:blipFill>
        <p:spPr bwMode="auto">
          <a:xfrm>
            <a:off x="895927" y="2313524"/>
            <a:ext cx="4154019" cy="31089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C:\Users\Елена\Downloads\ФОТО ФИЗРА 2022 год\IMG-20221116-WA0021.jp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49946" y="2313524"/>
            <a:ext cx="3967090" cy="31089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1663485" y="695097"/>
            <a:ext cx="539309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Старшая группа</a:t>
            </a:r>
          </a:p>
          <a:p>
            <a:pPr algn="ctr"/>
            <a:r>
              <a:rPr lang="ru-RU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Квест</a:t>
            </a:r>
            <a:r>
              <a:rPr lang="ru-RU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-игра на городском стадионе </a:t>
            </a:r>
          </a:p>
          <a:p>
            <a:pPr algn="ctr"/>
            <a:r>
              <a:rPr lang="ru-RU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«Моя малая Родина»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7546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648978" y="249240"/>
            <a:ext cx="625301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Старшая и подготовительная к школе группа</a:t>
            </a:r>
          </a:p>
          <a:p>
            <a:pPr algn="ctr"/>
            <a:r>
              <a:rPr lang="ru-RU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Квест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-игра «Защитники Отечества»</a:t>
            </a:r>
          </a:p>
        </p:txBody>
      </p:sp>
      <p:pic>
        <p:nvPicPr>
          <p:cNvPr id="5" name="Рисунок 4" descr="C:\Users\Елена\Downloads\qUUOAJwK-WA.jpg"/>
          <p:cNvPicPr/>
          <p:nvPr/>
        </p:nvPicPr>
        <p:blipFill>
          <a:blip r:embed="rId3"/>
          <a:srcRect l="1754" t="2190" r="1754" b="52546"/>
          <a:stretch>
            <a:fillRect/>
          </a:stretch>
        </p:blipFill>
        <p:spPr bwMode="auto">
          <a:xfrm>
            <a:off x="768541" y="941063"/>
            <a:ext cx="4442691" cy="27611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C:\Users\Елена\Downloads\qUUOAJwK-WA.jpg"/>
          <p:cNvPicPr/>
          <p:nvPr/>
        </p:nvPicPr>
        <p:blipFill rotWithShape="1">
          <a:blip r:embed="rId3"/>
          <a:srcRect l="802" t="55979" r="54020" b="9936"/>
          <a:stretch/>
        </p:blipFill>
        <p:spPr bwMode="auto">
          <a:xfrm>
            <a:off x="5211232" y="972368"/>
            <a:ext cx="3537241" cy="27611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C:\Users\Елена\Downloads\h0ZmGh8Gvfg.jpg"/>
          <p:cNvPicPr/>
          <p:nvPr/>
        </p:nvPicPr>
        <p:blipFill>
          <a:blip r:embed="rId4"/>
          <a:srcRect l="34794" t="67628" r="35222" b="2404"/>
          <a:stretch>
            <a:fillRect/>
          </a:stretch>
        </p:blipFill>
        <p:spPr bwMode="auto">
          <a:xfrm>
            <a:off x="5153997" y="3748804"/>
            <a:ext cx="3770142" cy="28416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C:\Users\Елена\Downloads\DvlXW4TLeac.jpg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34791" y="3811416"/>
            <a:ext cx="3999346" cy="27164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75100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223818" y="437945"/>
            <a:ext cx="6925496" cy="6656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Подготовительная к школе группа</a:t>
            </a:r>
            <a:endParaRPr lang="ru-RU" sz="14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Квест</a:t>
            </a: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-игра «Моя малая Родина</a:t>
            </a:r>
            <a:r>
              <a:rPr lang="ru-RU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»</a:t>
            </a:r>
            <a:endParaRPr lang="ru-RU" dirty="0" smtClean="0"/>
          </a:p>
        </p:txBody>
      </p:sp>
      <p:pic>
        <p:nvPicPr>
          <p:cNvPr id="5" name="Рисунок 4" descr="C:\Users\Елена\Downloads\P1080288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5268" y="1117280"/>
            <a:ext cx="3771218" cy="26007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C:\Users\Елена\AppData\Local\Microsoft\Windows\Temporary Internet Files\Content.Word\20190507_101820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1999" y="1156623"/>
            <a:ext cx="3999345" cy="25220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C:\Users\Елена\AppData\Local\Microsoft\Windows\Temporary Internet Files\Content.Word\20190507_101814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0402" y="3925455"/>
            <a:ext cx="3726084" cy="24334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C:\Users\Елена\AppData\Local\Microsoft\Windows\Temporary Internet Files\Content.Word\20190507_102155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71998" y="3842328"/>
            <a:ext cx="3999345" cy="25165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76094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210886" y="196949"/>
            <a:ext cx="6948375" cy="6656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Подготовительная к школе группа:</a:t>
            </a:r>
            <a:endParaRPr lang="ru-RU" sz="14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 smtClean="0">
                <a:solidFill>
                  <a:srgbClr val="18181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«Путешествие по родному городу»</a:t>
            </a:r>
            <a:endParaRPr lang="ru-RU" dirty="0"/>
          </a:p>
        </p:txBody>
      </p:sp>
      <p:pic>
        <p:nvPicPr>
          <p:cNvPr id="4" name="Рисунок 3" descr="C:\Users\Елена\Downloads\P1080192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84443" y="3675267"/>
            <a:ext cx="4021371" cy="28176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C:\Users\Елена\Downloads\DSC07785.jp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84436" y="862644"/>
            <a:ext cx="3968084" cy="27630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C:\Users\Елена\Downloads\DSC07780.jpg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57381" y="893756"/>
            <a:ext cx="4027055" cy="27503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34608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619806" y="206501"/>
            <a:ext cx="5962073" cy="6656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Подготовительная к школе группа:</a:t>
            </a:r>
            <a:endParaRPr lang="ru-RU" sz="14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 err="1" smtClean="0">
                <a:solidFill>
                  <a:srgbClr val="18181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Квест</a:t>
            </a:r>
            <a:r>
              <a:rPr lang="ru-RU" b="1" dirty="0" smtClean="0">
                <a:solidFill>
                  <a:srgbClr val="18181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– игра «Память о войне»</a:t>
            </a:r>
            <a:endParaRPr lang="ru-RU" sz="1400" b="1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 descr="F:\фото сад\20190507_094005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7078" y="956603"/>
            <a:ext cx="4056428" cy="27187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F:\фото сад\20190507_095115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34974" y="930317"/>
            <a:ext cx="4219600" cy="27713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F:\фото сад\20190507_095426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4906" y="3732841"/>
            <a:ext cx="4038600" cy="27713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F:\фото сад\20190507_095903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00842" y="3727938"/>
            <a:ext cx="4320149" cy="27994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72228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006763" y="1166842"/>
            <a:ext cx="7342909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Одной из главных задач дошкольных образовательных учреждений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является патриотическое воспитание детей. </a:t>
            </a:r>
            <a:endParaRPr lang="ru-RU" dirty="0" smtClean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i="1" dirty="0" smtClean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ru-RU" b="1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Патриотизм»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это сложное чувство, возникающее еще в дошкольном детстве, когда закладываются основы ценностного отношения к окружающему миру (любовь к родным, к своему двору, улице, поселку, городу, к Родине). Патриотическое воспитание – это основа формирования будущего гражданина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ru-RU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Цель патриотического воспитания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обусловлена социальным заказом современности. Воспитание чувства патриотизма у дошкольников, процесс сложный и длительный, требующий от педагога большой личной убеждённости и вдохновения. Эта работа должна вестись систематически, планомерно, во всех возрастных группах, в разных видах деятельности и по разным направлениям: воспитание любви к близким, к семье, к родному городу, к своей стране.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84368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 descr="F:\фото сад\20190507_100452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7581" y="982361"/>
            <a:ext cx="3984419" cy="27571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F:\фото сад\20190507_103437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33712" y="3697334"/>
            <a:ext cx="3599088" cy="26958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F:\фото сад\20190507_101440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44420" y="940157"/>
            <a:ext cx="3777672" cy="27571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F:\фото сад\20190507_101049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18437" y="3739538"/>
            <a:ext cx="3984419" cy="26114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1590963" y="274462"/>
            <a:ext cx="5962073" cy="6656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Подготовительная к школе группа:</a:t>
            </a:r>
            <a:endParaRPr lang="ru-RU" sz="14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 err="1" smtClean="0">
                <a:solidFill>
                  <a:srgbClr val="18181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Квест</a:t>
            </a:r>
            <a:r>
              <a:rPr lang="ru-RU" b="1" dirty="0" smtClean="0">
                <a:solidFill>
                  <a:srgbClr val="18181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– игра «Память о войне»</a:t>
            </a:r>
            <a:endParaRPr lang="ru-RU" sz="1400" b="1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1803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025236" y="569382"/>
            <a:ext cx="7278255" cy="42414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Квест</a:t>
            </a: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- игра «Зарница»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включала в себя следующие этапы и задания: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Квест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-игре предшествовала такая работа как: 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07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тематические выставки </a:t>
            </a:r>
            <a:endParaRPr lang="ru-RU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07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родительские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собрания </a:t>
            </a:r>
            <a:endParaRPr lang="ru-RU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07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оформление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уголка в группе детского сада «Моя Родина», 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07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чтение художественной 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литературы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solidFill>
                  <a:srgbClr val="18181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b="1" dirty="0" err="1">
                <a:solidFill>
                  <a:srgbClr val="18181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Квест</a:t>
            </a:r>
            <a:r>
              <a:rPr lang="ru-RU" b="1" dirty="0">
                <a:solidFill>
                  <a:srgbClr val="18181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-игра включает этапы: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dirty="0" smtClean="0">
                <a:solidFill>
                  <a:srgbClr val="18181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1.Подготовительный </a:t>
            </a:r>
            <a:r>
              <a:rPr lang="ru-RU" dirty="0">
                <a:solidFill>
                  <a:srgbClr val="18181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 это непосредственно образовательная деятельность (занятия), выставка рисунков, встреча с ветеранами, беседы о нашей Родине.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solidFill>
                  <a:srgbClr val="18181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2. </a:t>
            </a:r>
            <a:r>
              <a:rPr lang="ru-RU" dirty="0" smtClean="0">
                <a:solidFill>
                  <a:srgbClr val="18181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Разработка </a:t>
            </a:r>
            <a:r>
              <a:rPr lang="ru-RU" dirty="0" err="1">
                <a:solidFill>
                  <a:srgbClr val="18181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квеста</a:t>
            </a:r>
            <a:r>
              <a:rPr lang="ru-RU" dirty="0">
                <a:solidFill>
                  <a:srgbClr val="18181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solidFill>
                  <a:srgbClr val="18181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3. </a:t>
            </a:r>
            <a:r>
              <a:rPr lang="ru-RU" dirty="0" smtClean="0">
                <a:solidFill>
                  <a:srgbClr val="18181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Проведение </a:t>
            </a:r>
            <a:r>
              <a:rPr lang="ru-RU" dirty="0" err="1" smtClean="0">
                <a:solidFill>
                  <a:srgbClr val="18181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квеста</a:t>
            </a:r>
            <a:r>
              <a:rPr lang="ru-RU" dirty="0" smtClean="0">
                <a:solidFill>
                  <a:srgbClr val="18181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279"/>
          <a:stretch/>
        </p:blipFill>
        <p:spPr>
          <a:xfrm>
            <a:off x="3355394" y="4239491"/>
            <a:ext cx="5397186" cy="21457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64252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566907" y="333598"/>
            <a:ext cx="2683163" cy="3886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solidFill>
                  <a:srgbClr val="18181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b="1" dirty="0">
                <a:solidFill>
                  <a:srgbClr val="18181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«Военное построение</a:t>
            </a:r>
            <a:r>
              <a:rPr lang="ru-RU" b="1" dirty="0" smtClean="0">
                <a:solidFill>
                  <a:srgbClr val="18181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1400" dirty="0" smtClean="0">
              <a:solidFill>
                <a:srgbClr val="181818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 descr="C:\Users\Елена\Downloads\ЗАРНИЦА 2023\IMG-20230202-WA0056.jpg"/>
          <p:cNvPicPr/>
          <p:nvPr/>
        </p:nvPicPr>
        <p:blipFill>
          <a:blip r:embed="rId3"/>
          <a:srcRect l="7789" r="12211" b="10502"/>
          <a:stretch>
            <a:fillRect/>
          </a:stretch>
        </p:blipFill>
        <p:spPr bwMode="auto">
          <a:xfrm>
            <a:off x="795713" y="834050"/>
            <a:ext cx="3914692" cy="26572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C:\Users\Елена\Downloads\ЗАРНИЦА 2023\IMG-20230202-WA0057.jpg"/>
          <p:cNvPicPr/>
          <p:nvPr/>
        </p:nvPicPr>
        <p:blipFill>
          <a:blip r:embed="rId4"/>
          <a:srcRect r="17741"/>
          <a:stretch>
            <a:fillRect/>
          </a:stretch>
        </p:blipFill>
        <p:spPr bwMode="auto">
          <a:xfrm>
            <a:off x="4908489" y="834050"/>
            <a:ext cx="3773693" cy="26572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C:\Users\Елена\Downloads\ЗАРНИЦА 2023\IMG-20230202-WA0059.jpg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966068" y="3603102"/>
            <a:ext cx="5266005" cy="28992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93947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 descr="C:\Users\Елена\Downloads\ЗАРНИЦА 2023\IMG-20230202-WA0060.jpg"/>
          <p:cNvPicPr/>
          <p:nvPr/>
        </p:nvPicPr>
        <p:blipFill>
          <a:blip r:embed="rId3"/>
          <a:srcRect l="6499"/>
          <a:stretch>
            <a:fillRect/>
          </a:stretch>
        </p:blipFill>
        <p:spPr bwMode="auto">
          <a:xfrm>
            <a:off x="766049" y="654926"/>
            <a:ext cx="4417109" cy="31089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C:\Users\Елена\Downloads\ЗАРНИЦА 2023\IMG-20230202-WA0084.jpg"/>
          <p:cNvPicPr/>
          <p:nvPr/>
        </p:nvPicPr>
        <p:blipFill>
          <a:blip r:embed="rId4"/>
          <a:srcRect l="8350" r="19881"/>
          <a:stretch>
            <a:fillRect/>
          </a:stretch>
        </p:blipFill>
        <p:spPr bwMode="auto">
          <a:xfrm>
            <a:off x="4329727" y="3355109"/>
            <a:ext cx="4529796" cy="31652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4040909" y="266230"/>
            <a:ext cx="1306945" cy="3886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solidFill>
                  <a:srgbClr val="18181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b="1" dirty="0" smtClean="0">
                <a:solidFill>
                  <a:srgbClr val="18181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Разминка</a:t>
            </a:r>
            <a:endParaRPr lang="ru-RU" sz="1400" dirty="0" smtClean="0">
              <a:solidFill>
                <a:srgbClr val="181818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9949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530868" y="330383"/>
            <a:ext cx="41871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181818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Задание </a:t>
            </a:r>
            <a:r>
              <a:rPr lang="ru-RU" b="1" dirty="0" smtClean="0">
                <a:solidFill>
                  <a:srgbClr val="181818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1. </a:t>
            </a:r>
            <a:r>
              <a:rPr lang="ru-RU" b="1" dirty="0">
                <a:solidFill>
                  <a:srgbClr val="181818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«Ах, картошка, картошка»</a:t>
            </a:r>
            <a:r>
              <a:rPr lang="ru-RU" dirty="0">
                <a:solidFill>
                  <a:srgbClr val="181818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ru-RU" dirty="0"/>
          </a:p>
        </p:txBody>
      </p:sp>
      <p:pic>
        <p:nvPicPr>
          <p:cNvPr id="4" name="Рисунок 3" descr="C:\Users\Елена\Downloads\ЗАРНИЦА 2023\IMG-20230202-WA0078.jpg"/>
          <p:cNvPicPr/>
          <p:nvPr/>
        </p:nvPicPr>
        <p:blipFill>
          <a:blip r:embed="rId3"/>
          <a:srcRect l="17300" r="5200"/>
          <a:stretch>
            <a:fillRect/>
          </a:stretch>
        </p:blipFill>
        <p:spPr bwMode="auto">
          <a:xfrm>
            <a:off x="757383" y="789354"/>
            <a:ext cx="3969846" cy="29236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C:\Users\Елена\Downloads\ЗАРНИЦА 2023\IMG-20230202-WA0080.jpg"/>
          <p:cNvPicPr/>
          <p:nvPr/>
        </p:nvPicPr>
        <p:blipFill>
          <a:blip r:embed="rId4"/>
          <a:srcRect l="14845" r="15464"/>
          <a:stretch>
            <a:fillRect/>
          </a:stretch>
        </p:blipFill>
        <p:spPr bwMode="auto">
          <a:xfrm>
            <a:off x="4727229" y="817418"/>
            <a:ext cx="3871826" cy="27847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C:\Users\Елена\Downloads\ЗАРНИЦА 2023\IMG-20230202-WA0064.jpg"/>
          <p:cNvPicPr/>
          <p:nvPr/>
        </p:nvPicPr>
        <p:blipFill>
          <a:blip r:embed="rId5"/>
          <a:srcRect l="14973" r="16043"/>
          <a:stretch>
            <a:fillRect/>
          </a:stretch>
        </p:blipFill>
        <p:spPr bwMode="auto">
          <a:xfrm>
            <a:off x="2583291" y="3713019"/>
            <a:ext cx="4082263" cy="27616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92760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063345" y="289623"/>
            <a:ext cx="32412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181818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Задание </a:t>
            </a:r>
            <a:r>
              <a:rPr lang="ru-RU" b="1" dirty="0" smtClean="0">
                <a:solidFill>
                  <a:srgbClr val="181818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2. </a:t>
            </a:r>
            <a:r>
              <a:rPr lang="ru-RU" b="1" dirty="0">
                <a:solidFill>
                  <a:srgbClr val="181818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«Мозговая атака»</a:t>
            </a:r>
            <a:r>
              <a:rPr lang="ru-RU" dirty="0">
                <a:solidFill>
                  <a:srgbClr val="181818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ru-RU" dirty="0"/>
          </a:p>
        </p:txBody>
      </p:sp>
      <p:pic>
        <p:nvPicPr>
          <p:cNvPr id="4" name="Рисунок 3" descr="C:\Users\Елена\Downloads\ЗАРНИЦА 2023\IMG-20230202-WA0069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23322" y="846217"/>
            <a:ext cx="4857041" cy="25158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C:\Users\Елена\Downloads\ЗАРНИЦА 2023\IMG-20230202-WA0071.jp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28708" y="3429000"/>
            <a:ext cx="6159145" cy="31360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C:\Users\Елена\Downloads\ЗАРНИЦА 2023\IMG-20230202-WA0070.jpg"/>
          <p:cNvPicPr/>
          <p:nvPr/>
        </p:nvPicPr>
        <p:blipFill rotWithShape="1">
          <a:blip r:embed="rId5"/>
          <a:srcRect r="31182"/>
          <a:stretch/>
        </p:blipFill>
        <p:spPr bwMode="auto">
          <a:xfrm>
            <a:off x="5680363" y="846217"/>
            <a:ext cx="2983346" cy="24326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2441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594011" y="353353"/>
            <a:ext cx="41429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181818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Задание </a:t>
            </a:r>
            <a:r>
              <a:rPr lang="ru-RU" b="1" dirty="0" smtClean="0">
                <a:solidFill>
                  <a:srgbClr val="181818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3. </a:t>
            </a:r>
            <a:r>
              <a:rPr lang="ru-RU" b="1" dirty="0">
                <a:solidFill>
                  <a:srgbClr val="181818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«Окажи помочь раненому»</a:t>
            </a:r>
            <a:endParaRPr lang="ru-RU" dirty="0"/>
          </a:p>
        </p:txBody>
      </p:sp>
      <p:pic>
        <p:nvPicPr>
          <p:cNvPr id="4" name="Рисунок 3" descr="C:\Users\Елена\Downloads\ЗАРНИЦА 2023\IMG-20230202-WA0042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4787" y="812645"/>
            <a:ext cx="5201068" cy="33160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C:\Users\Елена\Downloads\ЗАРНИЦА 2023\IMG-20230202-WA0032.jpg"/>
          <p:cNvPicPr/>
          <p:nvPr/>
        </p:nvPicPr>
        <p:blipFill>
          <a:blip r:embed="rId4"/>
          <a:srcRect l="10593" r="4873"/>
          <a:stretch>
            <a:fillRect/>
          </a:stretch>
        </p:blipFill>
        <p:spPr bwMode="auto">
          <a:xfrm>
            <a:off x="4366950" y="3333698"/>
            <a:ext cx="4417256" cy="32152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88804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247884" y="327576"/>
            <a:ext cx="28220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181818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Задание </a:t>
            </a:r>
            <a:r>
              <a:rPr lang="ru-RU" b="1" dirty="0" smtClean="0">
                <a:solidFill>
                  <a:srgbClr val="181818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4. </a:t>
            </a:r>
            <a:r>
              <a:rPr lang="ru-RU" b="1" dirty="0">
                <a:solidFill>
                  <a:srgbClr val="181818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«На привале»</a:t>
            </a:r>
            <a:r>
              <a:rPr lang="ru-RU" dirty="0">
                <a:solidFill>
                  <a:srgbClr val="181818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ru-RU" dirty="0"/>
          </a:p>
        </p:txBody>
      </p:sp>
      <p:pic>
        <p:nvPicPr>
          <p:cNvPr id="4" name="Рисунок 3" descr="C:\Users\Елена\Downloads\ЗАРНИЦА 2023\IMG-20230202-WA0088.jpg"/>
          <p:cNvPicPr/>
          <p:nvPr/>
        </p:nvPicPr>
        <p:blipFill rotWithShape="1">
          <a:blip r:embed="rId3"/>
          <a:srcRect l="7766"/>
          <a:stretch/>
        </p:blipFill>
        <p:spPr bwMode="auto">
          <a:xfrm>
            <a:off x="638446" y="943580"/>
            <a:ext cx="4450790" cy="23943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C:\Users\Елена\Downloads\ЗАРНИЦА 2023\IMG-20230202-WA0036.jpg"/>
          <p:cNvPicPr/>
          <p:nvPr/>
        </p:nvPicPr>
        <p:blipFill rotWithShape="1">
          <a:blip r:embed="rId4"/>
          <a:srcRect r="18658"/>
          <a:stretch/>
        </p:blipFill>
        <p:spPr bwMode="auto">
          <a:xfrm>
            <a:off x="655782" y="3584552"/>
            <a:ext cx="4433454" cy="25576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C:\Users\Елена\Downloads\ЗАРНИЦА 2023\IMG-20230202-WA0029.jpg"/>
          <p:cNvPicPr/>
          <p:nvPr/>
        </p:nvPicPr>
        <p:blipFill>
          <a:blip r:embed="rId5"/>
          <a:srcRect t="18019" b="20292"/>
          <a:stretch>
            <a:fillRect/>
          </a:stretch>
        </p:blipFill>
        <p:spPr bwMode="auto">
          <a:xfrm>
            <a:off x="5184371" y="1157067"/>
            <a:ext cx="3534755" cy="47172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75751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340408" y="233280"/>
            <a:ext cx="26871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181818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Задание </a:t>
            </a:r>
            <a:r>
              <a:rPr lang="ru-RU" b="1" dirty="0" smtClean="0">
                <a:solidFill>
                  <a:srgbClr val="181818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5. </a:t>
            </a:r>
            <a:r>
              <a:rPr lang="ru-RU" b="1" dirty="0">
                <a:solidFill>
                  <a:srgbClr val="181818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«Разведчик»</a:t>
            </a:r>
            <a:r>
              <a:rPr lang="ru-RU" dirty="0">
                <a:solidFill>
                  <a:srgbClr val="181818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ru-RU" dirty="0"/>
          </a:p>
        </p:txBody>
      </p:sp>
      <p:pic>
        <p:nvPicPr>
          <p:cNvPr id="4" name="Рисунок 3" descr="C:\Users\Елена\Downloads\ЗАРНИЦА 2023\IMG-20230202-WA0087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75726" y="785092"/>
            <a:ext cx="4951828" cy="26869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C:\Users\Елена\Downloads\ЗАРНИЦА 2023\IMG-20230202-WA0092.jp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340408" y="3489641"/>
            <a:ext cx="5161622" cy="28416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74616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Рисунок 3" descr="C:\Users\Елена\Downloads\ЗАРНИЦА 2023\IMG-20230202-WA0033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84684" y="737634"/>
            <a:ext cx="4428929" cy="26728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C:\Users\Елена\Downloads\ЗАРНИЦА 2023\IMG-20230202-WA0040.jpg"/>
          <p:cNvPicPr/>
          <p:nvPr/>
        </p:nvPicPr>
        <p:blipFill>
          <a:blip r:embed="rId4"/>
          <a:srcRect l="13610" t="14523" r="10288"/>
          <a:stretch>
            <a:fillRect/>
          </a:stretch>
        </p:blipFill>
        <p:spPr bwMode="auto">
          <a:xfrm>
            <a:off x="3058017" y="3499302"/>
            <a:ext cx="5078437" cy="29964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2396275" y="279495"/>
            <a:ext cx="43514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 smtClean="0">
                <a:solidFill>
                  <a:srgbClr val="18181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Задание 6. </a:t>
            </a:r>
            <a:r>
              <a:rPr lang="ru-RU" b="1" dirty="0">
                <a:solidFill>
                  <a:srgbClr val="18181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«Уничтожь вражеский танк»</a:t>
            </a:r>
          </a:p>
        </p:txBody>
      </p:sp>
    </p:spTree>
    <p:extLst>
      <p:ext uri="{BB962C8B-B14F-4D97-AF65-F5344CB8AC3E}">
        <p14:creationId xmlns:p14="http://schemas.microsoft.com/office/powerpoint/2010/main" val="2529825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163782" y="1206291"/>
            <a:ext cx="7435274" cy="43848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algn="just">
              <a:lnSpc>
                <a:spcPct val="107000"/>
              </a:lnSpc>
              <a:spcAft>
                <a:spcPts val="0"/>
              </a:spcAft>
            </a:pPr>
            <a:endParaRPr lang="en-US" sz="14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Процесс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формирования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патриотических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чувств у дошкольников ДОО непрерывный и осуществляется как в организованной образовательной деятельности, так и в режимных моментах и в совместной деятельности взрослых и детей и в досуговой деятельности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Федеральный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государственный образовательный стандарт дошкольного образования  (ФГОС ДО) предусматривает использование в образовательном процессе технологий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деятельностного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типа.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Одной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 таких технологий является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квест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Его главное преимущество в том, что такая форма организации образовательной деятельности ненавязчиво, в игровом, занимательном виде способствует активизации познавательных и мыслительных процессов участников действия.</a:t>
            </a:r>
          </a:p>
          <a:p>
            <a:pPr indent="450850" algn="just">
              <a:lnSpc>
                <a:spcPct val="107000"/>
              </a:lnSpc>
              <a:spcAft>
                <a:spcPts val="0"/>
              </a:spcAft>
            </a:pPr>
            <a:endParaRPr lang="en-US" sz="1400" dirty="0" smtClean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850" algn="just">
              <a:lnSpc>
                <a:spcPct val="107000"/>
              </a:lnSpc>
              <a:spcAft>
                <a:spcPts val="0"/>
              </a:spcAft>
            </a:pP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0494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723577" y="307171"/>
            <a:ext cx="36968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181818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Задание 7. «Сосчитай </a:t>
            </a:r>
            <a:r>
              <a:rPr lang="ru-RU" b="1" dirty="0">
                <a:solidFill>
                  <a:srgbClr val="181818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предметы»</a:t>
            </a:r>
            <a:r>
              <a:rPr lang="ru-RU" dirty="0">
                <a:solidFill>
                  <a:srgbClr val="181818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ru-RU" dirty="0"/>
          </a:p>
        </p:txBody>
      </p:sp>
      <p:pic>
        <p:nvPicPr>
          <p:cNvPr id="4" name="Рисунок 3" descr="C:\Users\Елена\Downloads\ЗАРНИЦА 2023\IMG-20230202-WA0030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39528" y="786155"/>
            <a:ext cx="4768850" cy="2560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C:\Users\Елена\Downloads\ЗАРНИЦА 2023\IMG-20230202-WA0045.jpg"/>
          <p:cNvPicPr/>
          <p:nvPr/>
        </p:nvPicPr>
        <p:blipFill>
          <a:blip r:embed="rId4"/>
          <a:srcRect l="10848" r="24852"/>
          <a:stretch>
            <a:fillRect/>
          </a:stretch>
        </p:blipFill>
        <p:spPr bwMode="auto">
          <a:xfrm>
            <a:off x="4723953" y="3428999"/>
            <a:ext cx="3930520" cy="27843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C:\Users\Елена\Downloads\ЗАРНИЦА 2023\IMG-20230202-WA0043.jpg"/>
          <p:cNvPicPr/>
          <p:nvPr/>
        </p:nvPicPr>
        <p:blipFill rotWithShape="1">
          <a:blip r:embed="rId5"/>
          <a:srcRect l="15577" r="17869"/>
          <a:stretch/>
        </p:blipFill>
        <p:spPr bwMode="auto">
          <a:xfrm>
            <a:off x="1008803" y="3456128"/>
            <a:ext cx="3715150" cy="27572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03805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040427" y="363975"/>
            <a:ext cx="29106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181818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Награждение </a:t>
            </a:r>
            <a:r>
              <a:rPr lang="ru-RU" b="1" dirty="0">
                <a:solidFill>
                  <a:srgbClr val="181818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участников </a:t>
            </a:r>
            <a:endParaRPr lang="ru-RU" b="1" dirty="0"/>
          </a:p>
        </p:txBody>
      </p:sp>
      <p:pic>
        <p:nvPicPr>
          <p:cNvPr id="4" name="Рисунок 3" descr="C:\Users\Елена\Downloads\ЗАРНИЦА 2023\IMG-20230202-WA0054.jpg"/>
          <p:cNvPicPr/>
          <p:nvPr/>
        </p:nvPicPr>
        <p:blipFill>
          <a:blip r:embed="rId3"/>
          <a:srcRect l="24000"/>
          <a:stretch>
            <a:fillRect/>
          </a:stretch>
        </p:blipFill>
        <p:spPr bwMode="auto">
          <a:xfrm>
            <a:off x="1241083" y="888916"/>
            <a:ext cx="4263789" cy="28706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C:\Users\Елена\Downloads\ЗАРНИЦА 2023\IMG-20230202-WA0051.jpg"/>
          <p:cNvPicPr/>
          <p:nvPr/>
        </p:nvPicPr>
        <p:blipFill>
          <a:blip r:embed="rId4"/>
          <a:srcRect l="11922"/>
          <a:stretch>
            <a:fillRect/>
          </a:stretch>
        </p:blipFill>
        <p:spPr bwMode="auto">
          <a:xfrm>
            <a:off x="3483333" y="3759590"/>
            <a:ext cx="4764739" cy="27982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58791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085272" y="441671"/>
            <a:ext cx="6973455" cy="3352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Каждый ребенок это неповторимый, уникальный мир - это личность, обладающая своей точкой зрения своими уникальными способностями, и задача взрослых находить время и желание для того чтобы учиться понимать этот мир, помогать ему взрослеть, сохраняя и оберегая эту уникальность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Квест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-игры одно из интересных средств, направленных на патриотическое воспитание, самовоспитание и саморазвитие ребёнка как личности творческой, физически здоровой, с активной познавательной позицией, и желанием сохранять и приумножать память и богатство своей страны.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4035" y="3775689"/>
            <a:ext cx="3602181" cy="2701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0663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723" b="95745" l="480" r="3956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8139"/>
          <a:stretch/>
        </p:blipFill>
        <p:spPr>
          <a:xfrm>
            <a:off x="2964756" y="2129490"/>
            <a:ext cx="4045643" cy="4357116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647186" y="1206160"/>
            <a:ext cx="599741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5400" b="1" dirty="0" smtClean="0">
                <a:solidFill>
                  <a:srgbClr val="00206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Спасибо за внимание!</a:t>
            </a:r>
            <a:endParaRPr lang="ru-RU" sz="5400" b="1" dirty="0">
              <a:solidFill>
                <a:srgbClr val="002060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5492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039090" y="640877"/>
            <a:ext cx="743065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</a:t>
            </a:r>
            <a:r>
              <a:rPr lang="ru-RU" b="1" i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Квест</a:t>
            </a:r>
            <a:r>
              <a:rPr lang="ru-RU" b="1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это приключенческая игра,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 которой необходимо решать задачи для продвижения по сюжету. Суть в том, что, как правило, есть некая цель, дойти до которой можно только последовательно разгадывая загадки. </a:t>
            </a:r>
            <a:endParaRPr lang="ru-RU" dirty="0" smtClean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endParaRPr lang="ru-RU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Каждая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загадка - это ключ к следующей точке и следующей задаче. </a:t>
            </a:r>
            <a:endParaRPr lang="ru-RU" dirty="0" smtClean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А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задачи могут быть самыми разными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активными, творческими, интеллектуальными. Они подбираются таким образом, чтобы быть максимально оригинальными, интересными, соответствующими ситуации и не требующими специальных знаний или умений от игроков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algn="just"/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</a:t>
            </a:r>
          </a:p>
          <a:p>
            <a:pPr algn="just"/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8182" y="3617237"/>
            <a:ext cx="4812145" cy="27059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99099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062182" y="1181768"/>
            <a:ext cx="7241309" cy="3720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6000"/>
              </a:lnSpc>
              <a:spcAft>
                <a:spcPts val="0"/>
              </a:spcAft>
            </a:pPr>
            <a:r>
              <a:rPr lang="ru-RU" dirty="0">
                <a:solidFill>
                  <a:srgbClr val="18181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dirty="0">
              <a:effectLst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969817" y="1063000"/>
            <a:ext cx="7426037" cy="44825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6000"/>
              </a:lnSpc>
              <a:spcAft>
                <a:spcPts val="0"/>
              </a:spcAft>
            </a:pPr>
            <a:r>
              <a:rPr lang="ru-RU" dirty="0">
                <a:solidFill>
                  <a:srgbClr val="18181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 err="1">
                <a:solidFill>
                  <a:srgbClr val="18181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Квест</a:t>
            </a:r>
            <a:r>
              <a:rPr lang="ru-RU" b="1" i="1" dirty="0">
                <a:solidFill>
                  <a:srgbClr val="18181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-игра для дошкольников </a:t>
            </a:r>
            <a:r>
              <a:rPr lang="ru-RU" dirty="0">
                <a:solidFill>
                  <a:srgbClr val="18181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детском саду выполняет не только развлекательную функцию, но и реализовывает  задачи</a:t>
            </a:r>
            <a:r>
              <a:rPr lang="ru-RU" dirty="0" smtClean="0">
                <a:solidFill>
                  <a:srgbClr val="18181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>
              <a:lnSpc>
                <a:spcPct val="106000"/>
              </a:lnSpc>
              <a:spcAft>
                <a:spcPts val="0"/>
              </a:spcAft>
            </a:pP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6000"/>
              </a:lnSpc>
              <a:spcBef>
                <a:spcPts val="15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ru-RU" dirty="0">
                <a:solidFill>
                  <a:srgbClr val="18181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b="1" i="1" dirty="0" smtClean="0">
                <a:solidFill>
                  <a:srgbClr val="18181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образовательные</a:t>
            </a:r>
            <a:r>
              <a:rPr lang="ru-RU" b="1" dirty="0" smtClean="0">
                <a:solidFill>
                  <a:srgbClr val="18181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rgbClr val="18181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обобщить и систематизировать знания детей о родной стране, столице и малой Родине закрепить знания о государственной символике: флаге, гербе, гимне России</a:t>
            </a:r>
            <a:r>
              <a:rPr lang="ru-RU" dirty="0" smtClean="0">
                <a:solidFill>
                  <a:srgbClr val="18181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);</a:t>
            </a:r>
          </a:p>
          <a:p>
            <a:pPr marL="342900" lvl="0" indent="-342900" algn="just">
              <a:lnSpc>
                <a:spcPct val="106000"/>
              </a:lnSpc>
              <a:spcBef>
                <a:spcPts val="15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endParaRPr lang="ru-RU" dirty="0"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6000"/>
              </a:lnSpc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ru-RU" i="1" dirty="0">
                <a:solidFill>
                  <a:srgbClr val="18181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>
                <a:solidFill>
                  <a:srgbClr val="18181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развивающие</a:t>
            </a:r>
            <a:r>
              <a:rPr lang="ru-RU" dirty="0">
                <a:solidFill>
                  <a:srgbClr val="18181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(в процессе игры происходит повышение образовательной мотивации, развитие творческих способностей и индивидуальных положительных психологических качеств, формирование исследовательских навыков, самореализация детей</a:t>
            </a:r>
            <a:r>
              <a:rPr lang="ru-RU" dirty="0" smtClean="0">
                <a:solidFill>
                  <a:srgbClr val="18181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);</a:t>
            </a:r>
          </a:p>
          <a:p>
            <a:pPr marL="342900" lvl="0" indent="-342900" algn="just">
              <a:lnSpc>
                <a:spcPct val="106000"/>
              </a:lnSpc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endParaRPr lang="ru-RU" dirty="0"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6000"/>
              </a:lnSpc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ru-RU" b="1" i="1" dirty="0" smtClean="0">
                <a:solidFill>
                  <a:srgbClr val="18181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воспитательные</a:t>
            </a:r>
            <a:r>
              <a:rPr lang="ru-RU" dirty="0" smtClean="0">
                <a:solidFill>
                  <a:srgbClr val="18181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rgbClr val="18181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воспитывать гордость и уважение к историческому прошлому</a:t>
            </a:r>
            <a:r>
              <a:rPr lang="ru-RU" dirty="0">
                <a:solidFill>
                  <a:srgbClr val="18181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формируются навыки взаимодействия со сверстниками, толерантности, взаимопомощи и другие).</a:t>
            </a:r>
            <a:endParaRPr lang="ru-RU" dirty="0">
              <a:effectLst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5170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117600" y="1308291"/>
            <a:ext cx="7241309" cy="42414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algn="just">
              <a:lnSpc>
                <a:spcPct val="107000"/>
              </a:lnSpc>
              <a:spcAft>
                <a:spcPts val="0"/>
              </a:spcAft>
            </a:pPr>
            <a:r>
              <a:rPr lang="ru-RU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Квесты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могут проводиться как в группе, в музыкальном зале, так и на природе, то есть практически в любой обстановке. В каждом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квесте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для детей обязательно совмещаются элементы обучения и отдыха. Обучение происходит незаметно, ведь при решении поставленных игровых задач можно узнать много нового.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850" algn="just"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Весь материал, используемый в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квест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-играх, носит познавательный, информационный и обучающий характер и помогает воспитанию патриотических чувств у детей дошкольного возраста.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850" algn="just"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850" algn="just"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Краеведческая деятельность, реализуемая в форме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квест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-игры, может стать объединяющим системообразующим элементом образовательного учреждения, так как данная форма строится в соответствии с ФГОС ДО и является эффективным средством современных образовательных технологий.  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9426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093897" y="399534"/>
            <a:ext cx="5667121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Квесты</a:t>
            </a:r>
            <a:r>
              <a:rPr lang="ru-RU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по патриотическому воспитанию:</a:t>
            </a:r>
          </a:p>
          <a:p>
            <a:endParaRPr lang="ru-RU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ru-RU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Путешествие по родному городу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«По дороге к славе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Квес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игра к «Дню защитника отечества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Квест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-игра «В поисках флага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Квест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-игра «Воспитываем маленького патриота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Квест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-игра «Моя малая Родина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Квест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-игра «Защитники Отечества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Квест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-игра «Родина моя Россия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Квест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-игра «Память о войне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 и др.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05"/>
          <a:stretch/>
        </p:blipFill>
        <p:spPr>
          <a:xfrm>
            <a:off x="5458690" y="3842327"/>
            <a:ext cx="2990453" cy="24689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1112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854151" y="387988"/>
            <a:ext cx="71304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 младшая группа</a:t>
            </a:r>
          </a:p>
          <a:p>
            <a:pPr algn="ctr"/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Квест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игра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«Дню защитника отечества»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 descr="C:\Users\Елена\Downloads\ФОТО СРЕДНЯЯ\IMG_20230127_095854_1.jpg"/>
          <p:cNvPicPr/>
          <p:nvPr/>
        </p:nvPicPr>
        <p:blipFill rotWithShape="1">
          <a:blip r:embed="rId3" cstate="print"/>
          <a:srcRect t="10548"/>
          <a:stretch/>
        </p:blipFill>
        <p:spPr bwMode="auto">
          <a:xfrm>
            <a:off x="1191492" y="1607128"/>
            <a:ext cx="3477278" cy="37522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C:\Users\Елена\Downloads\ФОТО СРЕДНЯЯ\IMG_20230127_100041_1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44261" y="1599029"/>
            <a:ext cx="3708613" cy="37522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59584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Рисунок 3" descr="C:\Users\Елена\Downloads\ФОТО СРЕДНЯЯ\IMG_20230127_100550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52414" y="1046266"/>
            <a:ext cx="3471804" cy="24173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C:\Users\Елена\Downloads\ФОТО СРЕДНЯЯ\IMG_20230127_101517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62557" y="1046266"/>
            <a:ext cx="2541137" cy="24173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C:\Users\Елена\Downloads\ФОТО СРЕДНЯЯ\IMG_20230127_101302_1.jpg"/>
          <p:cNvPicPr/>
          <p:nvPr/>
        </p:nvPicPr>
        <p:blipFill>
          <a:blip r:embed="rId6" cstate="print"/>
          <a:srcRect b="16213"/>
          <a:stretch>
            <a:fillRect/>
          </a:stretch>
        </p:blipFill>
        <p:spPr bwMode="auto">
          <a:xfrm>
            <a:off x="1053798" y="3600154"/>
            <a:ext cx="3370420" cy="28133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C:\Users\Елена\Downloads\ФОТО СРЕДНЯЯ\IMG_20230127_095301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571999" y="3600154"/>
            <a:ext cx="3722255" cy="28133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Прямоугольник 7"/>
          <p:cNvSpPr/>
          <p:nvPr/>
        </p:nvSpPr>
        <p:spPr>
          <a:xfrm>
            <a:off x="807969" y="263416"/>
            <a:ext cx="71304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 младшая группа</a:t>
            </a:r>
          </a:p>
          <a:p>
            <a:pPr algn="ctr"/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Квест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игра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«Дню защитника отечества»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8109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4c48e722-e5ee-4bb4-abb8-2d4075f5b3da">6PQ52NDQUCDJ-425-2979</_dlc_DocId>
    <_dlc_DocIdUrl xmlns="4c48e722-e5ee-4bb4-abb8-2d4075f5b3da">
      <Url>http://edu-sps.koiro.local/Manturovo/mant_MDOU8/1/_layouts/15/DocIdRedir.aspx?ID=6PQ52NDQUCDJ-425-2979</Url>
      <Description>6PQ52NDQUCDJ-425-2979</Description>
    </_dlc_DocIdUrl>
  </documentManagement>
</p:properties>
</file>

<file path=customXml/item2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Version=15.0.0.0, Culture=neutral, PublicKeyToken=71e9bce111e9429c</Assembly>
    <Class>Microsoft.Office.DocumentManagement.Internal.DocIdHandler</Class>
    <Data/>
    <Filter/>
  </Receiver>
</spe:Receiver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02BE36D3D42B57408C9E0B6DC10C7600" ma:contentTypeVersion="0" ma:contentTypeDescription="Создание документа." ma:contentTypeScope="" ma:versionID="4a85bbc531208c2b5fd360dcd80af38e">
  <xsd:schema xmlns:xsd="http://www.w3.org/2001/XMLSchema" xmlns:xs="http://www.w3.org/2001/XMLSchema" xmlns:p="http://schemas.microsoft.com/office/2006/metadata/properties" xmlns:ns2="4c48e722-e5ee-4bb4-abb8-2d4075f5b3da" targetNamespace="http://schemas.microsoft.com/office/2006/metadata/properties" ma:root="true" ma:fieldsID="8a220eebd1fd7726bb29bddc0ee35786" ns2:_="">
    <xsd:import namespace="4c48e722-e5ee-4bb4-abb8-2d4075f5b3da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c48e722-e5ee-4bb4-abb8-2d4075f5b3da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Значение идентификатора документа" ma:description="Значение идентификатора документа, присвоенного данному элементу." ma:internalName="_dlc_DocId" ma:readOnly="true">
      <xsd:simpleType>
        <xsd:restriction base="dms:Text"/>
      </xsd:simpleType>
    </xsd:element>
    <xsd:element name="_dlc_DocIdUrl" ma:index="9" nillable="true" ma:displayName="Идентификатор документа" ma:description="Постоянная ссылка на этот документ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Сохранить идентификатор" ma:description="Сохранять идентификатор при добавлении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8760577-D429-4D51-B067-6C94554E8B35}"/>
</file>

<file path=customXml/itemProps2.xml><?xml version="1.0" encoding="utf-8"?>
<ds:datastoreItem xmlns:ds="http://schemas.openxmlformats.org/officeDocument/2006/customXml" ds:itemID="{3C98D9CD-5546-4C2C-B6C9-3305375ACD98}"/>
</file>

<file path=customXml/itemProps3.xml><?xml version="1.0" encoding="utf-8"?>
<ds:datastoreItem xmlns:ds="http://schemas.openxmlformats.org/officeDocument/2006/customXml" ds:itemID="{53571978-0BDA-4AA3-9702-B08492EB5960}"/>
</file>

<file path=customXml/itemProps4.xml><?xml version="1.0" encoding="utf-8"?>
<ds:datastoreItem xmlns:ds="http://schemas.openxmlformats.org/officeDocument/2006/customXml" ds:itemID="{3662EA6E-6755-49E7-9887-350F3C36477C}"/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548</TotalTime>
  <Words>653</Words>
  <Application>Microsoft Office PowerPoint</Application>
  <PresentationFormat>Экран (4:3)</PresentationFormat>
  <Paragraphs>108</Paragraphs>
  <Slides>33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39" baseType="lpstr">
      <vt:lpstr>Arial</vt:lpstr>
      <vt:lpstr>Calibri</vt:lpstr>
      <vt:lpstr>Calibri Light</vt:lpstr>
      <vt:lpstr>Monotype Corsiva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oa.hmurova@outlook.com</dc:creator>
  <cp:lastModifiedBy>oa.hmurova@outlook.com</cp:lastModifiedBy>
  <cp:revision>90</cp:revision>
  <dcterms:created xsi:type="dcterms:W3CDTF">2023-01-20T08:49:46Z</dcterms:created>
  <dcterms:modified xsi:type="dcterms:W3CDTF">2023-02-03T11:26:30Z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0x01010002BE36D3D42B57408C9E0B6DC10C7600</vt:lpwstr>
  </property>
  <property fmtid="{D5CDD505-2E9C-101B-9397-08002B2CF9AE}" pid="3" name="_dlc_DocIdItemGuid">
    <vt:lpwstr>46be5165-24ab-48cf-b7ee-c0d63f82c83c</vt:lpwstr>
  </property>
</Properties>
</file>