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9" r:id="rId9"/>
    <p:sldId id="265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2" d="100"/>
          <a:sy n="102" d="100"/>
        </p:scale>
        <p:origin x="-16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A2FAF-93A2-447B-97DD-DC1AA86EF0D8}" type="datetimeFigureOut">
              <a:rPr lang="ru-RU" smtClean="0"/>
              <a:pPr/>
              <a:t>25.06.2018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F0A61-FCCA-48D8-9846-94C0188F846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A2FAF-93A2-447B-97DD-DC1AA86EF0D8}" type="datetimeFigureOut">
              <a:rPr lang="ru-RU" smtClean="0"/>
              <a:pPr/>
              <a:t>25.06.2018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F0A61-FCCA-48D8-9846-94C0188F846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A2FAF-93A2-447B-97DD-DC1AA86EF0D8}" type="datetimeFigureOut">
              <a:rPr lang="ru-RU" smtClean="0"/>
              <a:pPr/>
              <a:t>25.06.2018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F0A61-FCCA-48D8-9846-94C0188F846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A2FAF-93A2-447B-97DD-DC1AA86EF0D8}" type="datetimeFigureOut">
              <a:rPr lang="ru-RU" smtClean="0"/>
              <a:pPr/>
              <a:t>25.06.2018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F0A61-FCCA-48D8-9846-94C0188F846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A2FAF-93A2-447B-97DD-DC1AA86EF0D8}" type="datetimeFigureOut">
              <a:rPr lang="ru-RU" smtClean="0"/>
              <a:pPr/>
              <a:t>25.06.2018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F0A61-FCCA-48D8-9846-94C0188F846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A2FAF-93A2-447B-97DD-DC1AA86EF0D8}" type="datetimeFigureOut">
              <a:rPr lang="ru-RU" smtClean="0"/>
              <a:pPr/>
              <a:t>25.06.2018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F0A61-FCCA-48D8-9846-94C0188F846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A2FAF-93A2-447B-97DD-DC1AA86EF0D8}" type="datetimeFigureOut">
              <a:rPr lang="ru-RU" smtClean="0"/>
              <a:pPr/>
              <a:t>25.06.2018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F0A61-FCCA-48D8-9846-94C0188F846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A2FAF-93A2-447B-97DD-DC1AA86EF0D8}" type="datetimeFigureOut">
              <a:rPr lang="ru-RU" smtClean="0"/>
              <a:pPr/>
              <a:t>25.06.2018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F0A61-FCCA-48D8-9846-94C0188F846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A2FAF-93A2-447B-97DD-DC1AA86EF0D8}" type="datetimeFigureOut">
              <a:rPr lang="ru-RU" smtClean="0"/>
              <a:pPr/>
              <a:t>25.06.2018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F0A61-FCCA-48D8-9846-94C0188F846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A2FAF-93A2-447B-97DD-DC1AA86EF0D8}" type="datetimeFigureOut">
              <a:rPr lang="ru-RU" smtClean="0"/>
              <a:pPr/>
              <a:t>25.06.2018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F0A61-FCCA-48D8-9846-94C0188F846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A2FAF-93A2-447B-97DD-DC1AA86EF0D8}" type="datetimeFigureOut">
              <a:rPr lang="ru-RU" smtClean="0"/>
              <a:pPr/>
              <a:t>25.06.2018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F0A61-FCCA-48D8-9846-94C0188F846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1000" b="-3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3A2FAF-93A2-447B-97DD-DC1AA86EF0D8}" type="datetimeFigureOut">
              <a:rPr lang="ru-RU" smtClean="0"/>
              <a:pPr/>
              <a:t>25.06.2018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2F0A61-FCCA-48D8-9846-94C0188F846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findwall.ru/images/wallpapers/1024x768/2/8/8o.jpg" TargetMode="External"/><Relationship Id="rId2" Type="http://schemas.openxmlformats.org/officeDocument/2006/relationships/hyperlink" Target="http://referad.ru/nedelya-zdoroveya-zdorovejka-v-podgotovitelenoj-gruppe-detskog/48741_html_m1da8f5e6.jpg" TargetMode="Externa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000" r="-2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42844" y="142852"/>
            <a:ext cx="55721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</a:rPr>
              <a:t>Безопасное лето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357686" y="2643182"/>
            <a:ext cx="478631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002060"/>
                </a:solidFill>
              </a:rPr>
              <a:t>Если ты получил травму</a:t>
            </a:r>
            <a:endParaRPr lang="ru-RU" sz="4800" b="1" dirty="0">
              <a:solidFill>
                <a:srgbClr val="00206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000628" y="4429132"/>
            <a:ext cx="3500430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Подготовила 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</a:rPr>
              <a:t>учитель начальных классов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МОУ «</a:t>
            </a:r>
            <a:r>
              <a:rPr lang="ru-RU" b="1" dirty="0" err="1" smtClean="0">
                <a:solidFill>
                  <a:srgbClr val="002060"/>
                </a:solidFill>
              </a:rPr>
              <a:t>Ракитянская</a:t>
            </a:r>
            <a:r>
              <a:rPr lang="ru-RU" b="1" dirty="0" smtClean="0">
                <a:solidFill>
                  <a:srgbClr val="002060"/>
                </a:solidFill>
              </a:rPr>
              <a:t> СОШ №1»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п. Ракитное Белгородской обл.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Латышева Татьяна Анатольевна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85786" y="3143248"/>
            <a:ext cx="750099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</a:rPr>
              <a:t>В любой ситуации травмы необходимо обратиться за помощью к взрослым и медицинским работникам.</a:t>
            </a:r>
            <a:endParaRPr lang="ru-RU" sz="3600" b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42976" y="2714620"/>
            <a:ext cx="721523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</a:rPr>
              <a:t>Сразу после </a:t>
            </a:r>
            <a:r>
              <a:rPr lang="ru-RU" sz="3600" b="1" dirty="0" err="1" smtClean="0">
                <a:solidFill>
                  <a:schemeClr val="accent6">
                    <a:lumMod val="50000"/>
                  </a:schemeClr>
                </a:solidFill>
              </a:rPr>
              <a:t>травматизации</a:t>
            </a:r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</a:rPr>
              <a:t> необходимо успокоить пострадавшего, понять, находится ли он в сознании и какова степень тяжести травмы; нельзя оставлять пострадавшего без помощи.</a:t>
            </a:r>
            <a:endParaRPr lang="ru-RU" sz="3600" b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14348" y="2786058"/>
            <a:ext cx="800105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</a:rPr>
              <a:t>При </a:t>
            </a:r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</a:rPr>
              <a:t>незначительных ушибах и повреждениях можно оказать первую помощь: обработать рану антисептиком, приложить холодный компресс к месту ушиба.</a:t>
            </a:r>
            <a:endParaRPr lang="ru-RU" sz="3600" b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85786" y="2500306"/>
            <a:ext cx="771530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</a:rPr>
              <a:t>При значительных повреждениях – уложить пострадавшего неподвижно, срочно сообщить о несчастном случае взрослому и вызвать скорую медицинскую помощь.</a:t>
            </a:r>
            <a:endParaRPr lang="ru-RU" sz="3600" b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42976" y="2786058"/>
            <a:ext cx="721523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</a:rPr>
              <a:t>При солнечном ожоге (ударе) необходимо обеспечить защиту от солнца, уложить пострадавшего в тени, дать воды, затем позвать на помощь взрослого или медицинского работника.</a:t>
            </a:r>
            <a:endParaRPr lang="ru-RU" sz="3600" b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14348" y="2571744"/>
            <a:ext cx="7786742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</a:rPr>
              <a:t>При </a:t>
            </a:r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</a:rPr>
              <a:t>ожогах необходимо как можно скорее прекратить действие источника ожога, приложить к ожогу холодную салфетку, сообщить о несчастном случае взрослому и вызвать скорую медицинскую помощь.</a:t>
            </a:r>
            <a:endParaRPr lang="ru-RU" sz="3600" b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28596" y="2500306"/>
            <a:ext cx="821537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</a:rPr>
              <a:t>При травме от электрического тока, кроме ожога, отмечаются нарушения в работе </a:t>
            </a:r>
            <a:r>
              <a:rPr lang="ru-RU" sz="3600" b="1" dirty="0" err="1" smtClean="0">
                <a:solidFill>
                  <a:schemeClr val="accent6">
                    <a:lumMod val="50000"/>
                  </a:schemeClr>
                </a:solidFill>
              </a:rPr>
              <a:t>сердечно-сосудистой</a:t>
            </a:r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</a:rPr>
              <a:t> системы в вид аритмичного сердцебиения и прерывистого дыхания, необходимо незамедлительно вызвать скорую медицинскую помощь.</a:t>
            </a:r>
            <a:endParaRPr lang="ru-RU" sz="3600" b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28662" y="3357562"/>
            <a:ext cx="757242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hlinkClick r:id="rId2"/>
              </a:rPr>
              <a:t>http://referad.ru/nedelya-zdoroveya-zdorovejka-v-podgotovitelenoj-gruppe-detskog/48741_html_m1da8f5e6.jpg</a:t>
            </a:r>
            <a:endParaRPr lang="ru-RU" dirty="0" smtClean="0"/>
          </a:p>
          <a:p>
            <a:pPr algn="ctr"/>
            <a:endParaRPr lang="ru-RU" dirty="0" smtClean="0"/>
          </a:p>
          <a:p>
            <a:pPr algn="ctr"/>
            <a:r>
              <a:rPr lang="en-US" dirty="0" smtClean="0">
                <a:hlinkClick r:id="rId3"/>
              </a:rPr>
              <a:t>http://</a:t>
            </a:r>
            <a:r>
              <a:rPr lang="en-US" dirty="0" smtClean="0">
                <a:hlinkClick r:id="rId3"/>
              </a:rPr>
              <a:t>www.findwall.ru/images/wallpapers/1024x768/2/8/8o.jpg</a:t>
            </a:r>
            <a:endParaRPr lang="ru-RU" dirty="0" smtClean="0"/>
          </a:p>
          <a:p>
            <a:pPr algn="ctr"/>
            <a:endParaRPr lang="ru-RU" dirty="0" smtClean="0"/>
          </a:p>
          <a:p>
            <a:pPr algn="ctr"/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3214678" y="2428868"/>
            <a:ext cx="292432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002060"/>
                </a:solidFill>
              </a:rPr>
              <a:t>Источники </a:t>
            </a:r>
            <a:endParaRPr lang="ru-RU" sz="44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427</TotalTime>
  <Words>201</Words>
  <Application>Microsoft Office PowerPoint</Application>
  <PresentationFormat>Экран (4:3)</PresentationFormat>
  <Paragraphs>18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Танюша</dc:creator>
  <cp:lastModifiedBy>Танюша</cp:lastModifiedBy>
  <cp:revision>41</cp:revision>
  <dcterms:created xsi:type="dcterms:W3CDTF">2018-06-04T15:44:55Z</dcterms:created>
  <dcterms:modified xsi:type="dcterms:W3CDTF">2018-06-25T16:30:58Z</dcterms:modified>
</cp:coreProperties>
</file>