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84" r:id="rId4"/>
    <p:sldId id="283" r:id="rId5"/>
    <p:sldId id="286" r:id="rId6"/>
    <p:sldId id="287" r:id="rId7"/>
    <p:sldId id="289" r:id="rId8"/>
    <p:sldId id="292" r:id="rId9"/>
    <p:sldId id="282" r:id="rId10"/>
    <p:sldId id="257" r:id="rId11"/>
    <p:sldId id="290" r:id="rId12"/>
    <p:sldId id="293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8" r:id="rId23"/>
    <p:sldId id="271" r:id="rId24"/>
    <p:sldId id="269" r:id="rId25"/>
    <p:sldId id="276" r:id="rId26"/>
    <p:sldId id="277" r:id="rId27"/>
    <p:sldId id="294" r:id="rId28"/>
    <p:sldId id="28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7A74-245B-4A29-AB26-5DE4064FB77F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51B28-04FF-4144-A5ED-4F0DE2A12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7A74-245B-4A29-AB26-5DE4064FB77F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51B28-04FF-4144-A5ED-4F0DE2A12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7A74-245B-4A29-AB26-5DE4064FB77F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51B28-04FF-4144-A5ED-4F0DE2A12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7A74-245B-4A29-AB26-5DE4064FB77F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51B28-04FF-4144-A5ED-4F0DE2A12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7A74-245B-4A29-AB26-5DE4064FB77F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51B28-04FF-4144-A5ED-4F0DE2A12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7A74-245B-4A29-AB26-5DE4064FB77F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51B28-04FF-4144-A5ED-4F0DE2A12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7A74-245B-4A29-AB26-5DE4064FB77F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51B28-04FF-4144-A5ED-4F0DE2A12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7A74-245B-4A29-AB26-5DE4064FB77F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51B28-04FF-4144-A5ED-4F0DE2A12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7A74-245B-4A29-AB26-5DE4064FB77F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51B28-04FF-4144-A5ED-4F0DE2A12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7A74-245B-4A29-AB26-5DE4064FB77F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51B28-04FF-4144-A5ED-4F0DE2A12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B7A74-245B-4A29-AB26-5DE4064FB77F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51B28-04FF-4144-A5ED-4F0DE2A12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B7A74-245B-4A29-AB26-5DE4064FB77F}" type="datetimeFigureOut">
              <a:rPr lang="ru-RU" smtClean="0"/>
              <a:pPr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51B28-04FF-4144-A5ED-4F0DE2A12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60648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 smtClean="0">
                <a:solidFill>
                  <a:srgbClr val="17375E"/>
                </a:solidFill>
                <a:latin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 smtClean="0">
                <a:solidFill>
                  <a:srgbClr val="17375E"/>
                </a:solidFill>
                <a:latin typeface="Times New Roman" pitchFamily="18" charset="0"/>
              </a:rPr>
              <a:t>детский сад № 7 «Сказка» городского округа город </a:t>
            </a:r>
            <a:r>
              <a:rPr lang="ru-RU" b="1" dirty="0" err="1" smtClean="0">
                <a:solidFill>
                  <a:srgbClr val="17375E"/>
                </a:solidFill>
                <a:latin typeface="Times New Roman" pitchFamily="18" charset="0"/>
              </a:rPr>
              <a:t>Мантурово</a:t>
            </a:r>
            <a:r>
              <a:rPr lang="ru-RU" b="1" dirty="0" smtClean="0">
                <a:solidFill>
                  <a:srgbClr val="17375E"/>
                </a:solidFill>
                <a:latin typeface="Times New Roman" pitchFamily="18" charset="0"/>
              </a:rPr>
              <a:t>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 smtClean="0">
                <a:solidFill>
                  <a:srgbClr val="17375E"/>
                </a:solidFill>
                <a:latin typeface="Times New Roman" pitchFamily="18" charset="0"/>
              </a:rPr>
              <a:t>Костромской области</a:t>
            </a:r>
            <a:r>
              <a:rPr lang="ru-RU" b="1" i="1" dirty="0" smtClean="0">
                <a:solidFill>
                  <a:srgbClr val="17375E"/>
                </a:solidFill>
                <a:latin typeface="Times New Roman" pitchFamily="18" charset="0"/>
              </a:rPr>
              <a:t> </a:t>
            </a:r>
            <a:endParaRPr lang="ru-RU" b="1" i="1" dirty="0">
              <a:solidFill>
                <a:srgbClr val="17375E"/>
              </a:solidFill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1988840"/>
            <a:ext cx="55983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</a:rPr>
              <a:t>Предметно-пространственная </a:t>
            </a:r>
            <a:r>
              <a:rPr lang="ru-RU" sz="3600" b="1" i="1" dirty="0" smtClean="0">
                <a:solidFill>
                  <a:srgbClr val="C00000"/>
                </a:solidFill>
              </a:rPr>
              <a:t>развивающая образовательная</a:t>
            </a:r>
            <a:r>
              <a:rPr lang="ru-RU" sz="3600" b="1" dirty="0" smtClean="0">
                <a:solidFill>
                  <a:srgbClr val="C00000"/>
                </a:solidFill>
              </a:rPr>
              <a:t>   </a:t>
            </a:r>
            <a:r>
              <a:rPr lang="ru-RU" sz="3600" b="1" i="1" dirty="0" smtClean="0">
                <a:solidFill>
                  <a:srgbClr val="C00000"/>
                </a:solidFill>
              </a:rPr>
              <a:t>среда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  <a:r>
              <a:rPr lang="ru-RU" sz="3600" b="1" i="1" dirty="0" smtClean="0">
                <a:solidFill>
                  <a:srgbClr val="C00000"/>
                </a:solidFill>
              </a:rPr>
              <a:t>физкультурного зала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2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Воспитатель\Desktop\презентация атрибуты\DSCF1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2656"/>
            <a:ext cx="4248472" cy="3186354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1" name="Picture 3" descr="C:\Users\Воспитатель\Desktop\презентация атрибуты\DSCF1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645024"/>
            <a:ext cx="4032448" cy="3024336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835696" y="620688"/>
            <a:ext cx="23042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>Друг весёлый, мяч большой!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Всюду, всюду он со мной!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Раз, два, три, четыре, пять,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с мячиком –</a:t>
            </a:r>
            <a:r>
              <a:rPr lang="ru-RU" sz="2400" b="1" i="1" dirty="0" err="1" smtClean="0">
                <a:solidFill>
                  <a:srgbClr val="7030A0"/>
                </a:solidFill>
              </a:rPr>
              <a:t>хопом</a:t>
            </a:r>
            <a:r>
              <a:rPr lang="ru-RU" sz="2400" b="1" i="1" dirty="0" smtClean="0">
                <a:solidFill>
                  <a:srgbClr val="7030A0"/>
                </a:solidFill>
              </a:rPr>
              <a:t> здорово играть!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76672"/>
            <a:ext cx="335904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Воспитатель\Desktop\презентация атрибуты\DSCF88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573016"/>
            <a:ext cx="3707904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868144" y="332656"/>
            <a:ext cx="26642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>Летит мой мяч,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Летит к тебе,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Смотри, не прозевай!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Лови его, держи его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И снова мне бросай.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76672"/>
            <a:ext cx="3974523" cy="2839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3" y="3573016"/>
            <a:ext cx="3868452" cy="2849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619672" y="332656"/>
            <a:ext cx="30243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Гладь мои ладошки, ёжик,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 Ты колючий, ну и что же,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 Я хочу тебя погладить,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 Я хочу с тобой поладить.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Воспитатель\Desktop\презентация атрибуты\DSCF1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7" y="494673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5" name="Picture 3" descr="C:\Users\Воспитатель\Desktop\презентация атрибуты\IMG_20171124_0909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573016"/>
            <a:ext cx="3960440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619672" y="1196752"/>
            <a:ext cx="280831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i="1" dirty="0" smtClean="0">
                <a:solidFill>
                  <a:srgbClr val="7030A0"/>
                </a:solidFill>
              </a:rPr>
              <a:t>Прямо палку вверх держать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Не качаться, не дрожать.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Отпустили палку вниз,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Стой на месте не вертись.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Воспитатель\Desktop\презентация атрибуты\IMG_20171130_101609_H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8"/>
            <a:ext cx="3966635" cy="29749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Воспитатель\Desktop\презентация атрибуты\DSCF68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3573016"/>
            <a:ext cx="3954958" cy="29662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691680" y="1340769"/>
            <a:ext cx="26642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>Внимание! Внимание! Спешу вам сообщить.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На степ - аэробику хочу вас пригласить.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Ну -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ка</a:t>
            </a:r>
            <a:r>
              <a:rPr lang="ru-RU" sz="2400" b="1" i="1" dirty="0" smtClean="0">
                <a:solidFill>
                  <a:srgbClr val="7030A0"/>
                </a:solidFill>
              </a:rPr>
              <a:t> дружно выходите и меня вы удивите!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Воспитатель\Desktop\презентация атрибуты\DSCF88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557" y="476672"/>
            <a:ext cx="3936438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Воспитатель\Desktop\презентация атрибуты\100_46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645024"/>
            <a:ext cx="4002021" cy="3001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763688" y="620688"/>
            <a:ext cx="26642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>На скакалке я скачу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Вслед за солнышком лечу...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Раз...прыжок, я выше всех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Я лечу, как птица вверх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Два и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три...не</a:t>
            </a:r>
            <a:r>
              <a:rPr lang="ru-RU" sz="2400" b="1" i="1" dirty="0" smtClean="0">
                <a:solidFill>
                  <a:srgbClr val="7030A0"/>
                </a:solidFill>
              </a:rPr>
              <a:t> сосчитать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Долго хочется скакать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Воспитатель\Desktop\презентация атрибуты\DSCF8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348880"/>
            <a:ext cx="5354144" cy="4015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411760" y="404664"/>
            <a:ext cx="4680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Ешьте овощи и фрукты-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Это лучшие продукты.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Вас спасут от всех болезней.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Нет вкусней их и полезней.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Воспитатель\Desktop\презентация атрибуты\DSCF9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4176464" cy="31323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Воспитатель\Desktop\презентация атрибуты\DSCF96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573016"/>
            <a:ext cx="4032448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691680" y="260648"/>
            <a:ext cx="23042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7030A0"/>
                </a:solidFill>
              </a:rPr>
              <a:t>Нам султанчики цветные в спорте помогают.</a:t>
            </a:r>
            <a:br>
              <a:rPr lang="ru-RU" sz="2000" b="1" i="1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Вверх метёлочки - пушинки весело взлетают.</a:t>
            </a:r>
            <a:br>
              <a:rPr lang="ru-RU" sz="2000" b="1" i="1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На султанчик раскроили старенький пакет.</a:t>
            </a:r>
            <a:br>
              <a:rPr lang="ru-RU" sz="2000" b="1" i="1" dirty="0" smtClean="0">
                <a:solidFill>
                  <a:srgbClr val="7030A0"/>
                </a:solidFill>
              </a:rPr>
            </a:br>
            <a:r>
              <a:rPr lang="ru-RU" sz="2000" b="1" i="1" dirty="0" smtClean="0">
                <a:solidFill>
                  <a:srgbClr val="7030A0"/>
                </a:solidFill>
              </a:rPr>
              <a:t>Он украсит всем зарядку много, много лет.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D:\Документы\Рабочий стол\фото физо\минута славы\SAM_4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04664"/>
            <a:ext cx="3849693" cy="2887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Документы\Рабочий стол\фото физо\минута славы\SAM_4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501008"/>
            <a:ext cx="3960440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580112" y="188640"/>
            <a:ext cx="33123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Чтобы бодрым просыпаться,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Нужно спортом заниматься.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Бегать, прыгать, отжиматься,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С гантелью не расставаться</a:t>
            </a:r>
            <a:r>
              <a:rPr lang="ru-RU" sz="2400" b="1" i="1" dirty="0" smtClean="0">
                <a:solidFill>
                  <a:srgbClr val="7030A0"/>
                </a:solidFill>
              </a:rPr>
              <a:t>.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Воспитатель\Desktop\презентация атрибуты\100_4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0648"/>
            <a:ext cx="4026024" cy="3019518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1" name="Picture 3" descr="C:\Users\Воспитатель\Desktop\презентация атрибуты\100_46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3" y="3370176"/>
            <a:ext cx="4104456" cy="3078342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619672" y="188640"/>
            <a:ext cx="288032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Мы зарядкой заниматься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Начинаем по утрам,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Чтобы реже обращаться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За советом к докторам.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63688" y="404665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Предметно-развивающая среда спортивного зала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508104" y="980728"/>
            <a:ext cx="3635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Чтобы сделать ребенка умным и рассудительным, сделайте его крепким и здоровым: пусть  он работает, кричит, пусть он находится в постоянном движении»</a:t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Жан Жак Руссо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19672" y="3212976"/>
            <a:ext cx="7200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Для успешной реализации оздоровительных задач, решаемых в ДОУ, необходимо соблюдение многих условий, одним из которых является создание предметно-пространственной среды спортивного зала. В спортивный зал , который не только заполнен необходимым оборудованием, позволяющим увлечь ребят двигательной деятельностью, но и привлекает своей яркостью,  оформлением, ребятам всегда захочется вернуться. Правильное расположение спортивного инвентаря, позволяет рационально использовать время, отведенное на занятие, его разнообразие позволяет увлечь двигательной деятельностью, а творческий подход педагога, обеспечивает неисчерпаемый интерес дошколят к занятиям в спортивном зале.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Воспитатель\Desktop\презентация атрибуты\DSCF43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5198"/>
            <a:ext cx="4104456" cy="30783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Воспитатель\Desktop\презентация атрибуты\DSCF43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376156"/>
            <a:ext cx="4176464" cy="31323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547664" y="260648"/>
            <a:ext cx="3168352" cy="2376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Чтоб ребята не болели,</a:t>
            </a:r>
          </a:p>
          <a:p>
            <a:pPr algn="ctr" eaLnBrk="0" hangingPunct="0">
              <a:buClrTx/>
              <a:buSzTx/>
              <a:buFontTx/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Они лазают в тоннели.</a:t>
            </a:r>
          </a:p>
          <a:p>
            <a:pPr algn="ctr" eaLnBrk="0" hangingPunct="0">
              <a:buClrTx/>
              <a:buSzTx/>
              <a:buFontTx/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Лесенки для лазанья,</a:t>
            </a:r>
          </a:p>
          <a:p>
            <a:pPr algn="ctr" eaLnBrk="0" hangingPunct="0">
              <a:buClrTx/>
              <a:buSzTx/>
              <a:buFontTx/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Дуги для </a:t>
            </a:r>
            <a:r>
              <a:rPr lang="ru-RU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подлазанья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Воспитатель\Desktop\презентация атрибуты\100_46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492896"/>
            <a:ext cx="4824536" cy="3618402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286000" y="548680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Любим в игры мы играть,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Наши руки развивать.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«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Бельбоке</a:t>
            </a:r>
            <a:r>
              <a:rPr lang="ru-RU" sz="2400" b="1" i="1" dirty="0" smtClean="0">
                <a:solidFill>
                  <a:srgbClr val="7030A0"/>
                </a:solidFill>
              </a:rPr>
              <a:t>», «Буксир», «Яйцо»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И народное «Серсо».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Воспитатель\Desktop\презентация атрибуты\DSCF88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4128459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 descr="C:\Users\Воспитатель\Desktop\презентация атрибуты\DSCF88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501008"/>
            <a:ext cx="4032448" cy="3024336"/>
          </a:xfrm>
          <a:prstGeom prst="rect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619672" y="404665"/>
            <a:ext cx="28083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>Все бегут вперегонки,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Все хотят играть в снежки</a:t>
            </a:r>
            <a:r>
              <a:rPr lang="ru-RU" sz="2400" b="1" i="1" dirty="0" smtClean="0">
                <a:solidFill>
                  <a:srgbClr val="7030A0"/>
                </a:solidFill>
              </a:rPr>
              <a:t>.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Поиграем весело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Развиваем меткость мы!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Воспитатель\Desktop\презентация атрибуты\SAM_1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492896"/>
            <a:ext cx="4896544" cy="3672408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286000" y="404664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i="1" dirty="0" smtClean="0">
                <a:solidFill>
                  <a:srgbClr val="7030A0"/>
                </a:solidFill>
              </a:rPr>
              <a:t>Все на коврик улеглись,</a:t>
            </a:r>
          </a:p>
          <a:p>
            <a:pPr algn="ctr" fontAlgn="base"/>
            <a:r>
              <a:rPr lang="ru-RU" sz="2400" b="1" i="1" dirty="0" smtClean="0">
                <a:solidFill>
                  <a:srgbClr val="7030A0"/>
                </a:solidFill>
              </a:rPr>
              <a:t>Ножки все подняли ввысь.</a:t>
            </a:r>
          </a:p>
          <a:p>
            <a:pPr algn="ctr" fontAlgn="base"/>
            <a:r>
              <a:rPr lang="ru-RU" sz="2400" b="1" i="1" dirty="0" smtClean="0">
                <a:solidFill>
                  <a:srgbClr val="7030A0"/>
                </a:solidFill>
              </a:rPr>
              <a:t>Ручки то же поднимаем</a:t>
            </a:r>
          </a:p>
          <a:p>
            <a:pPr algn="ctr" fontAlgn="base"/>
            <a:r>
              <a:rPr lang="ru-RU" sz="2400" b="1" i="1" dirty="0" smtClean="0">
                <a:solidFill>
                  <a:srgbClr val="7030A0"/>
                </a:solidFill>
              </a:rPr>
              <a:t>Лодочку выполняем!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645024"/>
            <a:ext cx="3832753" cy="2823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Воспитатель\Desktop\презентация атрибуты\картотеки и атрибуты к играм\IMG_20171130_102024_HD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88640"/>
            <a:ext cx="3312368" cy="3244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286000" y="3356992"/>
            <a:ext cx="25740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>Много ковриков у нас!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Заниматься просто класс!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Тренируем стопы ног,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Чтобы каждый был здоров!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Воспитатель\Desktop\презентация атрибуты\картотеки и атрибуты к играм\IMG_20171130_101229_H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0648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C:\Users\Воспитатель\Desktop\презентация атрибуты\картотеки и атрибуты к играм\IMG_20171130_100600_HD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356992"/>
            <a:ext cx="4176464" cy="3132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907704" y="332656"/>
            <a:ext cx="2448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Чтобы меткими нам стать,</a:t>
            </a:r>
          </a:p>
          <a:p>
            <a:pPr algn="ctr" eaLnBrk="0" hangingPunct="0">
              <a:buClrTx/>
              <a:buSzTx/>
              <a:buFontTx/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Будем дружно в </a:t>
            </a:r>
            <a:r>
              <a:rPr lang="ru-RU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дартц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играть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C:\Users\Воспитатель\Desktop\презентация атрибуты\картотеки и атрибуты к играм\IMG_20171130_100850_H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60648"/>
            <a:ext cx="4254666" cy="3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763688" y="3573016"/>
            <a:ext cx="29523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>Болеть мне некогда, друзья,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В бадминтон, хоккей играю я.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И очень я собою горд,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Что дарит мне здоровье спорт.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pic>
        <p:nvPicPr>
          <p:cNvPr id="7" name="Picture 3" descr="C:\Users\Воспитатель\Desktop\презентация атрибуты\картотеки и атрибуты к играм\IMG_20171130_1003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4036" y="3573016"/>
            <a:ext cx="3939026" cy="2954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3507" y="260648"/>
            <a:ext cx="393643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C:\Users\Воспитатель\Desktop\презентация атрибуты\DSCN06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429000"/>
            <a:ext cx="4032448" cy="3024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691680" y="332656"/>
            <a:ext cx="27363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Всем известно, всем понятно,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Что здоровым быть приятно.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Только надо знать,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Как здоровым стать!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3" cstate="email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2696"/>
            <a:ext cx="6984776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3717032"/>
            <a:ext cx="5886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Построение развивающей среды в спортивном зале с учетом всех принципов  обеспечивает воспитанникам чувство психологической защищенности , помогает формированию личности, развитию  двигательных способностей, овладению разными способами  двигательной  деятельности.</a:t>
            </a:r>
            <a:endParaRPr lang="ru-RU" sz="2000" dirty="0"/>
          </a:p>
        </p:txBody>
      </p:sp>
      <p:pic>
        <p:nvPicPr>
          <p:cNvPr id="4" name="Picture 2" descr="D:\Документы\Рабочий стол\фото физо\зов джунглей под\DSCF96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5" y="332656"/>
            <a:ext cx="4512501" cy="33843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60649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Физкультурный зал оборудован следующим спортивным инвентарем: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0902" y="989232"/>
          <a:ext cx="5095394" cy="3694176"/>
        </p:xfrm>
        <a:graphic>
          <a:graphicData uri="http://schemas.openxmlformats.org/drawingml/2006/table">
            <a:tbl>
              <a:tblPr/>
              <a:tblGrid>
                <a:gridCol w="5095394"/>
              </a:tblGrid>
              <a:tr h="232336">
                <a:tc>
                  <a:txBody>
                    <a:bodyPr/>
                    <a:lstStyle/>
                    <a:p>
                      <a:pPr indent="419100"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Спортивное оборудование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755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b="1" i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Гимнастический комплекс «Крепыш»</a:t>
                      </a:r>
                      <a:endParaRPr lang="ru-RU" sz="1600" b="1" i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6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Шведская стенка (3 пролета)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6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Гимнастические скамейки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6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Баскетбольные корзины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6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Волейбольная сетка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6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Кварцевая лампа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6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Маты гимнастические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6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Бумы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6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Модуль «Самолёт»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6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Островки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6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Кочки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6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Велотренажер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600" b="1" i="1" dirty="0" err="1">
                          <a:solidFill>
                            <a:srgbClr val="002060"/>
                          </a:solidFill>
                          <a:latin typeface="Times New Roman"/>
                        </a:rPr>
                        <a:t>Твистер</a:t>
                      </a:r>
                      <a:endParaRPr lang="ru-RU" sz="1600" b="1" i="1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6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Беговая дорожка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2" descr="C:\Users\Воспитатель\Desktop\презентация атрибуты\SAM_0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17032"/>
            <a:ext cx="3840427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60649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Физкультурный зал оборудован следующим спортивным инвентарем: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555776" y="1052736"/>
          <a:ext cx="4392488" cy="5699760"/>
        </p:xfrm>
        <a:graphic>
          <a:graphicData uri="http://schemas.openxmlformats.org/drawingml/2006/table">
            <a:tbl>
              <a:tblPr/>
              <a:tblGrid>
                <a:gridCol w="4392488"/>
              </a:tblGrid>
              <a:tr h="196771">
                <a:tc>
                  <a:txBody>
                    <a:bodyPr/>
                    <a:lstStyle/>
                    <a:p>
                      <a:pPr indent="419100"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Спортивный инвентарь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7546" marR="5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9813">
                <a:tc>
                  <a:txBody>
                    <a:bodyPr/>
                    <a:lstStyle/>
                    <a:p>
                      <a:pPr marL="8763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u="sng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Мячи :</a:t>
                      </a: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200" b="1" i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Баскетбольные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Массажные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Футбольные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Средние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Резиновые маленькие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Пластмассовые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 err="1">
                          <a:solidFill>
                            <a:srgbClr val="002060"/>
                          </a:solidFill>
                          <a:latin typeface="Times New Roman"/>
                        </a:rPr>
                        <a:t>Фитболы</a:t>
                      </a:r>
                      <a:endParaRPr lang="ru-RU" sz="1200" b="1" i="1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Мячи- </a:t>
                      </a:r>
                      <a:r>
                        <a:rPr lang="ru-RU" sz="1200" b="1" i="1" dirty="0" err="1">
                          <a:solidFill>
                            <a:srgbClr val="002060"/>
                          </a:solidFill>
                          <a:latin typeface="Times New Roman"/>
                        </a:rPr>
                        <a:t>хопы</a:t>
                      </a:r>
                      <a:endParaRPr lang="ru-RU" sz="1200" b="1" i="1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  <a:p>
                      <a:pPr marL="876300">
                        <a:lnSpc>
                          <a:spcPct val="100000"/>
                        </a:lnSpc>
                      </a:pPr>
                      <a:r>
                        <a:rPr lang="ru-RU" sz="1200" b="1" i="1" u="sng" dirty="0">
                          <a:solidFill>
                            <a:srgbClr val="002060"/>
                          </a:solidFill>
                          <a:latin typeface="Times New Roman"/>
                        </a:rPr>
                        <a:t>Обручи</a:t>
                      </a:r>
                      <a:endParaRPr lang="ru-RU" sz="1200" b="1" i="1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Большие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Средние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Маленькие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Скакалки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Гимнастические палки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Гантели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Эспандер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Кегли (большие, маленькие)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Кубики пластмассовые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Кубы деревянные (средние, большие)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Кирпичики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Призма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Цилиндры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Хоккейные клюшки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Игра «Городки»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Самокаты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Бубны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Музыкальный центр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Насос для надувания мячей маленький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Насос для надувания мячей большой</a:t>
                      </a:r>
                    </a:p>
                  </a:txBody>
                  <a:tcPr marL="57546" marR="5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60649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Физкультурный зал оборудован следующим спортивным инвентарем</a:t>
            </a:r>
            <a:r>
              <a:rPr lang="ru-RU" sz="2000" b="1" dirty="0" smtClean="0">
                <a:solidFill>
                  <a:srgbClr val="002060"/>
                </a:solidFill>
              </a:rPr>
              <a:t>: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40902" y="980728"/>
          <a:ext cx="4862195" cy="5190101"/>
        </p:xfrm>
        <a:graphic>
          <a:graphicData uri="http://schemas.openxmlformats.org/drawingml/2006/table">
            <a:tbl>
              <a:tblPr/>
              <a:tblGrid>
                <a:gridCol w="4862195"/>
              </a:tblGrid>
              <a:tr h="250817">
                <a:tc>
                  <a:txBody>
                    <a:bodyPr/>
                    <a:lstStyle/>
                    <a:p>
                      <a:pPr indent="419100"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Нестандартное оборудование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949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Султанчики</a:t>
                      </a:r>
                      <a:endParaRPr lang="ru-RU" sz="1400" b="1" i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Флажки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Цветные палочки (поролоновые, картонные)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400" b="1" i="1" dirty="0" err="1">
                          <a:solidFill>
                            <a:srgbClr val="002060"/>
                          </a:solidFill>
                          <a:latin typeface="Times New Roman"/>
                        </a:rPr>
                        <a:t>Воротики</a:t>
                      </a: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 разной высоты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 «</a:t>
                      </a:r>
                      <a:r>
                        <a:rPr lang="ru-RU" sz="1400" b="1" i="1" dirty="0" err="1">
                          <a:solidFill>
                            <a:srgbClr val="002060"/>
                          </a:solidFill>
                          <a:latin typeface="Times New Roman"/>
                        </a:rPr>
                        <a:t>Бельбоке</a:t>
                      </a: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»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Цветные картонные кубы разных размеров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Поролоновые фигуры для прыжков, ходьбы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Шишки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Гантели из бутылок с песком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Ленты цветные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Мешочки для метания и ору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Косички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Отточки для равновесия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400" b="1" i="1" dirty="0" err="1">
                          <a:solidFill>
                            <a:srgbClr val="002060"/>
                          </a:solidFill>
                          <a:latin typeface="Times New Roman"/>
                        </a:rPr>
                        <a:t>Кольцеброс</a:t>
                      </a:r>
                      <a:endParaRPr lang="ru-RU" sz="1400" b="1" i="1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Дорожки для закаливания (ребристая, с пробками, с пуговицами, со следами…)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Мешки для прыжков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Многофункциональная игрушка для </a:t>
                      </a:r>
                      <a:r>
                        <a:rPr lang="ru-RU" sz="1400" b="1" i="1" dirty="0" err="1">
                          <a:solidFill>
                            <a:srgbClr val="002060"/>
                          </a:solidFill>
                          <a:latin typeface="Times New Roman"/>
                        </a:rPr>
                        <a:t>психогимнастики</a:t>
                      </a:r>
                      <a:endParaRPr lang="ru-RU" sz="1400" b="1" i="1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Машинки грузовые для эстафет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Маски 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Игра «Классы»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Деревянные бумы для перешагивания, </a:t>
                      </a:r>
                      <a:r>
                        <a:rPr lang="ru-RU" sz="1400" b="1" i="1" dirty="0" err="1">
                          <a:solidFill>
                            <a:srgbClr val="002060"/>
                          </a:solidFill>
                          <a:latin typeface="Times New Roman"/>
                        </a:rPr>
                        <a:t>подлезания</a:t>
                      </a: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…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Коврики для гимнастики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Users\Воспитатель\Desktop\презентация атрибуты\картотеки и атрибуты к играм\IMG_20171130_103748_H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429000"/>
            <a:ext cx="4230664" cy="31729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C:\Users\Воспитатель\Desktop\презентация атрибуты\картотеки и атрибуты к играм\IMG_20171130_103811_HD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60648"/>
            <a:ext cx="4206661" cy="31549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619673" y="260648"/>
          <a:ext cx="2952327" cy="3516322"/>
        </p:xfrm>
        <a:graphic>
          <a:graphicData uri="http://schemas.openxmlformats.org/drawingml/2006/table">
            <a:tbl>
              <a:tblPr/>
              <a:tblGrid>
                <a:gridCol w="2952327"/>
              </a:tblGrid>
              <a:tr h="250311">
                <a:tc>
                  <a:txBody>
                    <a:bodyPr/>
                    <a:lstStyle/>
                    <a:p>
                      <a:pPr marL="8763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Картотеки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601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b="1" i="1" dirty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Комплексы утренней гимнастики для каждой возрастной группы</a:t>
                      </a:r>
                      <a:endParaRPr lang="ru-RU" sz="1100" b="1" i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1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Подвижные игры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1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Русские народные  игры и хороводы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1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Дыхательная гимнастика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1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Гимнастика для глаз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100" b="1" i="1" dirty="0" err="1">
                          <a:solidFill>
                            <a:srgbClr val="002060"/>
                          </a:solidFill>
                          <a:latin typeface="Times New Roman"/>
                        </a:rPr>
                        <a:t>Коррегирующая</a:t>
                      </a:r>
                      <a:r>
                        <a:rPr lang="ru-RU" sz="11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 гимнастика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1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Упражнение для стоп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1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Игровой тренинг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1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Пальчиковая </a:t>
                      </a:r>
                      <a:r>
                        <a:rPr lang="ru-RU" sz="1100" b="1" i="1" dirty="0" err="1">
                          <a:solidFill>
                            <a:srgbClr val="002060"/>
                          </a:solidFill>
                          <a:latin typeface="Times New Roman"/>
                        </a:rPr>
                        <a:t>гинастика</a:t>
                      </a:r>
                      <a:endParaRPr lang="ru-RU" sz="1100" b="1" i="1" dirty="0">
                        <a:solidFill>
                          <a:srgbClr val="002060"/>
                        </a:solidFill>
                        <a:latin typeface="Times New Roman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1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Комплексы акробатических упражнений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1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Подражательные движения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1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Д.И. «Виды спорта»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1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Д.И. «Спорт Лото»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1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Д.И.»Здоровый малыш»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ru-RU" sz="1100" b="1" i="1" dirty="0">
                          <a:solidFill>
                            <a:srgbClr val="002060"/>
                          </a:solidFill>
                          <a:latin typeface="Times New Roman"/>
                        </a:rPr>
                        <a:t>Настольная игра «Хоккей»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C:\Users\Воспитатель\Desktop\презентация атрибуты\картотеки и атрибуты к играм\DSCF4541.JPG"/>
          <p:cNvPicPr>
            <a:picLocks noChangeAspect="1" noChangeArrowheads="1"/>
          </p:cNvPicPr>
          <p:nvPr/>
        </p:nvPicPr>
        <p:blipFill>
          <a:blip r:embed="rId3" cstate="print"/>
          <a:srcRect l="3774" t="5031" r="3774" b="4403"/>
          <a:stretch>
            <a:fillRect/>
          </a:stretch>
        </p:blipFill>
        <p:spPr bwMode="auto">
          <a:xfrm>
            <a:off x="1547664" y="3573016"/>
            <a:ext cx="352839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C:\Users\Воспитатель\Desktop\презентация атрибуты\картотеки и атрибуты к играм\DSCF45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76672"/>
            <a:ext cx="3648405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C:\Users\Воспитатель\Desktop\презентация атрибуты\картотеки и атрибуты к играм\DSCF45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04664"/>
            <a:ext cx="3662464" cy="2746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Воспитатель\Desktop\презентация атрибуты\картотеки и атрибуты к играм\DSCF45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3573016"/>
            <a:ext cx="3564904" cy="2673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Воспитатель\Desktop\презентация атрибуты\100_4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2656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Воспитатель\Desktop\презентация атрибуты\100_4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573016"/>
            <a:ext cx="3882008" cy="2911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403648" y="1124744"/>
            <a:ext cx="25202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Крутим мы его везде,</a:t>
            </a:r>
          </a:p>
          <a:p>
            <a:pPr algn="ctr" eaLnBrk="0" hangingPunct="0">
              <a:buClrTx/>
              <a:buSzTx/>
              <a:buFontTx/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на руке и на ноге.</a:t>
            </a:r>
          </a:p>
          <a:p>
            <a:pPr algn="ctr" eaLnBrk="0" hangingPunct="0">
              <a:buClrTx/>
              <a:buSzTx/>
              <a:buFontTx/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Любит он кататься вдаль,</a:t>
            </a:r>
          </a:p>
          <a:p>
            <a:pPr algn="ctr" eaLnBrk="0" hangingPunct="0">
              <a:buClrTx/>
              <a:buSzTx/>
              <a:buFontTx/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Прокати и догоняй!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c48e722-e5ee-4bb4-abb8-2d4075f5b3da">6PQ52NDQUCDJ-383-6643</_dlc_DocId>
    <_dlc_DocIdUrl xmlns="4c48e722-e5ee-4bb4-abb8-2d4075f5b3da">
      <Url>http://www.eduportal44.ru/Manturovo/mant_MDOU7/skaska/_layouts/15/DocIdRedir.aspx?ID=6PQ52NDQUCDJ-383-6643</Url>
      <Description>6PQ52NDQUCDJ-383-6643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D7EB0ED007D3645A0A0E32C349D132B" ma:contentTypeVersion="1" ma:contentTypeDescription="Создание документа." ma:contentTypeScope="" ma:versionID="593c3686e39365c2de556bdf11f5b117">
  <xsd:schema xmlns:xsd="http://www.w3.org/2001/XMLSchema" xmlns:xs="http://www.w3.org/2001/XMLSchema" xmlns:p="http://schemas.microsoft.com/office/2006/metadata/properties" xmlns:ns2="4c48e722-e5ee-4bb4-abb8-2d4075f5b3da" targetNamespace="http://schemas.microsoft.com/office/2006/metadata/properties" ma:root="true" ma:fieldsID="589ef728952e1ffe9bd0efd8a77aec59" ns2:_="">
    <xsd:import namespace="4c48e722-e5ee-4bb4-abb8-2d4075f5b3d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8e722-e5ee-4bb4-abb8-2d4075f5b3d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2496ED3-CE7E-4D47-BCF1-DCDEAF0CFD32}"/>
</file>

<file path=customXml/itemProps2.xml><?xml version="1.0" encoding="utf-8"?>
<ds:datastoreItem xmlns:ds="http://schemas.openxmlformats.org/officeDocument/2006/customXml" ds:itemID="{C86843E1-632F-4417-AC8B-DE2F8715875F}"/>
</file>

<file path=customXml/itemProps3.xml><?xml version="1.0" encoding="utf-8"?>
<ds:datastoreItem xmlns:ds="http://schemas.openxmlformats.org/officeDocument/2006/customXml" ds:itemID="{8A38611D-18D5-4C3C-B501-B7BCEACAFE4D}"/>
</file>

<file path=customXml/itemProps4.xml><?xml version="1.0" encoding="utf-8"?>
<ds:datastoreItem xmlns:ds="http://schemas.openxmlformats.org/officeDocument/2006/customXml" ds:itemID="{855FD2E1-330F-4578-9DB6-9CE9E85E4469}"/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565</Words>
  <Application>Microsoft Office PowerPoint</Application>
  <PresentationFormat>Экран (4:3)</PresentationFormat>
  <Paragraphs>142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Воспитатель</dc:creator>
  <cp:lastModifiedBy>Воспитатель</cp:lastModifiedBy>
  <cp:revision>31</cp:revision>
  <dcterms:created xsi:type="dcterms:W3CDTF">2018-11-02T09:28:15Z</dcterms:created>
  <dcterms:modified xsi:type="dcterms:W3CDTF">2018-11-05T13:44:44Z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a81c969d-7e7f-4c0b-983f-c2d09e8896ad</vt:lpwstr>
  </property>
  <property fmtid="{D5CDD505-2E9C-101B-9397-08002B2CF9AE}" pid="3" name="ContentTypeId">
    <vt:lpwstr>0x010100AD7EB0ED007D3645A0A0E32C349D132B</vt:lpwstr>
  </property>
</Properties>
</file>