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303" r:id="rId4"/>
    <p:sldId id="283" r:id="rId5"/>
    <p:sldId id="307" r:id="rId6"/>
    <p:sldId id="287" r:id="rId7"/>
    <p:sldId id="290" r:id="rId8"/>
    <p:sldId id="291" r:id="rId9"/>
    <p:sldId id="292" r:id="rId10"/>
    <p:sldId id="294" r:id="rId11"/>
    <p:sldId id="297" r:id="rId12"/>
    <p:sldId id="298" r:id="rId13"/>
    <p:sldId id="299" r:id="rId14"/>
    <p:sldId id="300" r:id="rId15"/>
    <p:sldId id="269" r:id="rId16"/>
    <p:sldId id="304" r:id="rId17"/>
    <p:sldId id="311" r:id="rId18"/>
    <p:sldId id="306" r:id="rId19"/>
    <p:sldId id="308" r:id="rId20"/>
    <p:sldId id="309" r:id="rId21"/>
    <p:sldId id="310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3.0876109610189196E-3"/>
                  <c:y val="-0.36223232218711116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1.2350443844075647E-2"/>
                  <c:y val="-0.39873635465557966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1.0806638363566214E-2"/>
                  <c:y val="-0.4548964046070698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241</c:v>
                </c:pt>
              </c:numCache>
            </c:numRef>
          </c:val>
        </c:ser>
        <c:shape val="cylinder"/>
        <c:axId val="55574528"/>
        <c:axId val="55576064"/>
        <c:axId val="0"/>
      </c:bar3DChart>
      <c:catAx>
        <c:axId val="55574528"/>
        <c:scaling>
          <c:orientation val="minMax"/>
        </c:scaling>
        <c:axPos val="b"/>
        <c:numFmt formatCode="General" sourceLinked="1"/>
        <c:tickLblPos val="nextTo"/>
        <c:crossAx val="55576064"/>
        <c:crosses val="autoZero"/>
        <c:auto val="1"/>
        <c:lblAlgn val="ctr"/>
        <c:lblOffset val="100"/>
      </c:catAx>
      <c:valAx>
        <c:axId val="55576064"/>
        <c:scaling>
          <c:orientation val="minMax"/>
        </c:scaling>
        <c:axPos val="l"/>
        <c:majorGridlines/>
        <c:numFmt formatCode="General" sourceLinked="1"/>
        <c:tickLblPos val="nextTo"/>
        <c:crossAx val="555745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6.1752219220378339E-3"/>
                  <c:y val="-0.4240083771337510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1.3894249324585103E-2"/>
                  <c:y val="-0.4324323846264738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17027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4.6314164415283713E-3"/>
                  <c:y val="-0.440856392119197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17425</c:v>
                </c:pt>
              </c:numCache>
            </c:numRef>
          </c:val>
        </c:ser>
        <c:shape val="cylinder"/>
        <c:axId val="91752704"/>
        <c:axId val="91770880"/>
        <c:axId val="0"/>
      </c:bar3DChart>
      <c:catAx>
        <c:axId val="91752704"/>
        <c:scaling>
          <c:orientation val="minMax"/>
        </c:scaling>
        <c:axPos val="b"/>
        <c:numFmt formatCode="General" sourceLinked="1"/>
        <c:tickLblPos val="nextTo"/>
        <c:crossAx val="91770880"/>
        <c:crosses val="autoZero"/>
        <c:auto val="1"/>
        <c:lblAlgn val="ctr"/>
        <c:lblOffset val="100"/>
      </c:catAx>
      <c:valAx>
        <c:axId val="91770880"/>
        <c:scaling>
          <c:orientation val="minMax"/>
        </c:scaling>
        <c:axPos val="l"/>
        <c:majorGridlines/>
        <c:numFmt formatCode="General" sourceLinked="1"/>
        <c:tickLblPos val="nextTo"/>
        <c:crossAx val="91752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1.3894249324585103E-2"/>
                  <c:y val="-0.2358722097962584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639625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1.3894249324585103E-2"/>
                  <c:y val="-0.362232322187111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1313319.6700000004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2.4700887688151301E-2"/>
                  <c:y val="-0.4548964046070698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1833656.6600000001</c:v>
                </c:pt>
              </c:numCache>
            </c:numRef>
          </c:val>
        </c:ser>
        <c:shape val="cylinder"/>
        <c:axId val="91810432"/>
        <c:axId val="91890048"/>
        <c:axId val="0"/>
      </c:bar3DChart>
      <c:catAx>
        <c:axId val="91810432"/>
        <c:scaling>
          <c:orientation val="minMax"/>
        </c:scaling>
        <c:axPos val="b"/>
        <c:numFmt formatCode="General" sourceLinked="1"/>
        <c:tickLblPos val="nextTo"/>
        <c:crossAx val="91890048"/>
        <c:crosses val="autoZero"/>
        <c:auto val="1"/>
        <c:lblAlgn val="ctr"/>
        <c:lblOffset val="100"/>
      </c:catAx>
      <c:valAx>
        <c:axId val="91890048"/>
        <c:scaling>
          <c:orientation val="minMax"/>
        </c:scaling>
        <c:axPos val="l"/>
        <c:majorGridlines/>
        <c:numFmt formatCode="General" sourceLinked="1"/>
        <c:tickLblPos val="nextTo"/>
        <c:crossAx val="91810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4.6314164415283713E-3"/>
                  <c:y val="-0.44928039961192084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3.0876109610189165E-3"/>
                  <c:y val="-0.440856392119197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3.0876109610189165E-3"/>
                  <c:y val="-0.440856392119197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100</c:v>
                </c:pt>
              </c:numCache>
            </c:numRef>
          </c:val>
        </c:ser>
        <c:shape val="cylinder"/>
        <c:axId val="50464256"/>
        <c:axId val="50465792"/>
        <c:axId val="0"/>
      </c:bar3DChart>
      <c:catAx>
        <c:axId val="50464256"/>
        <c:scaling>
          <c:orientation val="minMax"/>
        </c:scaling>
        <c:axPos val="b"/>
        <c:numFmt formatCode="General" sourceLinked="1"/>
        <c:tickLblPos val="nextTo"/>
        <c:crossAx val="50465792"/>
        <c:crosses val="autoZero"/>
        <c:auto val="1"/>
        <c:lblAlgn val="ctr"/>
        <c:lblOffset val="100"/>
      </c:catAx>
      <c:valAx>
        <c:axId val="50465792"/>
        <c:scaling>
          <c:orientation val="minMax"/>
        </c:scaling>
        <c:axPos val="l"/>
        <c:majorGridlines/>
        <c:numFmt formatCode="General" sourceLinked="1"/>
        <c:tickLblPos val="nextTo"/>
        <c:crossAx val="50464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9.2628328830567461E-3"/>
                  <c:y val="-0.2106001873180878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5 лет</c:v>
                </c:pt>
                <c:pt idx="1">
                  <c:v>5-25 лет</c:v>
                </c:pt>
                <c:pt idx="2">
                  <c:v>20 и выше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1.3894249324585103E-2"/>
                  <c:y val="-0.440856392119197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5 лет</c:v>
                </c:pt>
                <c:pt idx="1">
                  <c:v>5-25 лет</c:v>
                </c:pt>
                <c:pt idx="2">
                  <c:v>20 и выше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-4.6314164415283713E-3"/>
                  <c:y val="-0.1404001248787254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5 лет</c:v>
                </c:pt>
                <c:pt idx="1">
                  <c:v>5-25 лет</c:v>
                </c:pt>
                <c:pt idx="2">
                  <c:v>20 и выше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</c:v>
                </c:pt>
              </c:numCache>
            </c:numRef>
          </c:val>
        </c:ser>
        <c:shape val="cylinder"/>
        <c:axId val="90268032"/>
        <c:axId val="90269568"/>
        <c:axId val="0"/>
      </c:bar3DChart>
      <c:catAx>
        <c:axId val="90268032"/>
        <c:scaling>
          <c:orientation val="minMax"/>
        </c:scaling>
        <c:axPos val="b"/>
        <c:numFmt formatCode="General" sourceLinked="1"/>
        <c:tickLblPos val="nextTo"/>
        <c:crossAx val="90269568"/>
        <c:crosses val="autoZero"/>
        <c:auto val="1"/>
        <c:lblAlgn val="ctr"/>
        <c:lblOffset val="100"/>
      </c:catAx>
      <c:valAx>
        <c:axId val="90269568"/>
        <c:scaling>
          <c:orientation val="minMax"/>
        </c:scaling>
        <c:axPos val="l"/>
        <c:majorGridlines/>
        <c:numFmt formatCode="General" sourceLinked="1"/>
        <c:tickLblPos val="nextTo"/>
        <c:crossAx val="902680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первая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66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вторая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29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третья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hape val="cylinder"/>
        <c:axId val="91445888"/>
        <c:axId val="91455872"/>
        <c:axId val="0"/>
      </c:bar3DChart>
      <c:catAx>
        <c:axId val="91445888"/>
        <c:scaling>
          <c:orientation val="minMax"/>
        </c:scaling>
        <c:axPos val="b"/>
        <c:tickLblPos val="nextTo"/>
        <c:crossAx val="91455872"/>
        <c:crosses val="autoZero"/>
        <c:auto val="1"/>
        <c:lblAlgn val="ctr"/>
        <c:lblOffset val="100"/>
      </c:catAx>
      <c:valAx>
        <c:axId val="91455872"/>
        <c:scaling>
          <c:orientation val="minMax"/>
        </c:scaling>
        <c:axPos val="l"/>
        <c:majorGridlines/>
        <c:numFmt formatCode="General" sourceLinked="1"/>
        <c:tickLblPos val="nextTo"/>
        <c:crossAx val="91445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3.0876109610189165E-3"/>
                  <c:y val="-0.3538083146943880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26771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0.4071603621483033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29304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4.6314164415283713E-3"/>
                  <c:y val="-0.4268163796313251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31773</c:v>
                </c:pt>
              </c:numCache>
            </c:numRef>
          </c:val>
        </c:ser>
        <c:shape val="cylinder"/>
        <c:axId val="91482752"/>
        <c:axId val="91505024"/>
        <c:axId val="0"/>
      </c:bar3DChart>
      <c:catAx>
        <c:axId val="91482752"/>
        <c:scaling>
          <c:orientation val="minMax"/>
        </c:scaling>
        <c:axPos val="b"/>
        <c:numFmt formatCode="General" sourceLinked="1"/>
        <c:tickLblPos val="nextTo"/>
        <c:crossAx val="91505024"/>
        <c:crosses val="autoZero"/>
        <c:auto val="1"/>
        <c:lblAlgn val="ctr"/>
        <c:lblOffset val="100"/>
      </c:catAx>
      <c:valAx>
        <c:axId val="91505024"/>
        <c:scaling>
          <c:orientation val="minMax"/>
        </c:scaling>
        <c:axPos val="l"/>
        <c:majorGridlines/>
        <c:numFmt formatCode="General" sourceLinked="1"/>
        <c:tickLblPos val="nextTo"/>
        <c:crossAx val="914827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4.6314164415283713E-3"/>
                  <c:y val="-0.38188833967013325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7.7190274025472896E-3"/>
                  <c:y val="-0.4043523596507288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1.0806638363566207E-2"/>
                  <c:y val="-0.4268163796313251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31.1</c:v>
                </c:pt>
              </c:numCache>
            </c:numRef>
          </c:val>
        </c:ser>
        <c:shape val="cylinder"/>
        <c:axId val="91544576"/>
        <c:axId val="90120960"/>
        <c:axId val="0"/>
      </c:bar3DChart>
      <c:catAx>
        <c:axId val="91544576"/>
        <c:scaling>
          <c:orientation val="minMax"/>
        </c:scaling>
        <c:axPos val="b"/>
        <c:numFmt formatCode="General" sourceLinked="1"/>
        <c:tickLblPos val="nextTo"/>
        <c:crossAx val="90120960"/>
        <c:crosses val="autoZero"/>
        <c:auto val="1"/>
        <c:lblAlgn val="ctr"/>
        <c:lblOffset val="100"/>
      </c:catAx>
      <c:valAx>
        <c:axId val="90120960"/>
        <c:scaling>
          <c:orientation val="minMax"/>
        </c:scaling>
        <c:axPos val="l"/>
        <c:majorGridlines/>
        <c:numFmt formatCode="General" sourceLinked="1"/>
        <c:tickLblPos val="nextTo"/>
        <c:crossAx val="91544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7.7190274025472922E-3"/>
                  <c:y val="-0.4436643946167717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77620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1.6981860285604052E-2"/>
                  <c:y val="-0.4296243821288998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73780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1.5438054805094558E-2"/>
                  <c:y val="-0.42120037463617577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75260</c:v>
                </c:pt>
              </c:numCache>
            </c:numRef>
          </c:val>
        </c:ser>
        <c:shape val="cylinder"/>
        <c:axId val="90169728"/>
        <c:axId val="90171264"/>
        <c:axId val="0"/>
      </c:bar3DChart>
      <c:catAx>
        <c:axId val="90169728"/>
        <c:scaling>
          <c:orientation val="minMax"/>
        </c:scaling>
        <c:axPos val="b"/>
        <c:tickLblPos val="nextTo"/>
        <c:crossAx val="90171264"/>
        <c:crosses val="autoZero"/>
        <c:auto val="1"/>
        <c:lblAlgn val="ctr"/>
        <c:lblOffset val="100"/>
      </c:catAx>
      <c:valAx>
        <c:axId val="90171264"/>
        <c:scaling>
          <c:orientation val="minMax"/>
        </c:scaling>
        <c:axPos val="l"/>
        <c:majorGridlines/>
        <c:numFmt formatCode="General" sourceLinked="1"/>
        <c:tickLblPos val="nextTo"/>
        <c:crossAx val="90169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7.7190274025472809E-3"/>
                  <c:y val="-0.38188833967013275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1.5438054805094559E-3"/>
                  <c:y val="-0.440856392119197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2371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1.2350443844075645E-2"/>
                  <c:y val="-0.4240083771337503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2640</c:v>
                </c:pt>
              </c:numCache>
            </c:numRef>
          </c:val>
        </c:ser>
        <c:shape val="cylinder"/>
        <c:axId val="91613056"/>
        <c:axId val="91614592"/>
        <c:axId val="0"/>
      </c:bar3DChart>
      <c:catAx>
        <c:axId val="91613056"/>
        <c:scaling>
          <c:orientation val="minMax"/>
        </c:scaling>
        <c:axPos val="b"/>
        <c:tickLblPos val="nextTo"/>
        <c:crossAx val="91614592"/>
        <c:crosses val="autoZero"/>
        <c:auto val="1"/>
        <c:lblAlgn val="ctr"/>
        <c:lblOffset val="100"/>
      </c:catAx>
      <c:valAx>
        <c:axId val="91614592"/>
        <c:scaling>
          <c:orientation val="minMax"/>
        </c:scaling>
        <c:axPos val="l"/>
        <c:majorGridlines/>
        <c:numFmt formatCode="General" sourceLinked="1"/>
        <c:tickLblPos val="nextTo"/>
        <c:crossAx val="916130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3.0876109610189174E-3"/>
                  <c:y val="-0.41839237213860175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536.84999999999923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1.2350443844075644E-2"/>
                  <c:y val="-0.42681637963132524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548.73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3.0876109610188584E-3"/>
                  <c:y val="-0.4296243821288998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516.75</c:v>
                </c:pt>
              </c:numCache>
            </c:numRef>
          </c:val>
        </c:ser>
        <c:shape val="cylinder"/>
        <c:axId val="91711744"/>
        <c:axId val="91717632"/>
        <c:axId val="0"/>
      </c:bar3DChart>
      <c:catAx>
        <c:axId val="91711744"/>
        <c:scaling>
          <c:orientation val="minMax"/>
        </c:scaling>
        <c:axPos val="b"/>
        <c:tickLblPos val="nextTo"/>
        <c:crossAx val="91717632"/>
        <c:crosses val="autoZero"/>
        <c:auto val="1"/>
        <c:lblAlgn val="ctr"/>
        <c:lblOffset val="100"/>
      </c:catAx>
      <c:valAx>
        <c:axId val="91717632"/>
        <c:scaling>
          <c:orientation val="minMax"/>
        </c:scaling>
        <c:axPos val="l"/>
        <c:majorGridlines/>
        <c:numFmt formatCode="General" sourceLinked="1"/>
        <c:tickLblPos val="nextTo"/>
        <c:crossAx val="917117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2376150"/>
            <a:ext cx="0" cy="261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8DAF39-DADB-480F-93ED-888469E41F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B6FB00-F4B0-4A18-8954-714A36195D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36F98F-5156-4EF4-86AC-4B8F405DA0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A75CEC-9200-41D2-BE5D-590CFDB31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13FF4C-8DD0-49D8-B2D4-4B11C3F3E4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C259A2-5597-4F0D-9077-9BFAA2930B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04E557-0CAB-4E5B-9110-C319F6ACF4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DCEF27-8EEC-473C-BFBE-5357047F23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DAFDF0-870F-4CA6-89F9-35A2F5ECA4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CD1D37-2705-41C4-850F-BDA451CF5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6EDAAF-4FE9-4C4D-95E7-B769EEACA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C5CDC207-13F3-4600-8C80-AD0C733F39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"/>
          </a:xfrm>
        </p:spPr>
        <p:txBody>
          <a:bodyPr/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36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908720"/>
            <a:ext cx="3538736" cy="46805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Публичный  доклад муниципального бюджетного дошкольного образовательного учреждения детский сад № 7 «Сказка» городского округа город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Костромской области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2016 год</a:t>
            </a:r>
          </a:p>
        </p:txBody>
      </p:sp>
      <p:pic>
        <p:nvPicPr>
          <p:cNvPr id="9" name="Picture 4" descr="SAM_12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7339"/>
          <a:stretch>
            <a:fillRect/>
          </a:stretch>
        </p:blipFill>
        <p:spPr bwMode="auto">
          <a:xfrm>
            <a:off x="457200" y="764704"/>
            <a:ext cx="4330824" cy="5112569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квалификации: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Пройдены КПК по ФГОС ДО – 100%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2016г наши педагоги участвовали в следующих семинарах и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«Управление качеством образования» ;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образовательной организации в условиях внедрения ФГОС»; «Речевое развитие дошкольников в приобщении к художественной литературе»; «ФГОС ДО: развитие связной и образной речи в подготовительной группе»; Мастер-класс: «Документарное обеспечение коррекционно-педагогической деятельности в образовательной организации»; и др.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Уровень адаптации (2016г)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idx="1"/>
          </p:nvPr>
        </p:nvGraphicFramePr>
        <p:xfrm>
          <a:off x="179388" y="1341438"/>
          <a:ext cx="8785225" cy="4811712"/>
        </p:xfrm>
        <a:graphic>
          <a:graphicData uri="http://schemas.openxmlformats.org/presentationml/2006/ole">
            <p:oleObj spid="_x0000_s1026" name="Диаграмма" r:id="rId3" imgW="8229600" imgH="4524375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6425" cy="108012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Оздоровительная работа (мониторинг)</a:t>
            </a:r>
            <a:r>
              <a:rPr lang="ru-RU" i="1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i="1" dirty="0" smtClean="0"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14017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заболеваемости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Индекс здоровья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4213" y="825500"/>
            <a:ext cx="777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03350" y="1484313"/>
            <a:ext cx="6400800" cy="415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 октября 2015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года наш детский сад стал </a:t>
            </a:r>
            <a:r>
              <a:rPr lang="ru-RU" sz="2000" b="1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Консультационным центром,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цель которого -  оказание методической, психолого- педагогической, диагностической и консультативной помощи родителям (законным представителям), обеспечивающим получение детьми дошкольного образования в форме семейного воспитания,  воспитывающим детей от 2 месяцев до 7 лет без взимания платы.</a:t>
            </a:r>
          </a:p>
          <a:p>
            <a:pPr algn="ct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Приказ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городского отдела образования Администрации городского округа город Мантурово от 05.10.2015г </a:t>
            </a:r>
          </a:p>
          <a:p>
            <a:pPr algn="ct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 88«О создании консультационных центров»</a:t>
            </a:r>
          </a:p>
          <a:p>
            <a:pPr algn="ct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6425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Экономия энергоресурсов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(электроэнергия)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Экономия энергоресурсов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(водоснабжение)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Экономия энергоресурсов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(теплоснабжение)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педагогов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- представительство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56" y="1600200"/>
            <a:ext cx="8040512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6425" cy="143351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 расходов на ремонт и обновление материально – технической базы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wpid-dPn66XpZo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127" y="1600200"/>
            <a:ext cx="6778571" cy="4522788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задание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по объему</a:t>
            </a:r>
          </a:p>
          <a:p>
            <a:pPr algn="l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Показатели по качеству муниципальной услуги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6425" cy="115743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Показатели, характеризующие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объем муниципальной услуги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Кадровый состав</a:t>
            </a:r>
            <a:r>
              <a:rPr lang="ru-RU" dirty="0" smtClean="0"/>
              <a:t>:</a:t>
            </a:r>
          </a:p>
        </p:txBody>
      </p:sp>
      <p:sp>
        <p:nvSpPr>
          <p:cNvPr id="717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550" y="1196975"/>
            <a:ext cx="7345363" cy="51117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01.09.2016года общая обеспеченность трудового ресурса –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коллектив состоит из:</a:t>
            </a:r>
          </a:p>
          <a:p>
            <a:pPr eaLnBrk="1" hangingPunct="1"/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63" name="Group 43"/>
          <p:cNvGraphicFramePr>
            <a:graphicFrameLocks noGrp="1"/>
          </p:cNvGraphicFramePr>
          <p:nvPr/>
        </p:nvGraphicFramePr>
        <p:xfrm>
          <a:off x="827088" y="2276475"/>
          <a:ext cx="7848600" cy="4086225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2015-2016гг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2016-2017гг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25, из 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из 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Воспитатели: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Старший воспитатель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Старший воспитатель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Воспитатель по физкультуре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Воспитатель по физкультуре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Воспитатель по ИЗО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Воспитатель по ИЗО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музыкальных руководителя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музыкальных руководителя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Учитель-логопед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Учитель - логопед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Педагог-психолог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Педагог - психолог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6425" cy="130145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Показатели, характеризующие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качество муниципальной услуги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549275"/>
            <a:ext cx="7772400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Образовательный уровень педагогов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213"/>
            <a:ext cx="6400800" cy="39385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1412875"/>
          <a:ext cx="7848873" cy="4248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6291"/>
                <a:gridCol w="2616291"/>
                <a:gridCol w="2616291"/>
              </a:tblGrid>
              <a:tr h="169187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Педагогическое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 01.09.2015г (26педагогов</a:t>
                      </a:r>
                      <a:r>
                        <a:rPr lang="ru-RU" baseline="0" dirty="0" smtClean="0"/>
                        <a:t> , в т.ч. руководитель)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 01.09.2016г (28 педагогов, в т.ч. руководитель)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61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Высшее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(27%)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dirty="0" smtClean="0"/>
                        <a:t> (25%) +1</a:t>
                      </a:r>
                      <a:r>
                        <a:rPr lang="ru-RU" baseline="0" dirty="0" smtClean="0"/>
                        <a:t> (уч-ся КГУ)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430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Средне</a:t>
                      </a:r>
                      <a:r>
                        <a:rPr lang="ru-RU" baseline="0" dirty="0" smtClean="0"/>
                        <a:t>е специальное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18 (69%)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19 </a:t>
                      </a:r>
                      <a:r>
                        <a:rPr lang="ru-RU" dirty="0" smtClean="0"/>
                        <a:t>(68%)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61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Получают </a:t>
                      </a:r>
                      <a:r>
                        <a:rPr lang="ru-RU" dirty="0" err="1" smtClean="0"/>
                        <a:t>с\с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(4 %)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(7%)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827088" y="549275"/>
            <a:ext cx="7772400" cy="86360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Квалификационный уровень педагогов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2133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7205" name="Group 37"/>
          <p:cNvGraphicFramePr>
            <a:graphicFrameLocks noGrp="1"/>
          </p:cNvGraphicFramePr>
          <p:nvPr/>
        </p:nvGraphicFramePr>
        <p:xfrm>
          <a:off x="1187450" y="1844675"/>
          <a:ext cx="6696075" cy="4251326"/>
        </p:xfrm>
        <a:graphic>
          <a:graphicData uri="http://schemas.openxmlformats.org/drawingml/2006/table">
            <a:tbl>
              <a:tblPr/>
              <a:tblGrid>
                <a:gridCol w="2592388"/>
                <a:gridCol w="1871662"/>
                <a:gridCol w="2232025"/>
              </a:tblGrid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Уровень квалификационной категории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2015-2016гг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2016г -2017г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Высшая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Первая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Соответствие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 категории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1731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2016- 2017 учебный год   прошли аттестацию на 1 кв.категорию – 5 педагогов, на соответствие занимаемой должности - 1 педагог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5" cy="45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6PQ52NDQUCDJ-383-4402</_dlc_DocId>
    <_dlc_DocIdUrl xmlns="4c48e722-e5ee-4bb4-abb8-2d4075f5b3da">
      <Url>http://www.eduportal44.ru/Manturovo/mant_MDOU7/skaska/_layouts/15/DocIdRedir.aspx?ID=6PQ52NDQUCDJ-383-4402</Url>
      <Description>6PQ52NDQUCDJ-383-4402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C39735-E573-404C-B9AF-F531468DBB2C}"/>
</file>

<file path=customXml/itemProps2.xml><?xml version="1.0" encoding="utf-8"?>
<ds:datastoreItem xmlns:ds="http://schemas.openxmlformats.org/officeDocument/2006/customXml" ds:itemID="{9C28A75A-31B3-4406-9BA7-77148B5AC16F}"/>
</file>

<file path=customXml/itemProps3.xml><?xml version="1.0" encoding="utf-8"?>
<ds:datastoreItem xmlns:ds="http://schemas.openxmlformats.org/officeDocument/2006/customXml" ds:itemID="{0F4CDF2F-F848-45AB-B325-4DD63A1999DF}"/>
</file>

<file path=customXml/itemProps4.xml><?xml version="1.0" encoding="utf-8"?>
<ds:datastoreItem xmlns:ds="http://schemas.openxmlformats.org/officeDocument/2006/customXml" ds:itemID="{26DCDB8D-DBEB-4D8F-AE11-1F294A729F5E}"/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430</Words>
  <Application>Microsoft Office PowerPoint</Application>
  <PresentationFormat>Экран (4:3)</PresentationFormat>
  <Paragraphs>118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</vt:lpstr>
      <vt:lpstr>Слайд 1</vt:lpstr>
      <vt:lpstr>Интернет - представительство</vt:lpstr>
      <vt:lpstr>Муниципальное задание</vt:lpstr>
      <vt:lpstr>Показатели, характеризующие  объем муниципальной услуги </vt:lpstr>
      <vt:lpstr>Кадровый состав:</vt:lpstr>
      <vt:lpstr>Показатели, характеризующие  качество муниципальной услуги </vt:lpstr>
      <vt:lpstr>Образовательный уровень педагогов:</vt:lpstr>
      <vt:lpstr>Квалификационный уровень педагогов</vt:lpstr>
      <vt:lpstr>Педагогический стаж</vt:lpstr>
      <vt:lpstr>Курсы повышения квалификации:</vt:lpstr>
      <vt:lpstr>Уровень адаптации (2016г) </vt:lpstr>
      <vt:lpstr>Оздоровительная работа (мониторинг) </vt:lpstr>
      <vt:lpstr>Анализ заболеваемости</vt:lpstr>
      <vt:lpstr>Индекс здоровья</vt:lpstr>
      <vt:lpstr>Слайд 15</vt:lpstr>
      <vt:lpstr>Экономия энергоресурсов (электроэнергия) </vt:lpstr>
      <vt:lpstr>Экономия энергоресурсов (водоснабжение)</vt:lpstr>
      <vt:lpstr>Экономия энергоресурсов (теплоснабжение)</vt:lpstr>
      <vt:lpstr>Средняя заработная плата педагогов</vt:lpstr>
      <vt:lpstr>Размер расходов на ремонт и обновление материально – технической базы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деятельность</dc:title>
  <dc:creator>DNA7 X86</dc:creator>
  <cp:lastModifiedBy>Владелец</cp:lastModifiedBy>
  <cp:revision>88</cp:revision>
  <cp:lastPrinted>1601-01-01T00:00:00Z</cp:lastPrinted>
  <dcterms:created xsi:type="dcterms:W3CDTF">2015-11-14T02:54:51Z</dcterms:created>
  <dcterms:modified xsi:type="dcterms:W3CDTF">2017-03-29T08:39:39Z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caca27a8-697d-4880-8891-db35b9a9941c</vt:lpwstr>
  </property>
</Properties>
</file>