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64" r:id="rId4"/>
    <p:sldId id="265" r:id="rId5"/>
    <p:sldId id="266" r:id="rId6"/>
    <p:sldId id="279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6" r:id="rId15"/>
    <p:sldId id="277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5000"/>
    <a:srgbClr val="007A00"/>
    <a:srgbClr val="194B32"/>
    <a:srgbClr val="0066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Экологическое воспитание  </a:t>
            </a:r>
            <a:r>
              <a:rPr lang="ru-RU" dirty="0" smtClean="0"/>
              <a:t>младших </a:t>
            </a:r>
            <a:r>
              <a:rPr lang="ru-RU" dirty="0" smtClean="0"/>
              <a:t>дошкольников </a:t>
            </a:r>
            <a:r>
              <a:rPr lang="ru-RU" dirty="0" smtClean="0"/>
              <a:t>в детском саду и семье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557986" cy="1781172"/>
          </a:xfrm>
        </p:spPr>
        <p:txBody>
          <a:bodyPr>
            <a:normAutofit/>
          </a:bodyPr>
          <a:lstStyle/>
          <a:p>
            <a:pPr algn="r"/>
            <a:r>
              <a:rPr lang="ru-RU" smtClean="0">
                <a:solidFill>
                  <a:schemeClr val="tx1"/>
                </a:solidFill>
              </a:rPr>
              <a:t>Выполнила </a:t>
            </a:r>
            <a:r>
              <a:rPr lang="ru-RU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Наумова </a:t>
            </a:r>
            <a:r>
              <a:rPr lang="ru-RU" dirty="0" smtClean="0">
                <a:solidFill>
                  <a:schemeClr val="tx1"/>
                </a:solidFill>
              </a:rPr>
              <a:t>Л.В воспитатель1квалификационной категории.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Игровая деятельность </a:t>
            </a:r>
            <a:r>
              <a:rPr lang="ru-RU" sz="2800" dirty="0" smtClean="0"/>
              <a:t>(сюжетно-ролевые и дидактические игры)</a:t>
            </a:r>
            <a:endParaRPr lang="ru-RU" sz="2800" dirty="0"/>
          </a:p>
        </p:txBody>
      </p:sp>
      <p:pic>
        <p:nvPicPr>
          <p:cNvPr id="2050" name="Picture 2" descr="H:\фото\P9015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35" t="24623" r="6199"/>
          <a:stretch>
            <a:fillRect/>
          </a:stretch>
        </p:blipFill>
        <p:spPr bwMode="auto">
          <a:xfrm>
            <a:off x="714349" y="1500174"/>
            <a:ext cx="3286148" cy="2241871"/>
          </a:xfrm>
          <a:prstGeom prst="rect">
            <a:avLst/>
          </a:prstGeom>
          <a:noFill/>
        </p:spPr>
      </p:pic>
      <p:pic>
        <p:nvPicPr>
          <p:cNvPr id="2051" name="Picture 3" descr="H:\фото\P9015582.JPG"/>
          <p:cNvPicPr>
            <a:picLocks noChangeAspect="1" noChangeArrowheads="1"/>
          </p:cNvPicPr>
          <p:nvPr/>
        </p:nvPicPr>
        <p:blipFill>
          <a:blip r:embed="rId3" cstate="print"/>
          <a:srcRect l="12500" t="46876" r="26562"/>
          <a:stretch>
            <a:fillRect/>
          </a:stretch>
        </p:blipFill>
        <p:spPr bwMode="auto">
          <a:xfrm>
            <a:off x="642910" y="4000504"/>
            <a:ext cx="3550862" cy="2321687"/>
          </a:xfrm>
          <a:prstGeom prst="rect">
            <a:avLst/>
          </a:prstGeom>
          <a:noFill/>
        </p:spPr>
      </p:pic>
      <p:pic>
        <p:nvPicPr>
          <p:cNvPr id="2052" name="Picture 4" descr="H:\фото\P8045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3071834" cy="2303876"/>
          </a:xfrm>
          <a:prstGeom prst="rect">
            <a:avLst/>
          </a:prstGeom>
          <a:noFill/>
        </p:spPr>
      </p:pic>
      <p:pic>
        <p:nvPicPr>
          <p:cNvPr id="5122" name="Picture 2" descr="H:\Новая папка (4)\PB084865.JPG"/>
          <p:cNvPicPr>
            <a:picLocks noChangeAspect="1" noChangeArrowheads="1"/>
          </p:cNvPicPr>
          <p:nvPr/>
        </p:nvPicPr>
        <p:blipFill>
          <a:blip r:embed="rId5" cstate="print"/>
          <a:srcRect t="19791" r="12500" b="16667"/>
          <a:stretch>
            <a:fillRect/>
          </a:stretch>
        </p:blipFill>
        <p:spPr bwMode="auto">
          <a:xfrm>
            <a:off x="4357686" y="4000504"/>
            <a:ext cx="3863492" cy="21042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Чтение художественной литературы </a:t>
            </a:r>
            <a:endParaRPr lang="ru-RU" sz="2800" b="1" dirty="0"/>
          </a:p>
        </p:txBody>
      </p:sp>
      <p:pic>
        <p:nvPicPr>
          <p:cNvPr id="3074" name="Picture 2" descr="H:\фото\P7215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76" t="17482" r="12454" b="5719"/>
          <a:stretch>
            <a:fillRect/>
          </a:stretch>
        </p:blipFill>
        <p:spPr bwMode="auto">
          <a:xfrm>
            <a:off x="4929190" y="1357298"/>
            <a:ext cx="2714644" cy="2511046"/>
          </a:xfrm>
          <a:prstGeom prst="rect">
            <a:avLst/>
          </a:prstGeom>
          <a:noFill/>
        </p:spPr>
      </p:pic>
      <p:pic>
        <p:nvPicPr>
          <p:cNvPr id="4098" name="Picture 2" descr="H:\Новая папка (4)\PB084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3595679" cy="2696760"/>
          </a:xfrm>
          <a:prstGeom prst="rect">
            <a:avLst/>
          </a:prstGeom>
          <a:noFill/>
        </p:spPr>
      </p:pic>
      <p:pic>
        <p:nvPicPr>
          <p:cNvPr id="4099" name="Picture 3" descr="H:\Новая папка (4)\PB084864.JPG"/>
          <p:cNvPicPr>
            <a:picLocks noChangeAspect="1" noChangeArrowheads="1"/>
          </p:cNvPicPr>
          <p:nvPr/>
        </p:nvPicPr>
        <p:blipFill>
          <a:blip r:embed="rId4" cstate="print"/>
          <a:srcRect t="5208" b="8333"/>
          <a:stretch>
            <a:fillRect/>
          </a:stretch>
        </p:blipFill>
        <p:spPr bwMode="auto">
          <a:xfrm>
            <a:off x="2786050" y="4071942"/>
            <a:ext cx="3786214" cy="245514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Театрализованная деятельность </a:t>
            </a:r>
            <a:endParaRPr lang="ru-RU" sz="2800" b="1" dirty="0"/>
          </a:p>
        </p:txBody>
      </p:sp>
      <p:pic>
        <p:nvPicPr>
          <p:cNvPr id="4098" name="Picture 2" descr="H:\фото\P92256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-118" b="19523"/>
          <a:stretch>
            <a:fillRect/>
          </a:stretch>
        </p:blipFill>
        <p:spPr bwMode="auto">
          <a:xfrm>
            <a:off x="357158" y="1357298"/>
            <a:ext cx="3687872" cy="2223302"/>
          </a:xfrm>
          <a:prstGeom prst="rect">
            <a:avLst/>
          </a:prstGeom>
          <a:noFill/>
        </p:spPr>
      </p:pic>
      <p:pic>
        <p:nvPicPr>
          <p:cNvPr id="4099" name="Picture 3" descr="H:\2 мл гр\PA124554.JPG"/>
          <p:cNvPicPr>
            <a:picLocks noChangeAspect="1" noChangeArrowheads="1"/>
          </p:cNvPicPr>
          <p:nvPr/>
        </p:nvPicPr>
        <p:blipFill>
          <a:blip r:embed="rId3" cstate="print"/>
          <a:srcRect t="17708" r="8593" b="9375"/>
          <a:stretch>
            <a:fillRect/>
          </a:stretch>
        </p:blipFill>
        <p:spPr bwMode="auto">
          <a:xfrm>
            <a:off x="357158" y="3857628"/>
            <a:ext cx="3820898" cy="2286016"/>
          </a:xfrm>
          <a:prstGeom prst="rect">
            <a:avLst/>
          </a:prstGeom>
          <a:noFill/>
        </p:spPr>
      </p:pic>
      <p:pic>
        <p:nvPicPr>
          <p:cNvPr id="4100" name="Picture 4" descr="H:\2 мл гр\PA1245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9792" r="15335" b="7141"/>
          <a:stretch>
            <a:fillRect/>
          </a:stretch>
        </p:blipFill>
        <p:spPr bwMode="auto">
          <a:xfrm>
            <a:off x="4714875" y="1372123"/>
            <a:ext cx="3429025" cy="2523246"/>
          </a:xfrm>
          <a:prstGeom prst="rect">
            <a:avLst/>
          </a:prstGeom>
          <a:noFill/>
        </p:spPr>
      </p:pic>
      <p:pic>
        <p:nvPicPr>
          <p:cNvPr id="4101" name="Picture 5" descr="H:\2 мл гр\PA124546.JPG"/>
          <p:cNvPicPr>
            <a:picLocks noChangeAspect="1" noChangeArrowheads="1"/>
          </p:cNvPicPr>
          <p:nvPr/>
        </p:nvPicPr>
        <p:blipFill>
          <a:blip r:embed="rId5" cstate="print"/>
          <a:srcRect l="9375" t="18750"/>
          <a:stretch>
            <a:fillRect/>
          </a:stretch>
        </p:blipFill>
        <p:spPr bwMode="auto">
          <a:xfrm>
            <a:off x="4643438" y="4000504"/>
            <a:ext cx="3612164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Изобразительная деятельность </a:t>
            </a:r>
            <a:endParaRPr lang="ru-RU" sz="2800" b="1" dirty="0"/>
          </a:p>
        </p:txBody>
      </p:sp>
      <p:pic>
        <p:nvPicPr>
          <p:cNvPr id="5122" name="Picture 2" descr="H:\2 мл гр\PA0945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3143272" cy="2357454"/>
          </a:xfrm>
          <a:prstGeom prst="rect">
            <a:avLst/>
          </a:prstGeom>
          <a:noFill/>
        </p:spPr>
      </p:pic>
      <p:pic>
        <p:nvPicPr>
          <p:cNvPr id="5123" name="Picture 3" descr="H:\2 мл гр\PA094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116" y="3643314"/>
            <a:ext cx="2285997" cy="3047996"/>
          </a:xfrm>
          <a:prstGeom prst="rect">
            <a:avLst/>
          </a:prstGeom>
          <a:noFill/>
        </p:spPr>
      </p:pic>
      <p:pic>
        <p:nvPicPr>
          <p:cNvPr id="5124" name="Picture 4" descr="H:\фото\P90155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0601" t="14952" r="18727"/>
          <a:stretch>
            <a:fillRect/>
          </a:stretch>
        </p:blipFill>
        <p:spPr bwMode="auto">
          <a:xfrm>
            <a:off x="4429124" y="1928802"/>
            <a:ext cx="3649020" cy="329347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Физическая деятельность </a:t>
            </a:r>
            <a:r>
              <a:rPr lang="ru-RU" sz="2800" dirty="0" smtClean="0"/>
              <a:t>(подвижные игры и имитационные движения)</a:t>
            </a:r>
            <a:endParaRPr lang="ru-RU" sz="2800" dirty="0"/>
          </a:p>
        </p:txBody>
      </p:sp>
      <p:pic>
        <p:nvPicPr>
          <p:cNvPr id="6146" name="Picture 2" descr="H:\фото\P9085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04" r="12118" b="10663"/>
          <a:stretch>
            <a:fillRect/>
          </a:stretch>
        </p:blipFill>
        <p:spPr bwMode="auto">
          <a:xfrm>
            <a:off x="642910" y="1500174"/>
            <a:ext cx="3044501" cy="2214578"/>
          </a:xfrm>
          <a:prstGeom prst="rect">
            <a:avLst/>
          </a:prstGeom>
          <a:noFill/>
        </p:spPr>
      </p:pic>
      <p:pic>
        <p:nvPicPr>
          <p:cNvPr id="6147" name="Picture 3" descr="H:\2 мл гр\PA064522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3906" t="17708" r="4687" b="4166"/>
          <a:stretch>
            <a:fillRect/>
          </a:stretch>
        </p:blipFill>
        <p:spPr bwMode="auto">
          <a:xfrm>
            <a:off x="4500562" y="1500174"/>
            <a:ext cx="3500462" cy="2243886"/>
          </a:xfrm>
          <a:prstGeom prst="rect">
            <a:avLst/>
          </a:prstGeom>
          <a:noFill/>
        </p:spPr>
      </p:pic>
      <p:pic>
        <p:nvPicPr>
          <p:cNvPr id="6148" name="Picture 4" descr="H:\2 мл гр\PA064527.JPG"/>
          <p:cNvPicPr>
            <a:picLocks noChangeAspect="1" noChangeArrowheads="1"/>
          </p:cNvPicPr>
          <p:nvPr/>
        </p:nvPicPr>
        <p:blipFill>
          <a:blip r:embed="rId4" cstate="print"/>
          <a:srcRect t="14583" r="14843"/>
          <a:stretch>
            <a:fillRect/>
          </a:stretch>
        </p:blipFill>
        <p:spPr bwMode="auto">
          <a:xfrm>
            <a:off x="500034" y="3857628"/>
            <a:ext cx="3513498" cy="2643182"/>
          </a:xfrm>
          <a:prstGeom prst="rect">
            <a:avLst/>
          </a:prstGeom>
          <a:noFill/>
        </p:spPr>
      </p:pic>
      <p:pic>
        <p:nvPicPr>
          <p:cNvPr id="6149" name="Picture 5" descr="H:\фото\P8115535.JPG"/>
          <p:cNvPicPr>
            <a:picLocks noChangeAspect="1" noChangeArrowheads="1"/>
          </p:cNvPicPr>
          <p:nvPr/>
        </p:nvPicPr>
        <p:blipFill>
          <a:blip r:embed="rId5" cstate="print"/>
          <a:srcRect l="30469" t="20833" r="8593" b="12500"/>
          <a:stretch>
            <a:fillRect/>
          </a:stretch>
        </p:blipFill>
        <p:spPr bwMode="auto">
          <a:xfrm>
            <a:off x="4786314" y="3857628"/>
            <a:ext cx="3221378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Музыкальная деятельность </a:t>
            </a:r>
            <a:endParaRPr lang="ru-RU" sz="2800" b="1" dirty="0"/>
          </a:p>
        </p:txBody>
      </p:sp>
      <p:pic>
        <p:nvPicPr>
          <p:cNvPr id="7170" name="Picture 2" descr="H:\фото\P8045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15" t="15152"/>
          <a:stretch>
            <a:fillRect/>
          </a:stretch>
        </p:blipFill>
        <p:spPr bwMode="auto">
          <a:xfrm>
            <a:off x="500034" y="1285860"/>
            <a:ext cx="3643338" cy="2440886"/>
          </a:xfrm>
          <a:prstGeom prst="rect">
            <a:avLst/>
          </a:prstGeom>
          <a:noFill/>
        </p:spPr>
      </p:pic>
      <p:pic>
        <p:nvPicPr>
          <p:cNvPr id="1026" name="Picture 2" descr="C:\Users\Люба\Downloads\младшая 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387836" cy="2384432"/>
          </a:xfrm>
          <a:prstGeom prst="rect">
            <a:avLst/>
          </a:prstGeom>
          <a:noFill/>
        </p:spPr>
      </p:pic>
      <p:pic>
        <p:nvPicPr>
          <p:cNvPr id="3" name="Picture 2" descr="H:\Новая папка (4)\PA194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929066"/>
            <a:ext cx="3428991" cy="25717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448272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itlekopiya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7" y="2643182"/>
            <a:ext cx="5056152" cy="3954170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хорошее в людях из детства!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истоки добра пробудить?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Прикоснуться к природе всем сердцем: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Удивиться, узнать, полюбить!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хотим, чтоб земля расцветала,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росли, как цветы, малыши,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для них экология стала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наукой, а частью души!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junyj_ehkolo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5544616" cy="4824536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34036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 </a:t>
            </a:r>
            <a:r>
              <a:rPr lang="ru-RU" b="1" i="1" dirty="0" smtClean="0"/>
              <a:t>экологическим воспитанием </a:t>
            </a:r>
            <a:r>
              <a:rPr lang="ru-RU" dirty="0" smtClean="0"/>
              <a:t>детей нужно понимать, прежде всего, воспитание человечности, то есть доброты, ответственного отношения и к природе, и к людям, которые живут рядом, и к потомкам, которым нужно оставить землю пригодной для полноценной жизни. Экологическое воспитание должно учить детей, понимать и себя, и все, что происходит вокруг, оно тесно связано с развитием эмоций ребенка, умения сочувствовать, удивляться, сопереживать, заботиться о живых организмах, воспринимать их как собратьев по природе, уметь видеть красоту окружающего мира жизни.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Задачи экологического воспитания детей   младшего дошкольного возраста </a:t>
            </a:r>
            <a:r>
              <a:rPr lang="ru-RU" sz="3600" dirty="0" smtClean="0"/>
              <a:t>- заложить первые ориентиры в мире природы, в мире растений и животных как живых существ, обеспечить понимание первоначальных связей в природе, понимание необходимости одного - двух условий для их жизни.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К концу года дети должны 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200" dirty="0" smtClean="0"/>
              <a:t>Знать о растениях, овощах, ягодах, фруктах и называть их;                 Знать, называть и различать домашних и диких животных и их детенышах, знать особенности их поведения и питания;</a:t>
            </a:r>
            <a:br>
              <a:rPr lang="ru-RU" sz="2200" dirty="0" smtClean="0"/>
            </a:br>
            <a:r>
              <a:rPr lang="ru-RU" sz="2200" dirty="0" smtClean="0"/>
              <a:t>Уметь наблюдать за птицами, прилетающими на участок, подкармливать их зимой; </a:t>
            </a:r>
            <a:br>
              <a:rPr lang="ru-RU" sz="2200" dirty="0" smtClean="0"/>
            </a:br>
            <a:r>
              <a:rPr lang="ru-RU" sz="2200" dirty="0" smtClean="0"/>
              <a:t> Иметь представления  о насекомых; </a:t>
            </a:r>
            <a:br>
              <a:rPr lang="ru-RU" sz="2200" dirty="0" smtClean="0"/>
            </a:br>
            <a:r>
              <a:rPr lang="ru-RU" sz="2200" dirty="0" smtClean="0"/>
              <a:t> Знать характерные особенности следующих друг за другом времен суток, года и теми изменениями, которые происходят в связи с этим в жизни и деятельности взрослых и детей;</a:t>
            </a:r>
            <a:br>
              <a:rPr lang="ru-RU" sz="2200" dirty="0" smtClean="0"/>
            </a:br>
            <a:r>
              <a:rPr lang="ru-RU" sz="2200" dirty="0" smtClean="0"/>
              <a:t> Заботиться о чистоте помещения и участка ; без надобности не срывать растения, не ломать ветки деревьев и кустарников, не пугать животных, не уничтожать гусениц, червяков, бабочек, жуков.                                                                                                                          </a:t>
            </a:r>
            <a:endParaRPr lang="ru-RU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а\Downloads\0017-017-Vospitanie-ekologicheskoj-kultury-cherez-raznye-vidy-dejatelnos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8463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Непосредственно организованная образовательная деятельность. </a:t>
            </a:r>
            <a:endParaRPr lang="ru-RU" sz="2800" b="1" dirty="0"/>
          </a:p>
        </p:txBody>
      </p:sp>
      <p:pic>
        <p:nvPicPr>
          <p:cNvPr id="1026" name="Picture 2" descr="H:\фото\P9155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152" r="9751"/>
          <a:stretch>
            <a:fillRect/>
          </a:stretch>
        </p:blipFill>
        <p:spPr bwMode="auto">
          <a:xfrm>
            <a:off x="785786" y="1500174"/>
            <a:ext cx="3647329" cy="2571768"/>
          </a:xfrm>
          <a:prstGeom prst="rect">
            <a:avLst/>
          </a:prstGeom>
          <a:noFill/>
        </p:spPr>
      </p:pic>
      <p:pic>
        <p:nvPicPr>
          <p:cNvPr id="1027" name="Picture 3" descr="H:\фото\P9155642.JPG"/>
          <p:cNvPicPr>
            <a:picLocks noChangeAspect="1" noChangeArrowheads="1"/>
          </p:cNvPicPr>
          <p:nvPr/>
        </p:nvPicPr>
        <p:blipFill>
          <a:blip r:embed="rId3" cstate="print"/>
          <a:srcRect l="16406" t="19791"/>
          <a:stretch>
            <a:fillRect/>
          </a:stretch>
        </p:blipFill>
        <p:spPr bwMode="auto">
          <a:xfrm>
            <a:off x="4572000" y="3000372"/>
            <a:ext cx="3855764" cy="27747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Наблюдения</a:t>
            </a:r>
            <a:r>
              <a:rPr lang="ru-RU" sz="2400" dirty="0" smtClean="0"/>
              <a:t>(на прогулке и в уголке природы ) 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2050" name="Picture 2" descr="H:\Новая папка (4)\PB0848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85860"/>
            <a:ext cx="3357584" cy="2518189"/>
          </a:xfrm>
          <a:prstGeom prst="rect">
            <a:avLst/>
          </a:prstGeom>
          <a:noFill/>
        </p:spPr>
      </p:pic>
      <p:pic>
        <p:nvPicPr>
          <p:cNvPr id="2051" name="Picture 3" descr="H:\Новая папка (4)\PB0848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2081" r="3420"/>
          <a:stretch>
            <a:fillRect/>
          </a:stretch>
        </p:blipFill>
        <p:spPr bwMode="auto">
          <a:xfrm>
            <a:off x="642910" y="1142984"/>
            <a:ext cx="3900486" cy="2663036"/>
          </a:xfrm>
          <a:prstGeom prst="rect">
            <a:avLst/>
          </a:prstGeom>
          <a:noFill/>
        </p:spPr>
      </p:pic>
      <p:pic>
        <p:nvPicPr>
          <p:cNvPr id="2052" name="Picture 4" descr="H:\Новая папка (4)\PB084871.JPG"/>
          <p:cNvPicPr>
            <a:picLocks noChangeAspect="1" noChangeArrowheads="1"/>
          </p:cNvPicPr>
          <p:nvPr/>
        </p:nvPicPr>
        <p:blipFill>
          <a:blip r:embed="rId4" cstate="print"/>
          <a:srcRect l="11718" t="18749" r="3125"/>
          <a:stretch>
            <a:fillRect/>
          </a:stretch>
        </p:blipFill>
        <p:spPr bwMode="auto">
          <a:xfrm>
            <a:off x="785786" y="3929066"/>
            <a:ext cx="3714776" cy="2658269"/>
          </a:xfrm>
          <a:prstGeom prst="rect">
            <a:avLst/>
          </a:prstGeom>
          <a:noFill/>
        </p:spPr>
      </p:pic>
      <p:pic>
        <p:nvPicPr>
          <p:cNvPr id="2053" name="Picture 5" descr="H:\Новая папка (4)\PB084874.JPG"/>
          <p:cNvPicPr>
            <a:picLocks noChangeAspect="1" noChangeArrowheads="1"/>
          </p:cNvPicPr>
          <p:nvPr/>
        </p:nvPicPr>
        <p:blipFill>
          <a:blip r:embed="rId5" cstate="print"/>
          <a:srcRect l="20312" t="19791"/>
          <a:stretch>
            <a:fillRect/>
          </a:stretch>
        </p:blipFill>
        <p:spPr bwMode="auto">
          <a:xfrm>
            <a:off x="4786314" y="3929066"/>
            <a:ext cx="3357586" cy="25346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969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Экспериментирование </a:t>
            </a:r>
            <a:endParaRPr lang="ru-RU" sz="2800" b="1" dirty="0"/>
          </a:p>
        </p:txBody>
      </p:sp>
      <p:pic>
        <p:nvPicPr>
          <p:cNvPr id="1026" name="Picture 2" descr="H:\фото\P5245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715281" cy="2786461"/>
          </a:xfrm>
          <a:prstGeom prst="rect">
            <a:avLst/>
          </a:prstGeom>
          <a:noFill/>
        </p:spPr>
      </p:pic>
      <p:pic>
        <p:nvPicPr>
          <p:cNvPr id="1027" name="Picture 3" descr="H:\фото\P8045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619493" cy="2714620"/>
          </a:xfrm>
          <a:prstGeom prst="rect">
            <a:avLst/>
          </a:prstGeom>
          <a:noFill/>
        </p:spPr>
      </p:pic>
      <p:pic>
        <p:nvPicPr>
          <p:cNvPr id="1028" name="Picture 4" descr="H:\фото\P9015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929066"/>
            <a:ext cx="3428990" cy="25717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Труд в природе </a:t>
            </a:r>
            <a:r>
              <a:rPr lang="ru-RU" sz="2800" dirty="0" smtClean="0"/>
              <a:t>(на прогулке и в уголке природы)</a:t>
            </a:r>
            <a:endParaRPr lang="ru-RU" sz="2800" dirty="0"/>
          </a:p>
        </p:txBody>
      </p:sp>
      <p:pic>
        <p:nvPicPr>
          <p:cNvPr id="3074" name="Picture 2" descr="H:\Новая папка (4)\PB0848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4095779" cy="3071834"/>
          </a:xfrm>
          <a:prstGeom prst="rect">
            <a:avLst/>
          </a:prstGeom>
          <a:noFill/>
        </p:spPr>
      </p:pic>
      <p:pic>
        <p:nvPicPr>
          <p:cNvPr id="3075" name="Picture 3" descr="H:\Новая папка (4)\PB0848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217469" cy="31631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9BB411764DC944AA7B28F5C0E62FFE" ma:contentTypeVersion="0" ma:contentTypeDescription="Создание документа." ma:contentTypeScope="" ma:versionID="4749fa0ebc4561d9d866723bca394ee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6PQ52NDQUCDJ-440-2375</_dlc_DocId>
    <_dlc_DocIdUrl xmlns="4c48e722-e5ee-4bb4-abb8-2d4075f5b3da">
      <Url>http://www.eduportal44.ru/Manturovo/mant_MDOU4/1/_layouts/15/DocIdRedir.aspx?ID=6PQ52NDQUCDJ-440-2375</Url>
      <Description>6PQ52NDQUCDJ-440-2375</Description>
    </_dlc_DocIdUrl>
  </documentManagement>
</p:properties>
</file>

<file path=customXml/itemProps1.xml><?xml version="1.0" encoding="utf-8"?>
<ds:datastoreItem xmlns:ds="http://schemas.openxmlformats.org/officeDocument/2006/customXml" ds:itemID="{82F76E73-5265-4339-86B3-7103F7BE4A9A}"/>
</file>

<file path=customXml/itemProps2.xml><?xml version="1.0" encoding="utf-8"?>
<ds:datastoreItem xmlns:ds="http://schemas.openxmlformats.org/officeDocument/2006/customXml" ds:itemID="{2E4B5A1B-9F96-4232-B664-D65D430B24B4}"/>
</file>

<file path=customXml/itemProps3.xml><?xml version="1.0" encoding="utf-8"?>
<ds:datastoreItem xmlns:ds="http://schemas.openxmlformats.org/officeDocument/2006/customXml" ds:itemID="{E7679ED0-1139-4E75-B82B-26DF9BA1BE3E}"/>
</file>

<file path=customXml/itemProps4.xml><?xml version="1.0" encoding="utf-8"?>
<ds:datastoreItem xmlns:ds="http://schemas.openxmlformats.org/officeDocument/2006/customXml" ds:itemID="{05A39B57-107C-44D6-94C8-C7673B34B49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263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Экологическое воспитание  младших дошкольников в детском саду и семье </vt:lpstr>
      <vt:lpstr>Слайд 2</vt:lpstr>
      <vt:lpstr>Задачи экологического воспитания детей   младшего дошкольного возраста - заложить первые ориентиры в мире природы, в мире растений и животных как живых существ, обеспечить понимание первоначальных связей в природе, понимание необходимости одного - двух условий для их жизни.  </vt:lpstr>
      <vt:lpstr>К концу года дети должны :  Знать о растениях, овощах, ягодах, фруктах и называть их;                 Знать, называть и различать домашних и диких животных и их детенышах, знать особенности их поведения и питания; Уметь наблюдать за птицами, прилетающими на участок, подкармливать их зимой;   Иметь представления  о насекомых;   Знать характерные особенности следующих друг за другом времен суток, года и теми изменениями, которые происходят в связи с этим в жизни и деятельности взрослых и детей;  Заботиться о чистоте помещения и участка ; без надобности не срывать растения, не ломать ветки деревьев и кустарников, не пугать животных, не уничтожать гусениц, червяков, бабочек, жуков.                                                                                                                          </vt:lpstr>
      <vt:lpstr>Слайд 5</vt:lpstr>
      <vt:lpstr>Непосредственно организованная образовательная деятельность. </vt:lpstr>
      <vt:lpstr>Наблюдения(на прогулке и в уголке природы )  </vt:lpstr>
      <vt:lpstr>Экспериментирование </vt:lpstr>
      <vt:lpstr>Труд в природе (на прогулке и в уголке природы)</vt:lpstr>
      <vt:lpstr>Игровая деятельность (сюжетно-ролевые и дидактические игры)</vt:lpstr>
      <vt:lpstr>Чтение художественной литературы </vt:lpstr>
      <vt:lpstr>Театрализованная деятельность </vt:lpstr>
      <vt:lpstr>Изобразительная деятельность </vt:lpstr>
      <vt:lpstr>Физическая деятельность (подвижные игры и имитационные движения)</vt:lpstr>
      <vt:lpstr>Музыкальная деятельность </vt:lpstr>
      <vt:lpstr>  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Люба</cp:lastModifiedBy>
  <cp:revision>53</cp:revision>
  <dcterms:created xsi:type="dcterms:W3CDTF">2014-08-08T16:01:14Z</dcterms:created>
  <dcterms:modified xsi:type="dcterms:W3CDTF">2018-01-04T16:25:45Z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0x0101002C9BB411764DC944AA7B28F5C0E62FFE</vt:lpwstr>
  </property>
  <property fmtid="{D5CDD505-2E9C-101B-9397-08002B2CF9AE}" pid="3" name="_dlc_DocIdItemGuid">
    <vt:lpwstr>3f1b42b2-9aa8-4e88-b6c5-b5e366b0e94f</vt:lpwstr>
  </property>
</Properties>
</file>