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5" r:id="rId3"/>
    <p:sldId id="276" r:id="rId4"/>
    <p:sldId id="258" r:id="rId5"/>
    <p:sldId id="277" r:id="rId6"/>
    <p:sldId id="278" r:id="rId7"/>
    <p:sldId id="279" r:id="rId8"/>
    <p:sldId id="282" r:id="rId9"/>
    <p:sldId id="283" r:id="rId10"/>
    <p:sldId id="280" r:id="rId11"/>
    <p:sldId id="281" r:id="rId12"/>
    <p:sldId id="263" r:id="rId13"/>
    <p:sldId id="284" r:id="rId14"/>
    <p:sldId id="285" r:id="rId15"/>
    <p:sldId id="286" r:id="rId16"/>
    <p:sldId id="287" r:id="rId17"/>
    <p:sldId id="288" r:id="rId18"/>
    <p:sldId id="289" r:id="rId19"/>
    <p:sldId id="290" r:id="rId20"/>
    <p:sldId id="273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C557"/>
    <a:srgbClr val="E9943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956817-2938-436E-ABFF-1E26601F1FD1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65BF1-28ED-48C6-9CFE-08094540EF3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jpe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dd-eor.edu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2056" name="Прямоугольник 9"/>
          <p:cNvSpPr>
            <a:spLocks noChangeArrowheads="1"/>
          </p:cNvSpPr>
          <p:nvPr/>
        </p:nvSpPr>
        <p:spPr bwMode="auto">
          <a:xfrm>
            <a:off x="4716017" y="5589588"/>
            <a:ext cx="3240360" cy="504825"/>
          </a:xfrm>
          <a:prstGeom prst="rect">
            <a:avLst/>
          </a:prstGeom>
          <a:solidFill>
            <a:srgbClr val="00FF00"/>
          </a:solidFill>
          <a:ln w="25400" algn="ctr">
            <a:solidFill>
              <a:srgbClr val="00FF00"/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Воспитатель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2 младшей группы </a:t>
            </a:r>
          </a:p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 И. Богословская</a:t>
            </a: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042988" y="620713"/>
            <a:ext cx="6697662" cy="647700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algn="ctr">
            <a:solidFill>
              <a:srgbClr val="385D8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Monotype Corsiva" pitchFamily="66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Муниципальное  бюджетное дошкольное образовательное учреждение                                         детский сад №4 «Огонек» городского округа город Мантурово</a:t>
            </a:r>
          </a:p>
          <a:p>
            <a:pPr algn="ctr">
              <a:defRPr/>
            </a:pPr>
            <a:r>
              <a:rPr lang="ru-RU" sz="1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Monotype Corsiva" pitchFamily="66" charset="0"/>
              </a:rPr>
              <a:t> 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1619672" y="1124744"/>
            <a:ext cx="6265441" cy="4536504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Родительское собрание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по ПДД</a:t>
            </a:r>
          </a:p>
          <a:p>
            <a:pPr lvl="1" algn="ctr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 второй младшей группе</a:t>
            </a:r>
          </a:p>
          <a:p>
            <a:pPr lvl="1" algn="ctr">
              <a:defRPr/>
            </a:pPr>
            <a:r>
              <a:rPr lang="ru-RU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«Много  слева, много справа всяких неприятностей!»</a:t>
            </a:r>
            <a:endParaRPr lang="ru-RU" sz="3200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844675"/>
            <a:ext cx="4572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268538" y="2103438"/>
            <a:ext cx="568801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 dirty="0">
              <a:latin typeface="Monotype Corsiva" pitchFamily="66" charset="0"/>
            </a:endParaRPr>
          </a:p>
          <a:p>
            <a:endParaRPr lang="ru-RU" altLang="ru-RU" sz="1800" dirty="0">
              <a:latin typeface="Monotype Corsiva" pitchFamily="66" charset="0"/>
            </a:endParaRPr>
          </a:p>
          <a:p>
            <a:endParaRPr lang="ru-RU" altLang="ru-RU" sz="1800" dirty="0">
              <a:latin typeface="Monotype Corsiva" pitchFamily="66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548680"/>
            <a:ext cx="6336704" cy="5832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Очень порадовали ваши ответы на вопросы анкеты, вы   примерные пешеходы и водители, и мы обязательно примем во внимание ваши пожелания какие мероприятия для вас и ваших детей провести в течении года по ПДД.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группе сделан уголок для родителей с информацией по ПДД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Книжный уголок для детей по ПДД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игры( покупные и сделанные своими руками).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Макет дороги для обыгрывания с детьми различных ситуаций.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Кубики и машинки, рули и др.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 неделе безопасности были проведены мероприятия с детьми: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Рассматривание иллюстраций и машины ( что есть у машины)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Подвижная игра «Воробушки автомобиль»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Дидактические игры: «Найди такую же картинку» «Собери машину»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Обыгрывание ситуаций «Мы водители и пассажиры»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Чтение : М.В.Дружинина «Куда бегут колеса», «Нужные машины»; А. Барто «Грузовик», «Профессии машин», Б.Захондер «Шофер»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Беседы и рассказ воспитателя на макете «Дорога и тротуар»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Развлечение «правила движения достойны уважения»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547664" y="548680"/>
            <a:ext cx="6336704" cy="5832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богословская лариса\Downloads\DSCF0410.JPG"/>
          <p:cNvPicPr>
            <a:picLocks noChangeAspect="1" noChangeArrowheads="1"/>
          </p:cNvPicPr>
          <p:nvPr/>
        </p:nvPicPr>
        <p:blipFill>
          <a:blip r:embed="rId3" cstate="print"/>
          <a:srcRect l="13244" r="20409" b="6948"/>
          <a:stretch>
            <a:fillRect/>
          </a:stretch>
        </p:blipFill>
        <p:spPr bwMode="auto">
          <a:xfrm>
            <a:off x="1835696" y="2924944"/>
            <a:ext cx="1540151" cy="1620052"/>
          </a:xfrm>
          <a:prstGeom prst="rect">
            <a:avLst/>
          </a:prstGeom>
          <a:noFill/>
        </p:spPr>
      </p:pic>
      <p:pic>
        <p:nvPicPr>
          <p:cNvPr id="10" name="Picture 1" descr="C:\Users\богословская лариса\Downloads\DSCF0405.JPG"/>
          <p:cNvPicPr>
            <a:picLocks noChangeAspect="1" noChangeArrowheads="1"/>
          </p:cNvPicPr>
          <p:nvPr/>
        </p:nvPicPr>
        <p:blipFill>
          <a:blip r:embed="rId4" cstate="print"/>
          <a:srcRect l="14981" r="2171" b="5211"/>
          <a:stretch>
            <a:fillRect/>
          </a:stretch>
        </p:blipFill>
        <p:spPr bwMode="auto">
          <a:xfrm>
            <a:off x="2123728" y="764704"/>
            <a:ext cx="2197940" cy="1886049"/>
          </a:xfrm>
          <a:prstGeom prst="rect">
            <a:avLst/>
          </a:prstGeom>
          <a:noFill/>
        </p:spPr>
      </p:pic>
      <p:pic>
        <p:nvPicPr>
          <p:cNvPr id="11" name="Picture 2" descr="C:\Users\богословская лариса\Downloads\DSCF04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92696"/>
            <a:ext cx="2652979" cy="1989734"/>
          </a:xfrm>
          <a:prstGeom prst="rect">
            <a:avLst/>
          </a:prstGeom>
          <a:noFill/>
        </p:spPr>
      </p:pic>
      <p:pic>
        <p:nvPicPr>
          <p:cNvPr id="14" name="Picture 1" descr="C:\Users\богословская лариса\Downloads\DSCF0412.JPG"/>
          <p:cNvPicPr>
            <a:picLocks noChangeAspect="1" noChangeArrowheads="1"/>
          </p:cNvPicPr>
          <p:nvPr/>
        </p:nvPicPr>
        <p:blipFill>
          <a:blip r:embed="rId6" cstate="print"/>
          <a:srcRect l="11724" t="18817" r="16066" b="8974"/>
          <a:stretch>
            <a:fillRect/>
          </a:stretch>
        </p:blipFill>
        <p:spPr bwMode="auto">
          <a:xfrm>
            <a:off x="3707904" y="2924944"/>
            <a:ext cx="1915716" cy="1436767"/>
          </a:xfrm>
          <a:prstGeom prst="rect">
            <a:avLst/>
          </a:prstGeom>
          <a:noFill/>
        </p:spPr>
      </p:pic>
      <p:pic>
        <p:nvPicPr>
          <p:cNvPr id="3074" name="Picture 2" descr="C:\Users\богословская лариса\Downloads\DSCF0413.JPG"/>
          <p:cNvPicPr>
            <a:picLocks noChangeAspect="1" noChangeArrowheads="1"/>
          </p:cNvPicPr>
          <p:nvPr/>
        </p:nvPicPr>
        <p:blipFill>
          <a:blip r:embed="rId7" cstate="print"/>
          <a:srcRect l="21060" t="2605" r="16284" b="13027"/>
          <a:stretch>
            <a:fillRect/>
          </a:stretch>
        </p:blipFill>
        <p:spPr bwMode="auto">
          <a:xfrm>
            <a:off x="6012160" y="2924944"/>
            <a:ext cx="1558360" cy="1573780"/>
          </a:xfrm>
          <a:prstGeom prst="rect">
            <a:avLst/>
          </a:prstGeom>
          <a:noFill/>
        </p:spPr>
      </p:pic>
      <p:pic>
        <p:nvPicPr>
          <p:cNvPr id="3075" name="Picture 3" descr="C:\Users\богословская лариса\Downloads\DSCF0409.JPG"/>
          <p:cNvPicPr>
            <a:picLocks noChangeAspect="1" noChangeArrowheads="1"/>
          </p:cNvPicPr>
          <p:nvPr/>
        </p:nvPicPr>
        <p:blipFill>
          <a:blip r:embed="rId8" cstate="print"/>
          <a:srcRect t="8974" b="24606"/>
          <a:stretch>
            <a:fillRect/>
          </a:stretch>
        </p:blipFill>
        <p:spPr bwMode="auto">
          <a:xfrm>
            <a:off x="3203848" y="4649172"/>
            <a:ext cx="3150413" cy="156930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260648"/>
            <a:ext cx="6336704" cy="6120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b="1" dirty="0">
              <a:latin typeface="Monotype Corsiva" pitchFamily="66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268760"/>
            <a:ext cx="19507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268760"/>
            <a:ext cx="1950720" cy="109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268760"/>
            <a:ext cx="2112000" cy="11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2996952"/>
            <a:ext cx="165287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996952"/>
            <a:ext cx="2044632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0152" y="3068960"/>
            <a:ext cx="1832229" cy="115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11760" y="4725144"/>
            <a:ext cx="947692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51920" y="4725144"/>
            <a:ext cx="1762705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797152"/>
            <a:ext cx="1108599" cy="14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267745" y="263691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Подвижная игра «Воробушки и автомобиль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67744" y="4293096"/>
            <a:ext cx="6196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Маленькие водители и пассажиры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123728" y="40466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есть у машины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23928" y="476672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«Собери машину»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84168" y="332656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Д/И «Найди такую же картинку»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63688" y="260648"/>
            <a:ext cx="6336704" cy="612004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3" name="Picture 3" descr="C:\Users\богословская лариса\Downloads\image-2020-09-24 18_52_43.jpg"/>
          <p:cNvPicPr>
            <a:picLocks noChangeAspect="1" noChangeArrowheads="1"/>
          </p:cNvPicPr>
          <p:nvPr/>
        </p:nvPicPr>
        <p:blipFill>
          <a:blip r:embed="rId3" cstate="print"/>
          <a:srcRect t="15523" r="4387" b="4049"/>
          <a:stretch>
            <a:fillRect/>
          </a:stretch>
        </p:blipFill>
        <p:spPr bwMode="auto">
          <a:xfrm>
            <a:off x="1835698" y="908719"/>
            <a:ext cx="1940125" cy="1224000"/>
          </a:xfrm>
          <a:prstGeom prst="rect">
            <a:avLst/>
          </a:prstGeo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 l="7874" t="10799" r="5399" b="3900"/>
          <a:stretch>
            <a:fillRect/>
          </a:stretch>
        </p:blipFill>
        <p:spPr bwMode="auto">
          <a:xfrm>
            <a:off x="6012160" y="908720"/>
            <a:ext cx="1756746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 l="13948" t="20097" r="4274" b="8099"/>
          <a:stretch>
            <a:fillRect/>
          </a:stretch>
        </p:blipFill>
        <p:spPr bwMode="auto">
          <a:xfrm>
            <a:off x="3923928" y="908720"/>
            <a:ext cx="1913363" cy="12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483768" y="332656"/>
            <a:ext cx="457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Рассказ воспитателя «тротуар и дорога»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6" cstate="print"/>
          <a:srcRect b="6948"/>
          <a:stretch>
            <a:fillRect/>
          </a:stretch>
        </p:blipFill>
        <p:spPr bwMode="auto">
          <a:xfrm>
            <a:off x="1907704" y="2924944"/>
            <a:ext cx="1865376" cy="1301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95936" y="2996952"/>
            <a:ext cx="1718786" cy="1254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2996952"/>
            <a:ext cx="2168271" cy="1137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4" y="4581127"/>
            <a:ext cx="2127570" cy="12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39951" y="4653136"/>
            <a:ext cx="1702127" cy="147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56176" y="4437112"/>
            <a:ext cx="1800668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2123728" y="2348880"/>
            <a:ext cx="689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Развлечение «Правила движения достойны уважения»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260648"/>
            <a:ext cx="6336704" cy="6120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692696"/>
            <a:ext cx="288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987824" y="332656"/>
            <a:ext cx="46086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ПАМЯТКИ ДЛЯ РОДИТЕЛЕЙ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068960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068960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3068960"/>
            <a:ext cx="1920000" cy="14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4653136"/>
            <a:ext cx="2064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20072" y="4653136"/>
            <a:ext cx="2064000" cy="15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91680" y="188640"/>
            <a:ext cx="6192688" cy="619205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Акции, в которых участвовали родители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«Мой ребенок в автокресле» 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«Будь заметен на дороге</a:t>
            </a:r>
            <a:r>
              <a:rPr lang="ru-RU" b="1" dirty="0" smtClean="0">
                <a:latin typeface="Monotype Corsiva" pitchFamily="66" charset="0"/>
              </a:rPr>
              <a:t>»</a:t>
            </a: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 smtClean="0">
              <a:latin typeface="Monotype Corsiva" pitchFamily="66" charset="0"/>
            </a:endParaRPr>
          </a:p>
          <a:p>
            <a:endParaRPr lang="ru-RU" b="1" dirty="0">
              <a:latin typeface="Monotype Corsiva" pitchFamily="66" charset="0"/>
            </a:endParaRPr>
          </a:p>
        </p:txBody>
      </p:sp>
      <p:pic>
        <p:nvPicPr>
          <p:cNvPr id="11" name="Picture 3" descr="C:\Users\богословская лариса\Downloads\image-2020-09-24 10_12_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700808"/>
            <a:ext cx="1395694" cy="2160000"/>
          </a:xfrm>
          <a:prstGeom prst="rect">
            <a:avLst/>
          </a:prstGeom>
          <a:noFill/>
        </p:spPr>
      </p:pic>
      <p:pic>
        <p:nvPicPr>
          <p:cNvPr id="12" name="Picture 4" descr="C:\Users\богословская лариса\Downloads\image-2020-09-24 10_11_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1628800"/>
            <a:ext cx="1320000" cy="2160000"/>
          </a:xfrm>
          <a:prstGeom prst="rect">
            <a:avLst/>
          </a:prstGeom>
          <a:noFill/>
        </p:spPr>
      </p:pic>
      <p:pic>
        <p:nvPicPr>
          <p:cNvPr id="13" name="Picture 6" descr="C:\Users\богословская лариса\Downloads\image-2020-09-24 10_10_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980728"/>
            <a:ext cx="1504656" cy="2556000"/>
          </a:xfrm>
          <a:prstGeom prst="rect">
            <a:avLst/>
          </a:prstGeom>
          <a:noFill/>
        </p:spPr>
      </p:pic>
      <p:pic>
        <p:nvPicPr>
          <p:cNvPr id="14" name="Picture 5" descr="C:\Users\богословская лариса\Downloads\image-2020-09-24 10_11_4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95936" y="4149080"/>
            <a:ext cx="1612703" cy="1841352"/>
          </a:xfrm>
          <a:prstGeom prst="rect">
            <a:avLst/>
          </a:prstGeom>
          <a:noFill/>
        </p:spPr>
      </p:pic>
      <p:pic>
        <p:nvPicPr>
          <p:cNvPr id="15" name="Picture 2" descr="C:\Users\богословская лариса\Downloads\image-2020-09-24 10_10_3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3789040"/>
            <a:ext cx="1079997" cy="2340000"/>
          </a:xfrm>
          <a:prstGeom prst="rect">
            <a:avLst/>
          </a:prstGeom>
          <a:noFill/>
        </p:spPr>
      </p:pic>
      <p:pic>
        <p:nvPicPr>
          <p:cNvPr id="1026" name="Picture 2" descr="C:\Users\богословская лариса\Downloads\Даня в кресле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4005064"/>
            <a:ext cx="1800000" cy="180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548680"/>
            <a:ext cx="6336704" cy="5832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79713" y="836712"/>
            <a:ext cx="568863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Решение родительского собрания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Отметить грамотами родителей, которые приняли активное участие в проведении недели безопасности и в акции «Мой ребенок в автокресле»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Позаботится о том, чтобы у детей были светоотражатели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Принимать участие в акциях и выставках, оказывать помощь в работе по ПДД воспитателям ( мастер – классы, викторины, развлечения и т.д.)</a:t>
            </a:r>
          </a:p>
          <a:p>
            <a:pPr marL="342900" indent="-34290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4.Принять участие в пополнении предметно – развивающей среды по ПДД в группе.</a:t>
            </a:r>
          </a:p>
          <a:p>
            <a:pPr marL="342900" indent="-342900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260648"/>
            <a:ext cx="6336704" cy="6120048"/>
          </a:xfrm>
          <a:prstGeom prst="roundRect">
            <a:avLst/>
          </a:prstGeom>
          <a:solidFill>
            <a:srgbClr val="7EC5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Users\богословская лариса\Downloads\7e11b168bd80a73e939eb2637100ad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908720"/>
            <a:ext cx="6120680" cy="4824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203848" y="404664"/>
            <a:ext cx="346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260648"/>
            <a:ext cx="6336704" cy="612004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" descr="C:\Users\богословская лариса\Downloads\21_sad_pamjatka.jpg"/>
          <p:cNvPicPr>
            <a:picLocks noChangeAspect="1" noChangeArrowheads="1"/>
          </p:cNvPicPr>
          <p:nvPr/>
        </p:nvPicPr>
        <p:blipFill>
          <a:blip r:embed="rId3" cstate="print"/>
          <a:srcRect l="9541" t="23125" r="8618" b="8190"/>
          <a:stretch>
            <a:fillRect/>
          </a:stretch>
        </p:blipFill>
        <p:spPr bwMode="auto">
          <a:xfrm>
            <a:off x="2123728" y="476672"/>
            <a:ext cx="5400600" cy="56880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5124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4"/>
            <a:ext cx="9144000" cy="717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196975"/>
            <a:ext cx="4572000" cy="17367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ru-RU" sz="54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Прямоугольник 6"/>
          <p:cNvSpPr/>
          <p:nvPr/>
        </p:nvSpPr>
        <p:spPr>
          <a:xfrm>
            <a:off x="1914054" y="940470"/>
            <a:ext cx="5616624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Verdana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32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lt"/>
            </a:endParaRP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187450" y="1916113"/>
            <a:ext cx="684371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defRPr/>
            </a:pP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572348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619672" y="260648"/>
            <a:ext cx="6336704" cy="6120048"/>
          </a:xfrm>
          <a:prstGeom prst="roundRect">
            <a:avLst/>
          </a:prstGeom>
          <a:solidFill>
            <a:srgbClr val="7EC55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</a:t>
            </a: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3848" y="260648"/>
            <a:ext cx="346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Приложение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" descr="C:\Users\богословская лариса\Downloads\для-родителей-1-712x1024.jpg"/>
          <p:cNvPicPr>
            <a:picLocks noChangeAspect="1" noChangeArrowheads="1"/>
          </p:cNvPicPr>
          <p:nvPr/>
        </p:nvPicPr>
        <p:blipFill>
          <a:blip r:embed="rId3" cstate="print"/>
          <a:srcRect t="12180" b="15871"/>
          <a:stretch>
            <a:fillRect/>
          </a:stretch>
        </p:blipFill>
        <p:spPr bwMode="auto">
          <a:xfrm>
            <a:off x="2051720" y="548680"/>
            <a:ext cx="5544616" cy="565200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619672" y="548680"/>
            <a:ext cx="6336704" cy="5832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Дата проведения: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23 СЕНТЯБРЯ 2020год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Возрастная группа: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2 МЛАДШАЯ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Тема: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«Много слева, много справа всяких неприятностей»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        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Взаимодействие  с семьями воспитанников: организация целенаправленной систематической  работы педагогов  , направленной   на приобщение родителей  и детей по изучению правил дорожного движения, профилактике детского дорожно – транспортного травматизма.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 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Объединить усилия воспитателей и родителей в вопросе ознакомления детей с правилами дорожного движения, в целях безопасности детей;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Способствовать обобщению и распространению соблюдения ПДД среди детей и их родителей;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Помочь родителям осознать всю важность данного вопроса в воспитании детей;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844675"/>
            <a:ext cx="4572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4102" name="Прямоугольник 5"/>
          <p:cNvSpPr>
            <a:spLocks noChangeArrowheads="1"/>
          </p:cNvSpPr>
          <p:nvPr/>
        </p:nvSpPr>
        <p:spPr bwMode="auto">
          <a:xfrm>
            <a:off x="2268538" y="2103438"/>
            <a:ext cx="5688012" cy="122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>
              <a:latin typeface="Monotype Corsiva" pitchFamily="66" charset="0"/>
            </a:endParaRPr>
          </a:p>
          <a:p>
            <a:endParaRPr lang="ru-RU" altLang="ru-RU" sz="1800">
              <a:latin typeface="Monotype Corsiva" pitchFamily="66" charset="0"/>
            </a:endParaRPr>
          </a:p>
          <a:p>
            <a:endParaRPr lang="ru-RU" altLang="ru-RU" sz="1800">
              <a:latin typeface="Monotype Corsiva" pitchFamily="66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altLang="ru-RU" sz="1400">
              <a:latin typeface="Calibri" pitchFamily="34" charset="0"/>
            </a:endParaRPr>
          </a:p>
        </p:txBody>
      </p:sp>
      <p:sp>
        <p:nvSpPr>
          <p:cNvPr id="4103" name="AutoShape 9"/>
          <p:cNvSpPr>
            <a:spLocks noChangeArrowheads="1"/>
          </p:cNvSpPr>
          <p:nvPr/>
        </p:nvSpPr>
        <p:spPr bwMode="auto">
          <a:xfrm>
            <a:off x="1547664" y="260648"/>
            <a:ext cx="6336703" cy="6264695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Соблюдайте правила движения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 и помните: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rgbClr val="FF0000"/>
              </a:solidFill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Дорога не терпит шалости –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u="sng" dirty="0" smtClean="0">
                <a:solidFill>
                  <a:srgbClr val="FF0000"/>
                </a:solidFill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наказывает без жалости. 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3600" b="1" u="sng" dirty="0" smtClean="0">
              <a:solidFill>
                <a:srgbClr val="FF0000"/>
              </a:solidFill>
              <a:latin typeface="Monotype Corsiva" pitchFamily="66" charset="0"/>
              <a:cs typeface="Arial" pitchFamily="34" charset="0"/>
            </a:endParaRPr>
          </a:p>
        </p:txBody>
      </p:sp>
      <p:sp>
        <p:nvSpPr>
          <p:cNvPr id="4104" name="Прямоугольник 7"/>
          <p:cNvSpPr>
            <a:spLocks noChangeArrowheads="1"/>
          </p:cNvSpPr>
          <p:nvPr/>
        </p:nvSpPr>
        <p:spPr bwMode="auto">
          <a:xfrm>
            <a:off x="2051050" y="2205038"/>
            <a:ext cx="6049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691680" y="548680"/>
            <a:ext cx="6192688" cy="604804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Участники: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Дети, родители, воспитатели.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Повестка дня:                                                                                                                    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1.Вступительное слово воспитателя: статистика ДТП, задачи на год , что должен знать и уметь ребенок 3 – 4 лет по ПДД, рекомендации.                                                                                                             2. Презентация проведения недели безопасности  во 2 младшей группе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Решение родительского собрания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Наглядная информация ( памятки для родителей, анкета для родителей, ссылки на видеоматериалы по ПДД)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844675"/>
            <a:ext cx="4572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268538" y="2103438"/>
            <a:ext cx="568801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 dirty="0">
              <a:latin typeface="Monotype Corsiva" pitchFamily="66" charset="0"/>
            </a:endParaRPr>
          </a:p>
          <a:p>
            <a:endParaRPr lang="ru-RU" altLang="ru-RU" sz="1800" dirty="0">
              <a:latin typeface="Monotype Corsiva" pitchFamily="66" charset="0"/>
            </a:endParaRPr>
          </a:p>
          <a:p>
            <a:endParaRPr lang="ru-RU" altLang="ru-RU" sz="1800" dirty="0">
              <a:latin typeface="Monotype Corsiva" pitchFamily="66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91680" y="548680"/>
            <a:ext cx="6192688" cy="5832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Вступительное слово.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u="sng" dirty="0" smtClean="0">
              <a:solidFill>
                <a:srgbClr val="171717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1717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lang="ru-RU" b="1" u="sng" dirty="0" smtClean="0">
                <a:solidFill>
                  <a:srgbClr val="1717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Уважаемые родители, добро пожаловать!</a:t>
            </a: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период со 21 по 25 сентября 2020 года во всех образовательных организациях  будет проведена «Неделя безопасности дорожного движения»</a:t>
            </a:r>
            <a:r>
              <a:rPr lang="ru-RU" dirty="0" smtClean="0"/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целях активизации деятельности по повышению у участников дорожного движения уровня правосознания и правовой культуры в области дорожного движения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научить детей азбуке безопасности и Прав</a:t>
            </a:r>
            <a:r>
              <a:rPr lang="ru-RU" dirty="0" smtClean="0">
                <a:solidFill>
                  <a:srgbClr val="171717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илам дорожного движения, в первую очередь родители должны сами быть хорошо осведомлены в этом вопросе и заинтересованы в решении такой проблемы, как детский дорожно-транспортный травматизм. Я считаю, именно поэтому работа в данном направлении должна вестись не только с детьми, но и с родителями. Выражаю надежду, что наше общение пойдет на пользу всем его участникам, и мы совместными усилиями сможем обучить детей ПДД и предотвратить увеличение количества ДТП с участием детей.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547664" y="548680"/>
            <a:ext cx="6336704" cy="5832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Состояние ДТП за 6 месяцев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начала 2020 года на территории Костромской области наблюдается значительное сокращение всех основных показателей детского дорожно – транспортного травматизма.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Зарегистрировано 22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(2019 – 47, -53%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ДТП с участием детей, при этом 26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(2019 – 52, -50%)несовершеннолетних получили травмы. 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начала года  рост ДТП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участием детей – пешеходов зарегистрировано 8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(2019 -13, - 38,5%) , из них пострадали 8 несовершеннолетних. Возраст детей, попавших  в ДТП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3, 7, 8, 9, 13, 14, 15 лет.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двух случаях дети двигались в образовательную организацию  по маршруту «дом – школа» . Одно происшествие произошло при нахождении  ребенка  на проезжей части вместе с отцом.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темное время суток совершено 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(2019 – 3, - 25%) ДТП, в одном случае светоотражающие элементы на одежде ребенка отсутствовали.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Количество ДТП с участие детей – пассажиров снизилось на  58, 3%, при этом число пострадавших детей сократилось на 50%.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 ДТП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совершены на автодорогах федерального значения,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на территории областного центра. ( во всех ДТП дети находились с родителями или родственниками), причем были нарушены правила перевозки несовершеннолетних в автомобиле.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участием несовершеннолетних водителей автотранспорта зарегистрировано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 ДТП в Мантурово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где подросток не имел права на управление транспортным средством, но управлял мотоциклом с разрешения родителей.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 rtlCol="0">
            <a:norm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>
              <a:solidFill>
                <a:schemeClr val="tx1">
                  <a:tint val="75000"/>
                </a:schemeClr>
              </a:solidFill>
            </a:endParaRPr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286000" y="1844675"/>
            <a:ext cx="4572000" cy="9144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268538" y="2103438"/>
            <a:ext cx="5688012" cy="1224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altLang="ru-RU" sz="2000" b="1" dirty="0">
              <a:latin typeface="Monotype Corsiva" pitchFamily="66" charset="0"/>
            </a:endParaRPr>
          </a:p>
          <a:p>
            <a:endParaRPr lang="ru-RU" altLang="ru-RU" sz="1800" dirty="0">
              <a:latin typeface="Monotype Corsiva" pitchFamily="66" charset="0"/>
            </a:endParaRPr>
          </a:p>
          <a:p>
            <a:endParaRPr lang="ru-RU" altLang="ru-RU" sz="1800" dirty="0">
              <a:latin typeface="Monotype Corsiva" pitchFamily="66" charset="0"/>
            </a:endParaRPr>
          </a:p>
          <a:p>
            <a:pPr>
              <a:lnSpc>
                <a:spcPct val="90000"/>
              </a:lnSpc>
              <a:spcBef>
                <a:spcPts val="600"/>
              </a:spcBef>
              <a:buClr>
                <a:schemeClr val="tx2"/>
              </a:buClr>
              <a:buSzPct val="73000"/>
              <a:buFont typeface="Wingdings 2" pitchFamily="18" charset="2"/>
              <a:buChar char=""/>
            </a:pPr>
            <a:endParaRPr lang="ru-RU" altLang="ru-RU" sz="1400" dirty="0">
              <a:latin typeface="Calibri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9672" y="548680"/>
            <a:ext cx="6336704" cy="5832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План работы на год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Оформление информационного стенда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родителей по ПДД: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 правилах дорожного движения»;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памяток: «Уроки дорожной безопасности для родителей»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§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сайте  продолжить оформлять страничку по ПДД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 инструктажей для родителей по ПДД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Включение родителей в акции по профилактике  ДДТТ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работу родительских патрулей в районе образовательной организации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Оказание методической помощи родителям, принимающим участие в  муниципальном конкурсе «Семья + ПДД=Безопасность»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Организовать  родителей для участия в дистанционных курсах «Компетентный родитель, вопросы обучения, воспитания и развития детей»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Недели безопасности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Экскурсии, целевые прогулки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Выставка поделок «Исторические светофоры»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атрибутов для с/ролевых игр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Изучаем ПДД с помощью музыки и театра.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Флешмоб «Соблюдайте правила дорожного движения»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Интернет – экскурсии «История появления ПДД»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Участие в конкурсе «Дизайнер безопасности»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sz="1400" b="1" u="sng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547664" y="548680"/>
            <a:ext cx="6336704" cy="5832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должен знать и уметь  ребенок 3 -4 лет по ПДД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Переходить дорогу можно только со взрослым, держась за руку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Переходить дорогу можно только по пешеходному переходу, спокойным шагом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Пешеходы – это люди, которые идут по тротуару (улице)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Машины бывают разные ( грузовые и легковые) – это транспорт. Машинами управляют водители (шоферы). Машины ( транспорт) передвигаются по дороге. (проезжей части)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мы едем в автобусе (  общественный транспорт) – мы пассажиры, знать правила поведения.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светофор, что обозначают цвета светофора.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13" name="Скругленный прямоугольник 12"/>
          <p:cNvSpPr/>
          <p:nvPr/>
        </p:nvSpPr>
        <p:spPr>
          <a:xfrm>
            <a:off x="1619672" y="548680"/>
            <a:ext cx="6336704" cy="58320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знакомить детей с правилами дорожного движения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первую очередь – вы пример для ребенка, научите ребенка быть внимательным на дороге, смотреть по сторонам, объясняйте ребенку как нужно поступать ненавязчиво, спокойно. Не пугайте ребенка , а беседуйте с  ним ежедневно.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Приобретите для ребенка настольные игры по ПДД, или сделайте их своими руками, совместно с ребенком.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Играйте с ребенком в кубики( постройте дорогу из кубиков, гараж  и с машинками обыграйте)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Читайте художественную литературу( желательно с яркими картинками) и обсуждайте прочитанное.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Просматривайте мультфильмы по ПДД «Уроки безопасности тетушки совы» и другие.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Рисуйте вместе с ребенком ситуации на дорогах.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Сами просматривайте интернет ресурсы по ПДД (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для образовательных организаций по профилактике ДДТТ на интерактивном образовательном портале «Дорога без опасности» (</a:t>
            </a:r>
            <a:r>
              <a:rPr lang="en-US" sz="1600" u="sng" dirty="0" smtClean="0">
                <a:hlinkClick r:id="rId3"/>
              </a:rPr>
              <a:t>http</a:t>
            </a:r>
            <a:r>
              <a:rPr lang="ru-RU" sz="1600" u="sng" dirty="0" smtClean="0">
                <a:hlinkClick r:id="rId3"/>
              </a:rPr>
              <a:t>://</a:t>
            </a:r>
            <a:r>
              <a:rPr lang="en-US" sz="1600" u="sng" dirty="0" err="1" smtClean="0">
                <a:hlinkClick r:id="rId3"/>
              </a:rPr>
              <a:t>bdd</a:t>
            </a:r>
            <a:r>
              <a:rPr lang="ru-RU" sz="1600" u="sng" dirty="0" smtClean="0">
                <a:hlinkClick r:id="rId3"/>
              </a:rPr>
              <a:t>-</a:t>
            </a:r>
            <a:r>
              <a:rPr lang="en-US" sz="1600" u="sng" dirty="0" err="1" smtClean="0">
                <a:hlinkClick r:id="rId3"/>
              </a:rPr>
              <a:t>eor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err="1" smtClean="0">
                <a:hlinkClick r:id="rId3"/>
              </a:rPr>
              <a:t>edu</a:t>
            </a:r>
            <a:r>
              <a:rPr lang="ru-RU" sz="1600" u="sng" dirty="0" smtClean="0">
                <a:hlinkClick r:id="rId3"/>
              </a:rPr>
              <a:t>.</a:t>
            </a:r>
            <a:r>
              <a:rPr lang="en-US" sz="1600" u="sng" dirty="0" smtClean="0">
                <a:hlinkClick r:id="rId3"/>
              </a:rPr>
              <a:t>ru</a:t>
            </a:r>
            <a:r>
              <a:rPr lang="ru-RU" sz="16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/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и сайте юидроссии.рф.)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1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2" name="Содержимое 1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3" name="Текст 12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54" name="Содержимое 1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026" name="Picture 2" descr="C:\Users\Samsung\Desktop\фон пдд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1547664" y="548680"/>
            <a:ext cx="6336704" cy="5832016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19672" y="701232"/>
            <a:ext cx="6192688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Анкета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родителей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по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обучению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детей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дорожного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движения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На Ваш взгляд, с какого возраста нужно обучать детей правилам дорожного движения?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С 3- 4 лет • С 4 – 5 лет • С 5 – 6 лет • С 6 – 7 лет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Всегда ли Вы правильно переходите проезжую часть дороги?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Иногда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Ведя ребёнка в детский сад, Вы отпускаете его самостоятельно переходить дорогу?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Да • Нет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• Иногда</a:t>
            </a:r>
          </a:p>
          <a:p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Как Вы со своим ребёнком обходите транспорт на остановке?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6. Какие формы обучения дошкольников правилам дорожного движения с детьми Вы используете? (подчеркните)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Личный пример поведения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Просмотр телепередач, мультфильмов по данной тематике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Объяснение, беседа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Решение проблемной ситуации на практике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7. Используете ли Вы при перевозе ребенка в личном транспорте кресло безопасности?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Постоянно • Иногда • Не используем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8. В какие мероприятиях по обучению дошкольников правилам дорожного движения Вы хотели бы принять участие? (подчеркните)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Викторина • Развлечение • Кукольный театр • Инсценировка</a:t>
            </a:r>
          </a:p>
          <a:p>
            <a:pPr>
              <a:buFont typeface="Wingdings" pitchFamily="2" charset="2"/>
              <a:buChar char="§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• Брейн-ринг • Игра «Самый умный» или   мастер - класс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c48e722-e5ee-4bb4-abb8-2d4075f5b3da">6PQ52NDQUCDJ-440-4081</_dlc_DocId>
    <_dlc_DocIdUrl xmlns="4c48e722-e5ee-4bb4-abb8-2d4075f5b3da">
      <Url>http://www.eduportal44.ru/Manturovo/mant_MDOU4/1/_layouts/15/DocIdRedir.aspx?ID=6PQ52NDQUCDJ-440-4081</Url>
      <Description>6PQ52NDQUCDJ-440-4081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2C9BB411764DC944AA7B28F5C0E62FFE" ma:contentTypeVersion="0" ma:contentTypeDescription="Создание документа." ma:contentTypeScope="" ma:versionID="4749fa0ebc4561d9d866723bca394eea">
  <xsd:schema xmlns:xsd="http://www.w3.org/2001/XMLSchema" xmlns:xs="http://www.w3.org/2001/XMLSchema" xmlns:p="http://schemas.microsoft.com/office/2006/metadata/properties" xmlns:ns2="4c48e722-e5ee-4bb4-abb8-2d4075f5b3da" targetNamespace="http://schemas.microsoft.com/office/2006/metadata/properties" ma:root="true" ma:fieldsID="8a220eebd1fd7726bb29bddc0ee35786" ns2:_="">
    <xsd:import namespace="4c48e722-e5ee-4bb4-abb8-2d4075f5b3d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48e722-e5ee-4bb4-abb8-2d4075f5b3d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0CC715-2990-4A56-B7B8-AC42F4EDD07D}"/>
</file>

<file path=customXml/itemProps2.xml><?xml version="1.0" encoding="utf-8"?>
<ds:datastoreItem xmlns:ds="http://schemas.openxmlformats.org/officeDocument/2006/customXml" ds:itemID="{7BE856F1-70A7-4C0F-AFB5-75247EAFC882}"/>
</file>

<file path=customXml/itemProps3.xml><?xml version="1.0" encoding="utf-8"?>
<ds:datastoreItem xmlns:ds="http://schemas.openxmlformats.org/officeDocument/2006/customXml" ds:itemID="{55412CD4-160D-48B9-960E-3768FBCB4668}"/>
</file>

<file path=customXml/itemProps4.xml><?xml version="1.0" encoding="utf-8"?>
<ds:datastoreItem xmlns:ds="http://schemas.openxmlformats.org/officeDocument/2006/customXml" ds:itemID="{1F9B2B13-774C-4A99-ABB4-A3920A195A35}"/>
</file>

<file path=docProps/app.xml><?xml version="1.0" encoding="utf-8"?>
<Properties xmlns="http://schemas.openxmlformats.org/officeDocument/2006/extended-properties" xmlns:vt="http://schemas.openxmlformats.org/officeDocument/2006/docPropsVTypes">
  <TotalTime>1427</TotalTime>
  <Words>1563</Words>
  <Application>Microsoft Office PowerPoint</Application>
  <PresentationFormat>Экран (4:3)</PresentationFormat>
  <Paragraphs>242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богословская лариса</dc:creator>
  <cp:lastModifiedBy>Microsoft</cp:lastModifiedBy>
  <cp:revision>3</cp:revision>
  <dcterms:created xsi:type="dcterms:W3CDTF">2020-09-23T14:31:37Z</dcterms:created>
  <dcterms:modified xsi:type="dcterms:W3CDTF">2020-09-25T16:52:15Z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0x0101002C9BB411764DC944AA7B28F5C0E62FFE</vt:lpwstr>
  </property>
  <property fmtid="{D5CDD505-2E9C-101B-9397-08002B2CF9AE}" pid="3" name="_dlc_DocIdItemGuid">
    <vt:lpwstr>91fe165d-882e-4a13-8904-1e6e1aa63f23</vt:lpwstr>
  </property>
</Properties>
</file>