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603" r:id="rId2"/>
    <p:sldId id="607" r:id="rId3"/>
    <p:sldId id="608" r:id="rId4"/>
    <p:sldId id="609" r:id="rId5"/>
    <p:sldId id="615" r:id="rId6"/>
    <p:sldId id="611" r:id="rId7"/>
    <p:sldId id="617" r:id="rId8"/>
    <p:sldId id="618" r:id="rId9"/>
    <p:sldId id="619" r:id="rId10"/>
    <p:sldId id="363" r:id="rId11"/>
    <p:sldId id="364" r:id="rId12"/>
    <p:sldId id="621" r:id="rId13"/>
    <p:sldId id="623" r:id="rId14"/>
    <p:sldId id="624" r:id="rId15"/>
    <p:sldId id="400" r:id="rId16"/>
    <p:sldId id="401" r:id="rId17"/>
    <p:sldId id="625" r:id="rId18"/>
    <p:sldId id="626" r:id="rId19"/>
    <p:sldId id="627" r:id="rId20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CC33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CC33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CC33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CC33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CC33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CC33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CC33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CC33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CC33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6600"/>
    <a:srgbClr val="008E40"/>
    <a:srgbClr val="CBA9E5"/>
    <a:srgbClr val="FF9F9F"/>
    <a:srgbClr val="FF3F3F"/>
    <a:srgbClr val="FFFFE5"/>
    <a:srgbClr val="FFFF99"/>
    <a:srgbClr val="E60000"/>
    <a:srgbClr val="E2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441" autoAdjust="0"/>
    <p:restoredTop sz="94630" autoAdjust="0"/>
  </p:normalViewPr>
  <p:slideViewPr>
    <p:cSldViewPr>
      <p:cViewPr varScale="1">
        <p:scale>
          <a:sx n="65" d="100"/>
          <a:sy n="65" d="100"/>
        </p:scale>
        <p:origin x="-12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1331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customXml" Target="../customXml/item1.xml"/><Relationship Id="rId30" Type="http://schemas.openxmlformats.org/officeDocument/2006/relationships/customXml" Target="../customXml/item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77B3548-0AC0-4173-8FC3-C771769DF2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7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8D286FC-3101-437A-B2AE-20F3E77A50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Наянова М.А., кафедра управления и развития образования КОИПКРО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E9DE5-5D9D-4517-8A17-05E1EF4246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Наянова М.А., кафедра управления и развития образования КОИПКРО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23011-44CC-466A-9DAC-EB0A3ADA65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Наянова М.А., кафедра управления и развития образования КОИПКРО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F48F5-B4A8-477C-9136-DAE153813B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Наянова М.А., кафедра управления и развития образования КОИПКРО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23374-FB5C-4400-8D59-7AF5D8F91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Наянова М.А., кафедра управления и развития образования КОИПКРО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F35C9-1EF2-45D8-BED9-EDF26FF98B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AE343-B6BE-4593-95FC-289FEB532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AD4B7-0001-4206-A873-1FBB23F949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Наянова М.А., кафедра управления и развития образования КОИПКРО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FB304-3BBD-4B2B-9F65-5473EC9261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Наянова М.А., кафедра управления и развития образования КОИПКРО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088C6-3721-4045-BA1D-D8E831EEDC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Наянова М.А., кафедра управления и развития образования КОИПКРО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D7040-B572-42B0-AA74-A667E4C5B4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Наянова М.А., кафедра управления и развития образования КОИПКРО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A8B2A-C896-4112-9E08-75223F8B5B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Наянова М.А., кафедра управления и развития образования КОИПКРО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CF46-2DD4-4819-A3EE-B70D60F6A6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Наянова М.А., кафедра управления и развития образования КОИПКРО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6F8C1-2EE2-4537-A1C9-C52D4F8A15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Наянова М.А., кафедра управления и развития образования КОИПКРО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43B7D-EFE5-48EF-95AA-E28EA80CA6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Наянова М.А., кафедра управления и развития образования КОИПКРО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32FD2-2815-4101-8797-7A749D2D56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CCFF99"/>
            </a:gs>
            <a:gs pos="39000">
              <a:srgbClr val="328A60"/>
            </a:gs>
          </a:gsLst>
          <a:path path="rect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Наянова М.А., кафедра управления и развития образования КОИПКРО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76C4CAE-EF44-436C-A049-FFA0CC5787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8" r:id="rId15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ChangeArrowheads="1"/>
          </p:cNvSpPr>
          <p:nvPr/>
        </p:nvSpPr>
        <p:spPr bwMode="auto">
          <a:xfrm>
            <a:off x="357188" y="1285861"/>
            <a:ext cx="8353425" cy="1502628"/>
          </a:xfrm>
          <a:prstGeom prst="foldedCorner">
            <a:avLst>
              <a:gd name="adj" fmla="val 12500"/>
            </a:avLst>
          </a:prstGeom>
          <a:solidFill>
            <a:srgbClr val="EAEAEA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Book Antiqua" pitchFamily="18" charset="0"/>
              </a:rPr>
              <a:t>Трудовое воспитание в детском саду</a:t>
            </a:r>
            <a:endParaRPr lang="ru-RU" sz="40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323851" y="5949280"/>
            <a:ext cx="8280597" cy="707886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ru-RU" sz="2000" b="1" dirty="0" smtClean="0">
                <a:solidFill>
                  <a:srgbClr val="336600"/>
                </a:solidFill>
              </a:rPr>
              <a:t>Карташова Н.В. , старший воспитатель</a:t>
            </a:r>
          </a:p>
          <a:p>
            <a:pPr algn="l"/>
            <a:r>
              <a:rPr lang="ru-RU" sz="2000" b="1" dirty="0" smtClean="0">
                <a:solidFill>
                  <a:srgbClr val="336600"/>
                </a:solidFill>
              </a:rPr>
              <a:t> МБДОУ детский сад №4 «Огонек»</a:t>
            </a:r>
            <a:endParaRPr lang="ru-RU" sz="2000" b="1" dirty="0">
              <a:solidFill>
                <a:srgbClr val="3366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ctrTitle"/>
          </p:nvPr>
        </p:nvSpPr>
        <p:spPr>
          <a:xfrm rot="21042072">
            <a:off x="109653" y="3125028"/>
            <a:ext cx="8785225" cy="2071703"/>
          </a:xfrm>
          <a:solidFill>
            <a:srgbClr val="FFFF99"/>
          </a:solidFill>
          <a:scene3d>
            <a:camera prst="perspectiveContrastingLeftFacing"/>
            <a:lightRig rig="threePt" dir="t"/>
          </a:scene3d>
        </p:spPr>
        <p:txBody>
          <a:bodyPr/>
          <a:lstStyle/>
          <a:p>
            <a:pPr marL="342900" indent="-342900" algn="l"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презентация составлена в соответствии с примерной общеобразовательной программой дошкольного образования «От рождения до школы» под редакцией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Н.Е.Вераксы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Т.С.Комаровой, М.А. Васильевой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repeatCount="indefinite" fill="remove" grpId="0" nodeType="withEffect">
                                  <p:stCondLst>
                                    <p:cond delay="3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00"/>
                                      </p:to>
                                    </p:animClr>
                                    <p:animClr clrSpc="rgb" dir="cw">
                                      <p:cBhvr>
                                        <p:cTn id="7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300"/>
                                      </p:to>
                                    </p:animClr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88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0" fill="hold"/>
                                        <p:tgtEl>
                                          <p:spTgt spid="788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1000125" y="1143000"/>
            <a:ext cx="7934325" cy="5072063"/>
          </a:xfrm>
          <a:solidFill>
            <a:srgbClr val="FFFF99"/>
          </a:solidFill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ru-RU" sz="1800" dirty="0" smtClean="0">
                <a:solidFill>
                  <a:srgbClr val="004C00"/>
                </a:solidFill>
              </a:rPr>
              <a:t>	</a:t>
            </a:r>
            <a:endParaRPr lang="ru-RU" sz="2000" dirty="0" smtClean="0"/>
          </a:p>
          <a:p>
            <a:pPr eaLnBrk="1" hangingPunct="1">
              <a:buFont typeface="Wingdings 2" pitchFamily="18" charset="2"/>
              <a:buNone/>
              <a:defRPr/>
            </a:pPr>
            <a:endParaRPr lang="ru-RU" sz="1800" dirty="0" smtClean="0">
              <a:solidFill>
                <a:srgbClr val="004C00"/>
              </a:solidFill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14313" y="-66983"/>
            <a:ext cx="8353425" cy="1083290"/>
          </a:xfrm>
          <a:prstGeom prst="foldedCorner">
            <a:avLst>
              <a:gd name="adj" fmla="val 12500"/>
            </a:avLst>
          </a:prstGeom>
          <a:solidFill>
            <a:srgbClr val="EAEAEA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 lvl="0" algn="l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Трудовое воспитание</a:t>
            </a:r>
          </a:p>
          <a:p>
            <a:pPr lvl="0" algn="l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детей 3-4лет</a:t>
            </a:r>
            <a:endPara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Выгнутая влево стрелка 4"/>
          <p:cNvSpPr/>
          <p:nvPr/>
        </p:nvSpPr>
        <p:spPr bwMode="auto">
          <a:xfrm rot="1086610">
            <a:off x="2485837" y="291214"/>
            <a:ext cx="642942" cy="928694"/>
          </a:xfrm>
          <a:prstGeom prst="curvedRight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ru-RU" b="1"/>
          </a:p>
        </p:txBody>
      </p:sp>
      <p:sp>
        <p:nvSpPr>
          <p:cNvPr id="115713" name="Rectangle 1"/>
          <p:cNvSpPr>
            <a:spLocks noChangeArrowheads="1"/>
          </p:cNvSpPr>
          <p:nvPr/>
        </p:nvSpPr>
        <p:spPr bwMode="auto">
          <a:xfrm>
            <a:off x="1259632" y="1322205"/>
            <a:ext cx="6984776" cy="506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 второй младшей группе детей распределяют на 4 подгруппы. Работа с каждой подгруппой проводится в месяц: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Самообслуживание в процессе одевания и раздевания-4 раза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Самообслуживание в процессе умывания-4 раза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Поручения, связанные с трудом в природе-4 раза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Поручения, связанные с хозяйственно- бытовым трудом-4 раза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Ознакомление с трудом взрослых-4 раза со всеми детьми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Совместный труд детей и взрослых, ручной труд-1 раз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88" y="1500188"/>
            <a:ext cx="7934325" cy="5143500"/>
          </a:xfrm>
          <a:solidFill>
            <a:srgbClr val="FFFF99"/>
          </a:solidFill>
        </p:spPr>
        <p:txBody>
          <a:bodyPr>
            <a:noAutofit/>
          </a:bodyPr>
          <a:lstStyle/>
          <a:p>
            <a:r>
              <a:rPr lang="ru-RU" sz="2000" dirty="0" smtClean="0"/>
              <a:t>В средней группе детей делят на 5 подгрупп. Работа с каждой подгруппой проводится в месяц:</a:t>
            </a:r>
          </a:p>
          <a:p>
            <a:pPr lvl="0"/>
            <a:r>
              <a:rPr lang="ru-RU" sz="2000" dirty="0" smtClean="0"/>
              <a:t>Самообслуживание в процессе одевания и раздевания-2 раза ;</a:t>
            </a:r>
          </a:p>
          <a:p>
            <a:pPr lvl="0"/>
            <a:r>
              <a:rPr lang="ru-RU" sz="2000" dirty="0" smtClean="0"/>
              <a:t>Самообслуживание в процессе умывания-2 раза;</a:t>
            </a:r>
          </a:p>
          <a:p>
            <a:pPr lvl="0"/>
            <a:r>
              <a:rPr lang="ru-RU" sz="2000" dirty="0" smtClean="0"/>
              <a:t>Поручения, связанные с хозяйственно- бытовым трудом-2 раза;</a:t>
            </a:r>
          </a:p>
          <a:p>
            <a:pPr lvl="0"/>
            <a:r>
              <a:rPr lang="ru-RU" sz="2000" dirty="0" smtClean="0"/>
              <a:t>Ознакомление с трудом взрослых-4 раза ( со всеми детьми);</a:t>
            </a:r>
          </a:p>
          <a:p>
            <a:r>
              <a:rPr lang="ru-RU" sz="2000" dirty="0" smtClean="0"/>
              <a:t>Совместный труд детей и взрослых, ручной труд-2 раза</a:t>
            </a:r>
            <a:endParaRPr lang="ru-RU" sz="2000" dirty="0">
              <a:solidFill>
                <a:srgbClr val="004C00"/>
              </a:solidFill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14313" y="457031"/>
            <a:ext cx="8353425" cy="594062"/>
          </a:xfrm>
          <a:prstGeom prst="foldedCorner">
            <a:avLst>
              <a:gd name="adj" fmla="val 12500"/>
            </a:avLst>
          </a:prstGeom>
          <a:solidFill>
            <a:srgbClr val="EAEAEA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Трудовое воспитание детей 4-5 лет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88" y="1500188"/>
            <a:ext cx="7934325" cy="5143500"/>
          </a:xfrm>
          <a:solidFill>
            <a:srgbClr val="FFFF99"/>
          </a:solidFill>
        </p:spPr>
        <p:txBody>
          <a:bodyPr>
            <a:noAutofit/>
          </a:bodyPr>
          <a:lstStyle/>
          <a:p>
            <a:endParaRPr lang="ru-RU" sz="1800" dirty="0" smtClean="0"/>
          </a:p>
          <a:p>
            <a:r>
              <a:rPr lang="ru-RU" sz="1800" dirty="0" smtClean="0"/>
              <a:t>В старшей и подготовительной к школе группах детей делят на 5 подгрупп. Работа с каждой подгруппой проводится в месяц:</a:t>
            </a:r>
          </a:p>
          <a:p>
            <a:pPr lvl="0"/>
            <a:r>
              <a:rPr lang="ru-RU" sz="1800" dirty="0" smtClean="0"/>
              <a:t>Самообслуживание в процессе одевания и раздевания-1 раз</a:t>
            </a:r>
          </a:p>
          <a:p>
            <a:pPr lvl="0"/>
            <a:r>
              <a:rPr lang="ru-RU" sz="1800" dirty="0" smtClean="0"/>
              <a:t>Самообслуживание в процессе умывания-1 раз</a:t>
            </a:r>
          </a:p>
          <a:p>
            <a:pPr lvl="0"/>
            <a:r>
              <a:rPr lang="ru-RU" sz="1800" dirty="0" smtClean="0"/>
              <a:t>Прочие навыки самообслуживания</a:t>
            </a:r>
          </a:p>
          <a:p>
            <a:pPr lvl="0"/>
            <a:r>
              <a:rPr lang="ru-RU" sz="1800" dirty="0" smtClean="0"/>
              <a:t>Поручения , связанные с трудом в природе- 3 раза</a:t>
            </a:r>
          </a:p>
          <a:p>
            <a:pPr lvl="0"/>
            <a:r>
              <a:rPr lang="ru-RU" sz="1800" dirty="0" smtClean="0"/>
              <a:t>Поручения, связанные с хозяйственно-бытовым трудом—3 раза</a:t>
            </a:r>
          </a:p>
          <a:p>
            <a:pPr lvl="0"/>
            <a:r>
              <a:rPr lang="ru-RU" sz="1800" dirty="0" smtClean="0"/>
              <a:t>Ознакомление с трудом взрослых-2 раза</a:t>
            </a:r>
          </a:p>
          <a:p>
            <a:pPr lvl="0"/>
            <a:r>
              <a:rPr lang="ru-RU" sz="1800" dirty="0" smtClean="0"/>
              <a:t>Совместный труд детей и </a:t>
            </a:r>
            <a:r>
              <a:rPr lang="ru-RU" sz="1800" dirty="0" err="1" smtClean="0"/>
              <a:t>взрослых,ручной</a:t>
            </a:r>
            <a:r>
              <a:rPr lang="ru-RU" sz="1800" dirty="0" smtClean="0"/>
              <a:t> труд-2раза</a:t>
            </a:r>
          </a:p>
          <a:p>
            <a:r>
              <a:rPr lang="ru-RU" sz="1800" dirty="0" smtClean="0"/>
              <a:t>Коллективный труд ( фронтальный) о всеми детьми проводится в месяц:</a:t>
            </a:r>
          </a:p>
          <a:p>
            <a:pPr lvl="0"/>
            <a:r>
              <a:rPr lang="ru-RU" sz="1800" dirty="0" smtClean="0"/>
              <a:t>Хозяйственно- бытовой ( в групповой комнате , в других помещениях на участке)-2 раза;</a:t>
            </a:r>
          </a:p>
          <a:p>
            <a:pPr lvl="0"/>
            <a:r>
              <a:rPr lang="ru-RU" sz="1800" dirty="0" smtClean="0"/>
              <a:t>Труд в природе , в помещении или на участке-1раз;</a:t>
            </a:r>
          </a:p>
          <a:p>
            <a:pPr lvl="0"/>
            <a:r>
              <a:rPr lang="ru-RU" sz="1800" dirty="0" smtClean="0"/>
              <a:t>Труд ручной-1 раз</a:t>
            </a:r>
          </a:p>
          <a:p>
            <a:r>
              <a:rPr lang="ru-RU" sz="1800" dirty="0" smtClean="0"/>
              <a:t> </a:t>
            </a:r>
            <a:endParaRPr lang="ru-RU" sz="1800" dirty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14313" y="457031"/>
            <a:ext cx="8353425" cy="594062"/>
          </a:xfrm>
          <a:prstGeom prst="foldedCorner">
            <a:avLst>
              <a:gd name="adj" fmla="val 12500"/>
            </a:avLst>
          </a:prstGeom>
          <a:solidFill>
            <a:srgbClr val="EAEAEA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Трудовое воспитание детей 5-7 лет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FB304-3BBD-4B2B-9F65-5473EC926123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692696"/>
          <a:ext cx="8208911" cy="5946599"/>
        </p:xfrm>
        <a:graphic>
          <a:graphicData uri="http://schemas.openxmlformats.org/drawingml/2006/table">
            <a:tbl>
              <a:tblPr/>
              <a:tblGrid>
                <a:gridCol w="1794279"/>
                <a:gridCol w="1764260"/>
                <a:gridCol w="2325186"/>
                <a:gridCol w="252159"/>
                <a:gridCol w="2073027"/>
              </a:tblGrid>
              <a:tr h="583643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Методические разработки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2 младшая группа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Средняя группа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Старшая группа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Подготовительная группа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8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Умывание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Умывание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Следим за своим внешним видом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3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Причесывание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Одевание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Коллективный хозяйственно- бытовой труд по уборке помещения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3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Уборка игрушек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Дежурство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Совместный труд с воспитателем (замена воды в аквариуме 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5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Мытье кукольной посуды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Стирка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Приготовление вареников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7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Совместный с дворником труд по уборке участка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Знакомство с трудом медицинского работника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Знакомство с трудом земледельца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Космонавт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3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Сельскохозяйственный труд (сенокос)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Знакомство с трудом лесничего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8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059832" y="6237312"/>
            <a:ext cx="2880320" cy="484163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6F8C1-2EE2-4537-A1C9-C52D4F8A151C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836710"/>
          <a:ext cx="8064895" cy="4968552"/>
        </p:xfrm>
        <a:graphic>
          <a:graphicData uri="http://schemas.openxmlformats.org/drawingml/2006/table">
            <a:tbl>
              <a:tblPr/>
              <a:tblGrid>
                <a:gridCol w="4032026"/>
                <a:gridCol w="4032869"/>
              </a:tblGrid>
              <a:tr h="496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Игры для детей 3-5 лет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Игры для детей 5-7лет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Игра «Накроем стол для кукол»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Игра «Угадайте, что я делаю»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Игра «Кому это нужно?»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Игра «Что сначала, что потом?»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Игра « Выбираем работу»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Игра «Назови профессию»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7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Игра «Зачем ( для чего,почему) нужно это делать?»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Игра « Угадай профессию»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Игра «Кому без них не обойтись?»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Игра «Кто трудится в море»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7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Игра «Как труд людей разрушает нашу планету и как он ее спасает»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80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Дидактические игры по трудовому воспитанию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50" y="1428750"/>
            <a:ext cx="8001000" cy="5214938"/>
          </a:xfrm>
          <a:solidFill>
            <a:srgbClr val="FFFF99"/>
          </a:solidFill>
        </p:spPr>
        <p:txBody>
          <a:bodyPr/>
          <a:lstStyle/>
          <a:p>
            <a:pPr marL="365125" indent="-282575" eaLnBrk="1" hangingPunct="1">
              <a:buNone/>
            </a:pPr>
            <a:endParaRPr lang="ru-RU" sz="1800" b="1" dirty="0" smtClean="0">
              <a:solidFill>
                <a:srgbClr val="004C00"/>
              </a:solidFill>
            </a:endParaRPr>
          </a:p>
          <a:p>
            <a:pPr marL="365125" indent="-282575" eaLnBrk="1" hangingPunct="1">
              <a:buFontTx/>
              <a:buNone/>
            </a:pPr>
            <a:endParaRPr lang="ru-RU" sz="1600" dirty="0" smtClean="0">
              <a:solidFill>
                <a:srgbClr val="004C00"/>
              </a:solidFill>
            </a:endParaRPr>
          </a:p>
          <a:p>
            <a:pPr marL="885825" lvl="2" eaLnBrk="1" hangingPunct="1">
              <a:buFont typeface="Wingdings 2" pitchFamily="18" charset="2"/>
              <a:buChar char=""/>
            </a:pPr>
            <a:endParaRPr lang="ru-RU" sz="1600" dirty="0" smtClean="0">
              <a:solidFill>
                <a:srgbClr val="004C00"/>
              </a:solidFill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85750" y="177493"/>
            <a:ext cx="8353425" cy="1083290"/>
          </a:xfrm>
          <a:prstGeom prst="foldedCorner">
            <a:avLst>
              <a:gd name="adj" fmla="val 12500"/>
            </a:avLst>
          </a:prstGeom>
          <a:solidFill>
            <a:srgbClr val="EAEAEA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006600"/>
                </a:solidFill>
              </a:rPr>
              <a:t>Примерный перечень оборудования для трудового обучения</a:t>
            </a:r>
            <a:endParaRPr lang="ru-RU" sz="28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85750" y="404634"/>
            <a:ext cx="8353425" cy="1677353"/>
          </a:xfrm>
          <a:prstGeom prst="foldedCorner">
            <a:avLst>
              <a:gd name="adj" fmla="val 12500"/>
            </a:avLst>
          </a:prstGeom>
          <a:solidFill>
            <a:srgbClr val="EAEAEA"/>
          </a:solidFill>
          <a:ln w="9525">
            <a:noFill/>
            <a:round/>
            <a:headEnd/>
            <a:tailEnd/>
          </a:ln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3000" b="1" dirty="0" err="1" smtClean="0">
                <a:solidFill>
                  <a:srgbClr val="993300"/>
                </a:solidFill>
              </a:rPr>
              <a:t>Гендерное</a:t>
            </a:r>
            <a:r>
              <a:rPr lang="ru-RU" sz="3000" b="1" dirty="0" smtClean="0">
                <a:solidFill>
                  <a:srgbClr val="993300"/>
                </a:solidFill>
              </a:rPr>
              <a:t> воспитание дошкольников  рамках проекта «Трудятся девочки, трудятся мальчики»</a:t>
            </a:r>
            <a:endParaRPr lang="ru-RU" sz="3000" b="1" dirty="0">
              <a:solidFill>
                <a:srgbClr val="993300"/>
              </a:solidFill>
            </a:endParaRPr>
          </a:p>
        </p:txBody>
      </p:sp>
      <p:sp>
        <p:nvSpPr>
          <p:cNvPr id="10854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85720" y="2428868"/>
            <a:ext cx="831872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Задачи : Развитие познавательных и творческих способностей детей в процессе выполнения совместной деятельности;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Создание условий для формирования у них трудовых навыков с учетом гендерной принадлежности;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Расширение представлений родителей об особенностях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полоролевого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развития детей в ДОО и семье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FB304-3BBD-4B2B-9F65-5473EC926123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129025" name="Rectangle 1"/>
          <p:cNvSpPr>
            <a:spLocks noChangeArrowheads="1"/>
          </p:cNvSpPr>
          <p:nvPr/>
        </p:nvSpPr>
        <p:spPr bwMode="auto">
          <a:xfrm>
            <a:off x="467544" y="439839"/>
            <a:ext cx="8676456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Задачи 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Знакомство с особенностями участия в трудовых поручениях мальчиков и девочек; предметами характерными для «мужского» и «женского труда»;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Обучение умению трудиться в коллективе;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Воспитание бережного отношения к предметам которые их окружают; трудолюбия, отзывчивости,желания помочь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Предварительный этап: подбор презентаций о мужских и женских профессиях, художественная и методическая литература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Создание пакета консультаций для родителей : «Растим будущих мам и пап», «Труд людей в семье»,сбор фотографий как дети выполняют трудовые поручения в семье.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Формирование у детей уважительного отношения к представителям другого пола;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6F8C1-2EE2-4537-A1C9-C52D4F8A151C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130049" name="Rectangle 1"/>
          <p:cNvSpPr>
            <a:spLocks noChangeArrowheads="1"/>
          </p:cNvSpPr>
          <p:nvPr/>
        </p:nvSpPr>
        <p:spPr bwMode="auto">
          <a:xfrm>
            <a:off x="467544" y="684655"/>
            <a:ext cx="8890639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Условия 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Минисфера мужского и женского труда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Нетрадиционное родительское собрание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Оформление папки с трудовым листочком каждого ребенка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под названием « Мы трудимся , стараемся»,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оформленной фотографиями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 фрагментами того ,как они помогают родителям дома и на даче.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На основе их составлен рассказ по теме проекта.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Литература 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Справочник старшего воспитателя 10\\2014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6F8C1-2EE2-4537-A1C9-C52D4F8A151C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14282" y="642918"/>
          <a:ext cx="8608429" cy="5357850"/>
        </p:xfrm>
        <a:graphic>
          <a:graphicData uri="http://schemas.openxmlformats.org/presentationml/2006/ole">
            <p:oleObj spid="_x0000_s1026" name="Документ" r:id="rId3" imgW="9395594" imgH="584817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83" name="AutoShape 11"/>
          <p:cNvSpPr>
            <a:spLocks noChangeAspect="1" noChangeArrowheads="1"/>
          </p:cNvSpPr>
          <p:nvPr/>
        </p:nvSpPr>
        <p:spPr bwMode="auto">
          <a:xfrm>
            <a:off x="466725" y="1484313"/>
            <a:ext cx="8424863" cy="4681537"/>
          </a:xfrm>
          <a:prstGeom prst="rect">
            <a:avLst/>
          </a:prstGeom>
          <a:solidFill>
            <a:srgbClr val="E8E8E8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/>
          <a:lstStyle/>
          <a:p>
            <a:pPr algn="l">
              <a:defRPr/>
            </a:pPr>
            <a:endParaRPr lang="en-US" b="1"/>
          </a:p>
        </p:txBody>
      </p:sp>
      <p:sp>
        <p:nvSpPr>
          <p:cNvPr id="335882" name="AutoShape 10"/>
          <p:cNvSpPr>
            <a:spLocks noChangeAspect="1" noChangeArrowheads="1"/>
          </p:cNvSpPr>
          <p:nvPr/>
        </p:nvSpPr>
        <p:spPr bwMode="auto">
          <a:xfrm>
            <a:off x="250825" y="1844675"/>
            <a:ext cx="8424863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/>
          <a:lstStyle/>
          <a:p>
            <a:pPr algn="l">
              <a:defRPr/>
            </a:pPr>
            <a:endParaRPr lang="en-US" b="1"/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252413" y="2349500"/>
            <a:ext cx="7704138" cy="4114800"/>
          </a:xfrm>
          <a:noFill/>
        </p:spPr>
        <p:txBody>
          <a:bodyPr/>
          <a:lstStyle/>
          <a:p>
            <a:pPr lvl="2" eaLnBrk="1" hangingPunct="1">
              <a:buFont typeface="Symbol" pitchFamily="18" charset="2"/>
              <a:buChar char="·"/>
            </a:pPr>
            <a:r>
              <a:rPr lang="ru-RU" sz="2800" b="1" dirty="0" smtClean="0">
                <a:solidFill>
                  <a:srgbClr val="009900"/>
                </a:solidFill>
              </a:rPr>
              <a:t>Самообслуживание</a:t>
            </a:r>
          </a:p>
          <a:p>
            <a:pPr lvl="2" eaLnBrk="1" hangingPunct="1">
              <a:buFont typeface="Symbol" pitchFamily="18" charset="2"/>
              <a:buChar char="·"/>
            </a:pPr>
            <a:r>
              <a:rPr lang="ru-RU" sz="2800" b="1" dirty="0" smtClean="0">
                <a:solidFill>
                  <a:srgbClr val="009900"/>
                </a:solidFill>
              </a:rPr>
              <a:t>Хозяйственно-бытовой труд</a:t>
            </a:r>
          </a:p>
          <a:p>
            <a:pPr lvl="2" eaLnBrk="1" hangingPunct="1">
              <a:buFont typeface="Symbol" pitchFamily="18" charset="2"/>
              <a:buChar char="·"/>
            </a:pPr>
            <a:r>
              <a:rPr lang="ru-RU" sz="2800" b="1" dirty="0" smtClean="0">
                <a:solidFill>
                  <a:srgbClr val="009900"/>
                </a:solidFill>
              </a:rPr>
              <a:t>Труд в природе</a:t>
            </a:r>
          </a:p>
          <a:p>
            <a:pPr lvl="2" eaLnBrk="1" hangingPunct="1">
              <a:buFont typeface="Symbol" pitchFamily="18" charset="2"/>
              <a:buChar char="·"/>
            </a:pPr>
            <a:r>
              <a:rPr lang="ru-RU" sz="2800" b="1" dirty="0" smtClean="0">
                <a:solidFill>
                  <a:srgbClr val="009900"/>
                </a:solidFill>
              </a:rPr>
              <a:t>Ручной труд</a:t>
            </a:r>
          </a:p>
        </p:txBody>
      </p:sp>
      <p:sp>
        <p:nvSpPr>
          <p:cNvPr id="335881" name="Text Box 9"/>
          <p:cNvSpPr txBox="1"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E4F3F4"/>
          </a:solidFill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990000"/>
                </a:solidFill>
              </a:rPr>
              <a:t/>
            </a:r>
            <a:br>
              <a:rPr lang="ru-RU" sz="2800" b="1" dirty="0" smtClean="0">
                <a:solidFill>
                  <a:srgbClr val="990000"/>
                </a:solidFill>
              </a:rPr>
            </a:br>
            <a:r>
              <a:rPr lang="ru-RU" sz="2800" b="1" dirty="0" smtClean="0">
                <a:solidFill>
                  <a:srgbClr val="006600"/>
                </a:solidFill>
              </a:rPr>
              <a:t>Виды детского труда</a:t>
            </a:r>
            <a:r>
              <a:rPr lang="ru-RU" sz="2800" b="1" dirty="0" smtClean="0">
                <a:solidFill>
                  <a:srgbClr val="990000"/>
                </a:solidFill>
              </a:rPr>
              <a:t/>
            </a:r>
            <a:br>
              <a:rPr lang="ru-RU" sz="2800" b="1" dirty="0" smtClean="0">
                <a:solidFill>
                  <a:srgbClr val="990000"/>
                </a:solidFill>
              </a:rPr>
            </a:br>
            <a:endParaRPr lang="ru-RU" sz="2800" b="1" dirty="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5" grpId="0" build="p"/>
      <p:bldP spid="3358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8" descr="Символика ПНП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888" y="-242888"/>
            <a:ext cx="1700212" cy="1943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215" name="AutoShape 7"/>
          <p:cNvSpPr>
            <a:spLocks noChangeAspect="1" noChangeArrowheads="1"/>
          </p:cNvSpPr>
          <p:nvPr/>
        </p:nvSpPr>
        <p:spPr bwMode="auto">
          <a:xfrm>
            <a:off x="179388" y="1628775"/>
            <a:ext cx="8642350" cy="4752975"/>
          </a:xfrm>
          <a:prstGeom prst="rect">
            <a:avLst/>
          </a:prstGeom>
          <a:solidFill>
            <a:srgbClr val="E8E8E8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/>
          <a:lstStyle/>
          <a:p>
            <a:pPr algn="l">
              <a:buFont typeface="Arial" pitchFamily="34" charset="0"/>
              <a:buChar char="•"/>
              <a:defRPr/>
            </a:pPr>
            <a:endParaRPr lang="ru-RU" sz="2800" b="1" dirty="0" smtClean="0">
              <a:solidFill>
                <a:srgbClr val="008E40"/>
              </a:solidFill>
            </a:endParaRPr>
          </a:p>
          <a:p>
            <a:pPr algn="l">
              <a:buFont typeface="Arial" pitchFamily="34" charset="0"/>
              <a:buChar char="•"/>
              <a:defRPr/>
            </a:pPr>
            <a:endParaRPr lang="ru-RU" sz="2800" b="1" dirty="0" smtClean="0">
              <a:solidFill>
                <a:srgbClr val="008E40"/>
              </a:solidFill>
            </a:endParaRPr>
          </a:p>
          <a:p>
            <a:pPr algn="l"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8E40"/>
                </a:solidFill>
              </a:rPr>
              <a:t>Поручения (индивидуальные и совместные)</a:t>
            </a:r>
          </a:p>
          <a:p>
            <a:pPr algn="l"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8E40"/>
                </a:solidFill>
              </a:rPr>
              <a:t>Дежурства (индивидуальные и совместные)</a:t>
            </a:r>
          </a:p>
          <a:p>
            <a:pPr algn="l"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008E40"/>
                </a:solidFill>
              </a:rPr>
              <a:t>Коллективный труд(младший дошкольный возраст -4-6 лет, старший дошкольный возраст-4-25 детей)</a:t>
            </a:r>
            <a:endParaRPr lang="en-US" sz="2800" b="1" dirty="0">
              <a:solidFill>
                <a:srgbClr val="008E40"/>
              </a:solidFill>
            </a:endParaRPr>
          </a:p>
        </p:txBody>
      </p:sp>
      <p:sp>
        <p:nvSpPr>
          <p:cNvPr id="222210" name="Rectangle 2" descr="Пергамент"/>
          <p:cNvSpPr>
            <a:spLocks noChangeArrowheads="1"/>
          </p:cNvSpPr>
          <p:nvPr/>
        </p:nvSpPr>
        <p:spPr bwMode="auto">
          <a:xfrm>
            <a:off x="323850" y="1628775"/>
            <a:ext cx="882015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222214" name="Text Box 6"/>
          <p:cNvSpPr txBox="1">
            <a:spLocks noChangeArrowheads="1"/>
          </p:cNvSpPr>
          <p:nvPr/>
        </p:nvSpPr>
        <p:spPr bwMode="auto">
          <a:xfrm>
            <a:off x="539750" y="188913"/>
            <a:ext cx="6697663" cy="954107"/>
          </a:xfrm>
          <a:prstGeom prst="rect">
            <a:avLst/>
          </a:prstGeom>
          <a:solidFill>
            <a:srgbClr val="E4F3F4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008E40"/>
                </a:solidFill>
              </a:rPr>
              <a:t>Формы организации трудовой деятельности детей</a:t>
            </a:r>
            <a:endParaRPr lang="ru-RU" sz="2800" b="1" dirty="0">
              <a:solidFill>
                <a:srgbClr val="008E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2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2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0" grpId="0"/>
      <p:bldP spid="2222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AutoShape 2"/>
          <p:cNvSpPr>
            <a:spLocks noChangeAspect="1" noChangeArrowheads="1"/>
          </p:cNvSpPr>
          <p:nvPr/>
        </p:nvSpPr>
        <p:spPr bwMode="auto">
          <a:xfrm>
            <a:off x="2268538" y="1557338"/>
            <a:ext cx="6696075" cy="5040312"/>
          </a:xfrm>
          <a:prstGeom prst="rect">
            <a:avLst/>
          </a:prstGeom>
          <a:solidFill>
            <a:srgbClr val="E8E8E8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/>
          <a:lstStyle/>
          <a:p>
            <a:pPr algn="l">
              <a:defRPr/>
            </a:pPr>
            <a:endParaRPr lang="en-US" b="1"/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4438" y="1600200"/>
            <a:ext cx="6202362" cy="4525963"/>
          </a:xfrm>
        </p:spPr>
        <p:txBody>
          <a:bodyPr anchor="ctr"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dirty="0" smtClean="0"/>
              <a:t>Воспитывать у детей привычку к постоянной занятости;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dirty="0" smtClean="0"/>
              <a:t>Формировать устойчивое эмоционально-положительное отношение к труду; желание трудиться по внутреннему побуждению, проявляя инициативу, оказывая конкретную посильную помощь взрослым;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dirty="0" smtClean="0"/>
              <a:t>Воспитывать гуманные чувства, положительные взаимоотношения;</a:t>
            </a:r>
          </a:p>
        </p:txBody>
      </p:sp>
      <p:sp>
        <p:nvSpPr>
          <p:cNvPr id="443396" name="AutoShape 4"/>
          <p:cNvSpPr>
            <a:spLocks noChangeAspect="1" noChangeArrowheads="1"/>
          </p:cNvSpPr>
          <p:nvPr/>
        </p:nvSpPr>
        <p:spPr bwMode="auto">
          <a:xfrm rot="16200000">
            <a:off x="-1512888" y="3394076"/>
            <a:ext cx="4968875" cy="1295400"/>
          </a:xfrm>
          <a:prstGeom prst="rect">
            <a:avLst/>
          </a:prstGeom>
          <a:solidFill>
            <a:srgbClr val="E8E8E8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</a:t>
            </a:r>
            <a:endParaRPr lang="en-US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3397" name="AutoShape 5"/>
          <p:cNvSpPr>
            <a:spLocks noChangeArrowheads="1"/>
          </p:cNvSpPr>
          <p:nvPr/>
        </p:nvSpPr>
        <p:spPr bwMode="auto">
          <a:xfrm>
            <a:off x="1692275" y="2349500"/>
            <a:ext cx="576263" cy="431800"/>
          </a:xfrm>
          <a:prstGeom prst="rightArrow">
            <a:avLst>
              <a:gd name="adj1" fmla="val 50000"/>
              <a:gd name="adj2" fmla="val 33364"/>
            </a:avLst>
          </a:prstGeom>
          <a:gradFill flip="none" rotWithShape="1">
            <a:gsLst>
              <a:gs pos="0">
                <a:srgbClr val="E20000">
                  <a:shade val="30000"/>
                  <a:satMod val="115000"/>
                </a:srgbClr>
              </a:gs>
              <a:gs pos="50000">
                <a:srgbClr val="E20000">
                  <a:shade val="67500"/>
                  <a:satMod val="115000"/>
                </a:srgbClr>
              </a:gs>
              <a:gs pos="100000">
                <a:srgbClr val="E2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43398" name="AutoShape 6"/>
          <p:cNvSpPr>
            <a:spLocks noChangeArrowheads="1"/>
          </p:cNvSpPr>
          <p:nvPr/>
        </p:nvSpPr>
        <p:spPr bwMode="auto">
          <a:xfrm>
            <a:off x="1692275" y="3789363"/>
            <a:ext cx="576263" cy="431800"/>
          </a:xfrm>
          <a:prstGeom prst="rightArrow">
            <a:avLst>
              <a:gd name="adj1" fmla="val 50000"/>
              <a:gd name="adj2" fmla="val 33364"/>
            </a:avLst>
          </a:prstGeom>
          <a:gradFill flip="none" rotWithShape="1">
            <a:gsLst>
              <a:gs pos="0">
                <a:srgbClr val="E20000">
                  <a:shade val="30000"/>
                  <a:satMod val="115000"/>
                </a:srgbClr>
              </a:gs>
              <a:gs pos="50000">
                <a:srgbClr val="E20000">
                  <a:shade val="67500"/>
                  <a:satMod val="115000"/>
                </a:srgbClr>
              </a:gs>
              <a:gs pos="100000">
                <a:srgbClr val="E2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43399" name="AutoShape 7"/>
          <p:cNvSpPr>
            <a:spLocks noChangeArrowheads="1"/>
          </p:cNvSpPr>
          <p:nvPr/>
        </p:nvSpPr>
        <p:spPr bwMode="auto">
          <a:xfrm>
            <a:off x="1692275" y="5084763"/>
            <a:ext cx="576263" cy="431800"/>
          </a:xfrm>
          <a:prstGeom prst="rightArrow">
            <a:avLst>
              <a:gd name="adj1" fmla="val 50000"/>
              <a:gd name="adj2" fmla="val 33364"/>
            </a:avLst>
          </a:prstGeom>
          <a:gradFill flip="none" rotWithShape="1">
            <a:gsLst>
              <a:gs pos="0">
                <a:srgbClr val="E20000">
                  <a:shade val="30000"/>
                  <a:satMod val="115000"/>
                </a:srgbClr>
              </a:gs>
              <a:gs pos="50000">
                <a:srgbClr val="E20000">
                  <a:shade val="67500"/>
                  <a:satMod val="115000"/>
                </a:srgbClr>
              </a:gs>
              <a:gs pos="100000">
                <a:srgbClr val="E2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3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4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43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3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4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4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4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4" grpId="0" animBg="1"/>
      <p:bldP spid="443395" grpId="0" build="p"/>
      <p:bldP spid="44339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AutoShape 2"/>
          <p:cNvSpPr>
            <a:spLocks noChangeAspect="1" noChangeArrowheads="1"/>
          </p:cNvSpPr>
          <p:nvPr/>
        </p:nvSpPr>
        <p:spPr bwMode="auto">
          <a:xfrm>
            <a:off x="2268538" y="1557338"/>
            <a:ext cx="6696075" cy="5040312"/>
          </a:xfrm>
          <a:prstGeom prst="rect">
            <a:avLst/>
          </a:prstGeom>
          <a:solidFill>
            <a:srgbClr val="E8E8E8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/>
          <a:lstStyle/>
          <a:p>
            <a:pPr algn="l">
              <a:defRPr/>
            </a:pPr>
            <a:endParaRPr lang="en-US" b="1"/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4438" y="1600200"/>
            <a:ext cx="6202362" cy="4525963"/>
          </a:xfrm>
        </p:spPr>
        <p:txBody>
          <a:bodyPr anchor="ctr"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ru-RU" sz="2000" dirty="0" smtClean="0"/>
              <a:t>Использовать труд в природе для формирования у детей начал материалистического мировоззрения;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ru-RU" sz="2000" dirty="0" smtClean="0"/>
              <a:t>Воспитывать бережное отношение к результатам труда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ru-RU" sz="2000" dirty="0" smtClean="0"/>
              <a:t>Приучать детей экономно расходовать материалы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ru-RU" sz="2000" dirty="0" smtClean="0"/>
              <a:t>Обеспечивать систематическое и равномерное участие детей в разных видах труда , выявлять и максимально учитывать их интересы и склонности , развивать творческую </a:t>
            </a:r>
            <a:r>
              <a:rPr lang="ru-RU" sz="2000" dirty="0" err="1" smtClean="0"/>
              <a:t>активност</a:t>
            </a:r>
            <a:endParaRPr lang="ru-RU" sz="2000" dirty="0" smtClean="0"/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ru-RU" sz="2000" dirty="0" smtClean="0"/>
              <a:t>Формировать у детей трудовые умения и навыки.</a:t>
            </a:r>
          </a:p>
        </p:txBody>
      </p:sp>
      <p:sp>
        <p:nvSpPr>
          <p:cNvPr id="443396" name="AutoShape 4"/>
          <p:cNvSpPr>
            <a:spLocks noChangeAspect="1" noChangeArrowheads="1"/>
          </p:cNvSpPr>
          <p:nvPr/>
        </p:nvSpPr>
        <p:spPr bwMode="auto">
          <a:xfrm rot="16200000">
            <a:off x="-1512888" y="3394076"/>
            <a:ext cx="4968875" cy="1295400"/>
          </a:xfrm>
          <a:prstGeom prst="rect">
            <a:avLst/>
          </a:prstGeom>
          <a:solidFill>
            <a:srgbClr val="E8E8E8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</a:t>
            </a:r>
            <a:endParaRPr lang="en-US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3397" name="AutoShape 5"/>
          <p:cNvSpPr>
            <a:spLocks noChangeArrowheads="1"/>
          </p:cNvSpPr>
          <p:nvPr/>
        </p:nvSpPr>
        <p:spPr bwMode="auto">
          <a:xfrm>
            <a:off x="1692275" y="2349500"/>
            <a:ext cx="576263" cy="431800"/>
          </a:xfrm>
          <a:prstGeom prst="rightArrow">
            <a:avLst>
              <a:gd name="adj1" fmla="val 50000"/>
              <a:gd name="adj2" fmla="val 33364"/>
            </a:avLst>
          </a:prstGeom>
          <a:gradFill flip="none" rotWithShape="1">
            <a:gsLst>
              <a:gs pos="0">
                <a:srgbClr val="E20000">
                  <a:shade val="30000"/>
                  <a:satMod val="115000"/>
                </a:srgbClr>
              </a:gs>
              <a:gs pos="50000">
                <a:srgbClr val="E20000">
                  <a:shade val="67500"/>
                  <a:satMod val="115000"/>
                </a:srgbClr>
              </a:gs>
              <a:gs pos="100000">
                <a:srgbClr val="E2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43398" name="AutoShape 6"/>
          <p:cNvSpPr>
            <a:spLocks noChangeArrowheads="1"/>
          </p:cNvSpPr>
          <p:nvPr/>
        </p:nvSpPr>
        <p:spPr bwMode="auto">
          <a:xfrm>
            <a:off x="1692275" y="3789363"/>
            <a:ext cx="576263" cy="431800"/>
          </a:xfrm>
          <a:prstGeom prst="rightArrow">
            <a:avLst>
              <a:gd name="adj1" fmla="val 50000"/>
              <a:gd name="adj2" fmla="val 33364"/>
            </a:avLst>
          </a:prstGeom>
          <a:gradFill flip="none" rotWithShape="1">
            <a:gsLst>
              <a:gs pos="0">
                <a:srgbClr val="E20000">
                  <a:shade val="30000"/>
                  <a:satMod val="115000"/>
                </a:srgbClr>
              </a:gs>
              <a:gs pos="50000">
                <a:srgbClr val="E20000">
                  <a:shade val="67500"/>
                  <a:satMod val="115000"/>
                </a:srgbClr>
              </a:gs>
              <a:gs pos="100000">
                <a:srgbClr val="E2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43399" name="AutoShape 7"/>
          <p:cNvSpPr>
            <a:spLocks noChangeArrowheads="1"/>
          </p:cNvSpPr>
          <p:nvPr/>
        </p:nvSpPr>
        <p:spPr bwMode="auto">
          <a:xfrm>
            <a:off x="1692275" y="5084763"/>
            <a:ext cx="576263" cy="431800"/>
          </a:xfrm>
          <a:prstGeom prst="rightArrow">
            <a:avLst>
              <a:gd name="adj1" fmla="val 50000"/>
              <a:gd name="adj2" fmla="val 33364"/>
            </a:avLst>
          </a:prstGeom>
          <a:gradFill flip="none" rotWithShape="1">
            <a:gsLst>
              <a:gs pos="0">
                <a:srgbClr val="E20000">
                  <a:shade val="30000"/>
                  <a:satMod val="115000"/>
                </a:srgbClr>
              </a:gs>
              <a:gs pos="50000">
                <a:srgbClr val="E20000">
                  <a:shade val="67500"/>
                  <a:satMod val="115000"/>
                </a:srgbClr>
              </a:gs>
              <a:gs pos="100000">
                <a:srgbClr val="E2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3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4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43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3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4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4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4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4" grpId="0" animBg="1"/>
      <p:bldP spid="443395" grpId="0" build="p"/>
      <p:bldP spid="4433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8" name="Rectangle 6"/>
          <p:cNvSpPr>
            <a:spLocks noChangeArrowheads="1"/>
          </p:cNvSpPr>
          <p:nvPr/>
        </p:nvSpPr>
        <p:spPr bwMode="auto">
          <a:xfrm>
            <a:off x="323528" y="1412776"/>
            <a:ext cx="6337622" cy="1366937"/>
          </a:xfrm>
          <a:prstGeom prst="rect">
            <a:avLst/>
          </a:prstGeom>
          <a:gradFill rotWithShape="1">
            <a:gsLst>
              <a:gs pos="78000">
                <a:srgbClr val="FFFF00"/>
              </a:gs>
              <a:gs pos="100000">
                <a:srgbClr val="69D96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b="1" dirty="0" smtClean="0">
                <a:solidFill>
                  <a:srgbClr val="006600"/>
                </a:solidFill>
              </a:rPr>
              <a:t>Учитывать значимость непосредственного </a:t>
            </a:r>
          </a:p>
          <a:p>
            <a:r>
              <a:rPr lang="ru-RU" sz="2000" b="1" dirty="0" smtClean="0">
                <a:solidFill>
                  <a:srgbClr val="006600"/>
                </a:solidFill>
              </a:rPr>
              <a:t>воздействия личности взрослых на формирование</a:t>
            </a:r>
          </a:p>
          <a:p>
            <a:r>
              <a:rPr lang="ru-RU" sz="2000" b="1" dirty="0" smtClean="0">
                <a:solidFill>
                  <a:srgbClr val="006600"/>
                </a:solidFill>
              </a:rPr>
              <a:t> нравственно-трудовых </a:t>
            </a:r>
          </a:p>
          <a:p>
            <a:r>
              <a:rPr lang="ru-RU" sz="2000" b="1" dirty="0" smtClean="0">
                <a:solidFill>
                  <a:srgbClr val="006600"/>
                </a:solidFill>
              </a:rPr>
              <a:t>качеств ребенка</a:t>
            </a:r>
            <a:endParaRPr lang="ru-RU" sz="2000" b="1" dirty="0">
              <a:solidFill>
                <a:srgbClr val="006600"/>
              </a:solidFill>
            </a:endParaRPr>
          </a:p>
        </p:txBody>
      </p:sp>
      <p:sp>
        <p:nvSpPr>
          <p:cNvPr id="253961" name="Text Box 9"/>
          <p:cNvSpPr txBox="1">
            <a:spLocks noChangeArrowheads="1"/>
          </p:cNvSpPr>
          <p:nvPr/>
        </p:nvSpPr>
        <p:spPr bwMode="auto">
          <a:xfrm>
            <a:off x="1187450" y="188913"/>
            <a:ext cx="6697663" cy="523220"/>
          </a:xfrm>
          <a:prstGeom prst="rect">
            <a:avLst/>
          </a:prstGeom>
          <a:solidFill>
            <a:srgbClr val="E4F3F4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3366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006600"/>
                </a:solidFill>
              </a:rPr>
              <a:t> </a:t>
            </a:r>
            <a:r>
              <a:rPr lang="ru-RU" sz="2800" dirty="0" smtClean="0">
                <a:solidFill>
                  <a:srgbClr val="006600"/>
                </a:solidFill>
              </a:rPr>
              <a:t> Условия</a:t>
            </a:r>
            <a:endParaRPr lang="ru-RU" sz="2800" b="1" dirty="0">
              <a:solidFill>
                <a:srgbClr val="006600"/>
              </a:solidFill>
            </a:endParaRPr>
          </a:p>
        </p:txBody>
      </p:sp>
      <p:sp>
        <p:nvSpPr>
          <p:cNvPr id="253959" name="AutoShape 7"/>
          <p:cNvSpPr>
            <a:spLocks noChangeArrowheads="1"/>
          </p:cNvSpPr>
          <p:nvPr/>
        </p:nvSpPr>
        <p:spPr bwMode="auto">
          <a:xfrm rot="-780938">
            <a:off x="7596188" y="620713"/>
            <a:ext cx="1073150" cy="2233612"/>
          </a:xfrm>
          <a:prstGeom prst="curvedLeftArrow">
            <a:avLst>
              <a:gd name="adj1" fmla="val 37696"/>
              <a:gd name="adj2" fmla="val 83254"/>
              <a:gd name="adj3" fmla="val 35528"/>
            </a:avLst>
          </a:prstGeom>
          <a:gradFill flip="none" rotWithShape="1">
            <a:gsLst>
              <a:gs pos="0">
                <a:srgbClr val="E20000">
                  <a:shade val="30000"/>
                  <a:satMod val="115000"/>
                </a:srgbClr>
              </a:gs>
              <a:gs pos="50000">
                <a:srgbClr val="E20000">
                  <a:shade val="67500"/>
                  <a:satMod val="115000"/>
                </a:srgbClr>
              </a:gs>
              <a:gs pos="100000">
                <a:srgbClr val="E2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53962" name="Rectangle 10"/>
          <p:cNvSpPr>
            <a:spLocks noChangeArrowheads="1"/>
          </p:cNvSpPr>
          <p:nvPr/>
        </p:nvSpPr>
        <p:spPr bwMode="auto">
          <a:xfrm>
            <a:off x="539750" y="2708275"/>
            <a:ext cx="6337300" cy="1079500"/>
          </a:xfrm>
          <a:prstGeom prst="rect">
            <a:avLst/>
          </a:prstGeom>
          <a:gradFill rotWithShape="1">
            <a:gsLst>
              <a:gs pos="78000">
                <a:srgbClr val="FFFF00"/>
              </a:gs>
              <a:gs pos="100000">
                <a:srgbClr val="69D96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b="1" dirty="0" smtClean="0">
                <a:solidFill>
                  <a:srgbClr val="006600"/>
                </a:solidFill>
              </a:rPr>
              <a:t>Помнить, что выполняя ту или иную задачу, </a:t>
            </a:r>
          </a:p>
          <a:p>
            <a:r>
              <a:rPr lang="ru-RU" sz="2000" b="1" dirty="0" smtClean="0">
                <a:solidFill>
                  <a:srgbClr val="006600"/>
                </a:solidFill>
              </a:rPr>
              <a:t>каждый ребенок должен затрачивать определенные</a:t>
            </a:r>
          </a:p>
          <a:p>
            <a:r>
              <a:rPr lang="ru-RU" sz="2000" b="1" dirty="0" smtClean="0">
                <a:solidFill>
                  <a:srgbClr val="006600"/>
                </a:solidFill>
              </a:rPr>
              <a:t> усилия в соответствии с его возможностями</a:t>
            </a:r>
            <a:endParaRPr lang="ru-RU" sz="2000" b="1" dirty="0">
              <a:solidFill>
                <a:srgbClr val="006600"/>
              </a:solidFill>
            </a:endParaRPr>
          </a:p>
        </p:txBody>
      </p:sp>
      <p:sp>
        <p:nvSpPr>
          <p:cNvPr id="253963" name="Rectangle 11"/>
          <p:cNvSpPr>
            <a:spLocks noChangeArrowheads="1"/>
          </p:cNvSpPr>
          <p:nvPr/>
        </p:nvSpPr>
        <p:spPr bwMode="auto">
          <a:xfrm>
            <a:off x="755650" y="3716338"/>
            <a:ext cx="6337300" cy="1079500"/>
          </a:xfrm>
          <a:prstGeom prst="rect">
            <a:avLst/>
          </a:prstGeom>
          <a:gradFill rotWithShape="1">
            <a:gsLst>
              <a:gs pos="78000">
                <a:srgbClr val="FFFF00"/>
              </a:gs>
              <a:gs pos="100000">
                <a:srgbClr val="69D96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b="1" dirty="0" smtClean="0">
                <a:solidFill>
                  <a:srgbClr val="006600"/>
                </a:solidFill>
              </a:rPr>
              <a:t>При недостаточной нагрузке ребенок </a:t>
            </a:r>
          </a:p>
          <a:p>
            <a:r>
              <a:rPr lang="ru-RU" sz="2000" b="1" dirty="0" smtClean="0">
                <a:solidFill>
                  <a:srgbClr val="006600"/>
                </a:solidFill>
              </a:rPr>
              <a:t>приучается трудиться</a:t>
            </a:r>
          </a:p>
          <a:p>
            <a:r>
              <a:rPr lang="ru-RU" sz="2000" b="1" dirty="0" smtClean="0">
                <a:solidFill>
                  <a:srgbClr val="006600"/>
                </a:solidFill>
              </a:rPr>
              <a:t> без напряжения , искажаются его</a:t>
            </a:r>
          </a:p>
          <a:p>
            <a:r>
              <a:rPr lang="ru-RU" sz="2000" b="1" dirty="0" smtClean="0">
                <a:solidFill>
                  <a:srgbClr val="006600"/>
                </a:solidFill>
              </a:rPr>
              <a:t> представления о труде</a:t>
            </a:r>
            <a:endParaRPr lang="ru-RU" sz="2000" b="1" dirty="0">
              <a:solidFill>
                <a:srgbClr val="006600"/>
              </a:solidFill>
            </a:endParaRPr>
          </a:p>
        </p:txBody>
      </p:sp>
      <p:sp>
        <p:nvSpPr>
          <p:cNvPr id="253964" name="Rectangle 12"/>
          <p:cNvSpPr>
            <a:spLocks noChangeArrowheads="1"/>
          </p:cNvSpPr>
          <p:nvPr/>
        </p:nvSpPr>
        <p:spPr bwMode="auto">
          <a:xfrm>
            <a:off x="1042988" y="4652963"/>
            <a:ext cx="6337300" cy="1079500"/>
          </a:xfrm>
          <a:prstGeom prst="rect">
            <a:avLst/>
          </a:prstGeom>
          <a:gradFill rotWithShape="1">
            <a:gsLst>
              <a:gs pos="78000">
                <a:srgbClr val="FFFF00"/>
              </a:gs>
              <a:gs pos="100000">
                <a:srgbClr val="69D96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000" b="1" dirty="0" smtClean="0">
                <a:solidFill>
                  <a:srgbClr val="006600"/>
                </a:solidFill>
              </a:rPr>
              <a:t>Учитывать физические возможности, </a:t>
            </a:r>
          </a:p>
          <a:p>
            <a:pPr marL="342900" indent="-342900"/>
            <a:r>
              <a:rPr lang="ru-RU" sz="2000" b="1" dirty="0" smtClean="0">
                <a:solidFill>
                  <a:srgbClr val="006600"/>
                </a:solidFill>
              </a:rPr>
              <a:t>состояние здоровья </a:t>
            </a:r>
          </a:p>
          <a:p>
            <a:pPr marL="342900" indent="-342900"/>
            <a:r>
              <a:rPr lang="ru-RU" sz="2000" b="1" dirty="0" smtClean="0">
                <a:solidFill>
                  <a:srgbClr val="006600"/>
                </a:solidFill>
              </a:rPr>
              <a:t>и индивидуальные</a:t>
            </a:r>
          </a:p>
          <a:p>
            <a:pPr marL="342900" indent="-342900"/>
            <a:r>
              <a:rPr lang="ru-RU" sz="2000" b="1" dirty="0" smtClean="0"/>
              <a:t> особенности каждого ребенка</a:t>
            </a:r>
            <a:endParaRPr lang="ru-RU" sz="2000" b="1" dirty="0"/>
          </a:p>
        </p:txBody>
      </p:sp>
      <p:sp>
        <p:nvSpPr>
          <p:cNvPr id="253965" name="Rectangle 13"/>
          <p:cNvSpPr>
            <a:spLocks noChangeArrowheads="1"/>
          </p:cNvSpPr>
          <p:nvPr/>
        </p:nvSpPr>
        <p:spPr bwMode="auto">
          <a:xfrm>
            <a:off x="1258888" y="5589588"/>
            <a:ext cx="6337300" cy="1079500"/>
          </a:xfrm>
          <a:prstGeom prst="rect">
            <a:avLst/>
          </a:prstGeom>
          <a:gradFill rotWithShape="1">
            <a:gsLst>
              <a:gs pos="78000">
                <a:srgbClr val="FFFF00"/>
              </a:gs>
              <a:gs pos="100000">
                <a:srgbClr val="69D96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300" b="1" dirty="0">
                <a:solidFill>
                  <a:schemeClr val="bg1"/>
                </a:solidFill>
              </a:rPr>
              <a:t> </a:t>
            </a:r>
            <a:r>
              <a:rPr lang="ru-RU" sz="2000" b="1" dirty="0" smtClean="0">
                <a:solidFill>
                  <a:srgbClr val="006600"/>
                </a:solidFill>
              </a:rPr>
              <a:t>Обеспечивать четкий и грамотный показ</a:t>
            </a:r>
          </a:p>
          <a:p>
            <a:pPr marL="342900" indent="-342900"/>
            <a:r>
              <a:rPr lang="ru-RU" sz="2000" b="1" dirty="0" smtClean="0">
                <a:solidFill>
                  <a:srgbClr val="006600"/>
                </a:solidFill>
              </a:rPr>
              <a:t> детям приемов работы</a:t>
            </a:r>
            <a:endParaRPr lang="ru-RU" sz="2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3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3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53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539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2539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253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253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253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253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253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253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253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5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253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253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253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5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253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253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253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8" grpId="0" animBg="1"/>
      <p:bldP spid="253961" grpId="0" animBg="1"/>
      <p:bldP spid="253962" grpId="0" animBg="1"/>
      <p:bldP spid="253963" grpId="0" animBg="1"/>
      <p:bldP spid="253964" grpId="0" animBg="1"/>
      <p:bldP spid="2539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8" name="Rectangle 6"/>
          <p:cNvSpPr>
            <a:spLocks noChangeArrowheads="1"/>
          </p:cNvSpPr>
          <p:nvPr/>
        </p:nvSpPr>
        <p:spPr bwMode="auto">
          <a:xfrm>
            <a:off x="323850" y="1700213"/>
            <a:ext cx="6337300" cy="1079500"/>
          </a:xfrm>
          <a:prstGeom prst="rect">
            <a:avLst/>
          </a:prstGeom>
          <a:gradFill rotWithShape="1">
            <a:gsLst>
              <a:gs pos="78000">
                <a:srgbClr val="FFFF00"/>
              </a:gs>
              <a:gs pos="100000">
                <a:srgbClr val="69D96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b="1" dirty="0" smtClean="0">
                <a:solidFill>
                  <a:srgbClr val="006600"/>
                </a:solidFill>
              </a:rPr>
              <a:t>Практиковать совместную трудовую деятельность</a:t>
            </a:r>
          </a:p>
          <a:p>
            <a:r>
              <a:rPr lang="ru-RU" sz="2000" b="1" dirty="0" smtClean="0">
                <a:solidFill>
                  <a:srgbClr val="006600"/>
                </a:solidFill>
              </a:rPr>
              <a:t> дошкольников и школьников , </a:t>
            </a:r>
          </a:p>
          <a:p>
            <a:r>
              <a:rPr lang="ru-RU" sz="2000" b="1" dirty="0" smtClean="0">
                <a:solidFill>
                  <a:srgbClr val="006600"/>
                </a:solidFill>
              </a:rPr>
              <a:t>дошкольников и взрослых</a:t>
            </a:r>
            <a:endParaRPr lang="ru-RU" sz="2000" b="1" dirty="0">
              <a:solidFill>
                <a:srgbClr val="006600"/>
              </a:solidFill>
            </a:endParaRPr>
          </a:p>
        </p:txBody>
      </p:sp>
      <p:sp>
        <p:nvSpPr>
          <p:cNvPr id="253959" name="AutoShape 7"/>
          <p:cNvSpPr>
            <a:spLocks noChangeArrowheads="1"/>
          </p:cNvSpPr>
          <p:nvPr/>
        </p:nvSpPr>
        <p:spPr bwMode="auto">
          <a:xfrm rot="-780938">
            <a:off x="7596188" y="620713"/>
            <a:ext cx="1073150" cy="2233612"/>
          </a:xfrm>
          <a:prstGeom prst="curvedLeftArrow">
            <a:avLst>
              <a:gd name="adj1" fmla="val 37696"/>
              <a:gd name="adj2" fmla="val 83254"/>
              <a:gd name="adj3" fmla="val 35528"/>
            </a:avLst>
          </a:prstGeom>
          <a:gradFill flip="none" rotWithShape="1">
            <a:gsLst>
              <a:gs pos="0">
                <a:srgbClr val="E20000">
                  <a:shade val="30000"/>
                  <a:satMod val="115000"/>
                </a:srgbClr>
              </a:gs>
              <a:gs pos="50000">
                <a:srgbClr val="E20000">
                  <a:shade val="67500"/>
                  <a:satMod val="115000"/>
                </a:srgbClr>
              </a:gs>
              <a:gs pos="100000">
                <a:srgbClr val="E2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53962" name="Rectangle 10"/>
          <p:cNvSpPr>
            <a:spLocks noChangeArrowheads="1"/>
          </p:cNvSpPr>
          <p:nvPr/>
        </p:nvSpPr>
        <p:spPr bwMode="auto">
          <a:xfrm>
            <a:off x="539552" y="2708274"/>
            <a:ext cx="6480720" cy="1440806"/>
          </a:xfrm>
          <a:prstGeom prst="rect">
            <a:avLst/>
          </a:prstGeom>
          <a:gradFill rotWithShape="1">
            <a:gsLst>
              <a:gs pos="78000">
                <a:srgbClr val="FFFF00"/>
              </a:gs>
              <a:gs pos="100000">
                <a:srgbClr val="69D96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b="1" dirty="0" smtClean="0">
                <a:solidFill>
                  <a:srgbClr val="006600"/>
                </a:solidFill>
              </a:rPr>
              <a:t>Уделять особое внимание воспитанию</a:t>
            </a:r>
          </a:p>
          <a:p>
            <a:r>
              <a:rPr lang="ru-RU" sz="2000" b="1" dirty="0" smtClean="0">
                <a:solidFill>
                  <a:srgbClr val="006600"/>
                </a:solidFill>
              </a:rPr>
              <a:t> уважения к людям</a:t>
            </a:r>
          </a:p>
          <a:p>
            <a:r>
              <a:rPr lang="ru-RU" sz="2000" b="1" dirty="0" smtClean="0">
                <a:solidFill>
                  <a:srgbClr val="006600"/>
                </a:solidFill>
              </a:rPr>
              <a:t> различных профессий ,формированию интереса</a:t>
            </a:r>
          </a:p>
          <a:p>
            <a:r>
              <a:rPr lang="ru-RU" sz="2000" b="1" dirty="0" smtClean="0">
                <a:solidFill>
                  <a:srgbClr val="006600"/>
                </a:solidFill>
              </a:rPr>
              <a:t> к разным видам труда </a:t>
            </a:r>
          </a:p>
          <a:p>
            <a:r>
              <a:rPr lang="ru-RU" sz="2000" b="1" dirty="0" smtClean="0">
                <a:solidFill>
                  <a:srgbClr val="006600"/>
                </a:solidFill>
              </a:rPr>
              <a:t>формированию интереса</a:t>
            </a:r>
            <a:endParaRPr lang="ru-RU" sz="2000" b="1" dirty="0">
              <a:solidFill>
                <a:srgbClr val="006600"/>
              </a:solidFill>
            </a:endParaRPr>
          </a:p>
        </p:txBody>
      </p:sp>
      <p:sp>
        <p:nvSpPr>
          <p:cNvPr id="253963" name="Rectangle 11"/>
          <p:cNvSpPr>
            <a:spLocks noChangeArrowheads="1"/>
          </p:cNvSpPr>
          <p:nvPr/>
        </p:nvSpPr>
        <p:spPr bwMode="auto">
          <a:xfrm>
            <a:off x="899592" y="4149080"/>
            <a:ext cx="6193358" cy="646758"/>
          </a:xfrm>
          <a:prstGeom prst="rect">
            <a:avLst/>
          </a:prstGeom>
          <a:gradFill rotWithShape="1">
            <a:gsLst>
              <a:gs pos="78000">
                <a:srgbClr val="FFFF00"/>
              </a:gs>
              <a:gs pos="100000">
                <a:srgbClr val="69D96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b="1" dirty="0" smtClean="0">
                <a:solidFill>
                  <a:srgbClr val="006600"/>
                </a:solidFill>
              </a:rPr>
              <a:t>Подчеркивать значение труда в жизни людей</a:t>
            </a:r>
            <a:endParaRPr lang="ru-RU" sz="2000" b="1" dirty="0">
              <a:solidFill>
                <a:srgbClr val="006600"/>
              </a:solidFill>
            </a:endParaRPr>
          </a:p>
        </p:txBody>
      </p:sp>
      <p:sp>
        <p:nvSpPr>
          <p:cNvPr id="253964" name="Rectangle 12"/>
          <p:cNvSpPr>
            <a:spLocks noChangeArrowheads="1"/>
          </p:cNvSpPr>
          <p:nvPr/>
        </p:nvSpPr>
        <p:spPr bwMode="auto">
          <a:xfrm>
            <a:off x="1042988" y="4652963"/>
            <a:ext cx="6337300" cy="1079500"/>
          </a:xfrm>
          <a:prstGeom prst="rect">
            <a:avLst/>
          </a:prstGeom>
          <a:gradFill rotWithShape="1">
            <a:gsLst>
              <a:gs pos="78000">
                <a:srgbClr val="FFFF00"/>
              </a:gs>
              <a:gs pos="100000">
                <a:srgbClr val="69D96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000" b="1" dirty="0" smtClean="0">
                <a:solidFill>
                  <a:srgbClr val="006600"/>
                </a:solidFill>
              </a:rPr>
              <a:t>Осуществлять работу по трудовому воспитанию</a:t>
            </a:r>
          </a:p>
          <a:p>
            <a:pPr marL="342900" indent="-342900"/>
            <a:r>
              <a:rPr lang="ru-RU" sz="2000" b="1" dirty="0" smtClean="0">
                <a:solidFill>
                  <a:srgbClr val="006600"/>
                </a:solidFill>
              </a:rPr>
              <a:t> в тесном контакте с семьей</a:t>
            </a:r>
            <a:endParaRPr lang="ru-RU" sz="2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53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2539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539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253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253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253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253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253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253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253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253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253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253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8" grpId="0" animBg="1"/>
      <p:bldP spid="253962" grpId="0" animBg="1"/>
      <p:bldP spid="253963" grpId="0" animBg="1"/>
      <p:bldP spid="2539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CAD4B7-0001-4206-A873-1FBB23F949F7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95536" y="-2235516"/>
            <a:ext cx="8136904" cy="741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00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2800" dirty="0" smtClean="0">
              <a:solidFill>
                <a:srgbClr val="00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800" dirty="0" smtClean="0">
              <a:solidFill>
                <a:srgbClr val="00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Повысить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интерес дошкольника к труду;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Сформировать навыки совместной деятельности;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Сложится коллектив детей и групповое самоуправление, благодаря сотрудничеству между подгруппами 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Расширится представление детей об окружающем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Создается благоприятная атмосфера для проявления личности каждого ребенка и ее становления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6F8C1-2EE2-4537-A1C9-C52D4F8A151C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121857" name="Rectangle 1"/>
          <p:cNvSpPr>
            <a:spLocks noChangeArrowheads="1"/>
          </p:cNvSpPr>
          <p:nvPr/>
        </p:nvSpPr>
        <p:spPr bwMode="auto">
          <a:xfrm>
            <a:off x="395536" y="729589"/>
            <a:ext cx="874846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Ярче раскроются склонности, умения, стремления и активность каждого ребенка;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Возрастает значимость положительного влияния на личность; укрепляется товарищеские связи; устанавливается тесные дружеские контакты, взаимопонимание , взаимоконтроль , взаимопомощь , взаимообучение: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сотрудничество и поддержка станут нормой поведения;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Сформируется чувство общественного долга 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Труд станет для детей потребностью.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AEAEA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07763" dir="18900000" algn="ctr" rotWithShape="0">
            <a:srgbClr val="336600">
              <a:alpha val="5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200" b="1" i="0" u="none" strike="noStrike" cap="none" normalizeH="0" baseline="0" smtClean="0">
            <a:ln>
              <a:noFill/>
            </a:ln>
            <a:solidFill>
              <a:srgbClr val="CC33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AEAEA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07763" dir="18900000" algn="ctr" rotWithShape="0">
            <a:srgbClr val="336600">
              <a:alpha val="5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200" b="1" i="0" u="none" strike="noStrike" cap="none" normalizeH="0" baseline="0" smtClean="0">
            <a:ln>
              <a:noFill/>
            </a:ln>
            <a:solidFill>
              <a:srgbClr val="CC33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6PQ52NDQUCDJ-440-1912</_dlc_DocId>
    <_dlc_DocIdUrl xmlns="4c48e722-e5ee-4bb4-abb8-2d4075f5b3da">
      <Url>http://www.eduportal44.ru/Manturovo/mant_MDOU4/1/_layouts/15/DocIdRedir.aspx?ID=6PQ52NDQUCDJ-440-1912</Url>
      <Description>6PQ52NDQUCDJ-440-1912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C9BB411764DC944AA7B28F5C0E62FFE" ma:contentTypeVersion="0" ma:contentTypeDescription="Создание документа." ma:contentTypeScope="" ma:versionID="4749fa0ebc4561d9d866723bca394eea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8a220eebd1fd7726bb29bddc0ee35786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7094A0-1E80-4207-8749-CEB34A7196E0}"/>
</file>

<file path=customXml/itemProps2.xml><?xml version="1.0" encoding="utf-8"?>
<ds:datastoreItem xmlns:ds="http://schemas.openxmlformats.org/officeDocument/2006/customXml" ds:itemID="{60E0083D-F396-4282-8D91-E888FF9F6BD6}"/>
</file>

<file path=customXml/itemProps3.xml><?xml version="1.0" encoding="utf-8"?>
<ds:datastoreItem xmlns:ds="http://schemas.openxmlformats.org/officeDocument/2006/customXml" ds:itemID="{86D69FC5-00FE-412D-ABE0-E4C0A2940B64}"/>
</file>

<file path=customXml/itemProps4.xml><?xml version="1.0" encoding="utf-8"?>
<ds:datastoreItem xmlns:ds="http://schemas.openxmlformats.org/officeDocument/2006/customXml" ds:itemID="{AB65E9D7-470B-4B41-A853-358B2489D6A2}"/>
</file>

<file path=docProps/app.xml><?xml version="1.0" encoding="utf-8"?>
<Properties xmlns="http://schemas.openxmlformats.org/officeDocument/2006/extended-properties" xmlns:vt="http://schemas.openxmlformats.org/officeDocument/2006/docPropsVTypes">
  <TotalTime>3997</TotalTime>
  <Words>1027</Words>
  <Application>Microsoft Office PowerPoint</Application>
  <PresentationFormat>Экран (4:3)</PresentationFormat>
  <Paragraphs>172</Paragraphs>
  <Slides>19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Оформление по умолчанию</vt:lpstr>
      <vt:lpstr>Документ Microsoft Office Word</vt:lpstr>
      <vt:lpstr> презентация составлена в соответствии с примерной общеобразовательной программой дошкольного образования «От рождения до школы» под редакцией Н.Е.Вераксы, Т.С.Комаровой, М.А. Васильевой</vt:lpstr>
      <vt:lpstr> Виды детского труда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Galy</dc:creator>
  <cp:lastModifiedBy>Огонёк</cp:lastModifiedBy>
  <cp:revision>357</cp:revision>
  <dcterms:created xsi:type="dcterms:W3CDTF">2006-08-21T03:49:50Z</dcterms:created>
  <dcterms:modified xsi:type="dcterms:W3CDTF">2016-04-06T09:37:53Z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0x0101002C9BB411764DC944AA7B28F5C0E62FFE</vt:lpwstr>
  </property>
  <property fmtid="{D5CDD505-2E9C-101B-9397-08002B2CF9AE}" pid="3" name="_dlc_DocIdItemGuid">
    <vt:lpwstr>99386da7-058d-403b-8839-8d59a8260f98</vt:lpwstr>
  </property>
</Properties>
</file>