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sldIdLst>
    <p:sldId id="288" r:id="rId2"/>
    <p:sldId id="286" r:id="rId3"/>
    <p:sldId id="287" r:id="rId4"/>
    <p:sldId id="289" r:id="rId5"/>
    <p:sldId id="295" r:id="rId6"/>
    <p:sldId id="291" r:id="rId7"/>
    <p:sldId id="293" r:id="rId8"/>
    <p:sldId id="292" r:id="rId9"/>
    <p:sldId id="296" r:id="rId10"/>
    <p:sldId id="297" r:id="rId11"/>
    <p:sldId id="290" r:id="rId12"/>
    <p:sldId id="268" r:id="rId13"/>
    <p:sldId id="257" r:id="rId14"/>
    <p:sldId id="258" r:id="rId15"/>
    <p:sldId id="259" r:id="rId16"/>
    <p:sldId id="260" r:id="rId17"/>
    <p:sldId id="261" r:id="rId18"/>
    <p:sldId id="267" r:id="rId19"/>
    <p:sldId id="263" r:id="rId20"/>
    <p:sldId id="264" r:id="rId21"/>
    <p:sldId id="265" r:id="rId22"/>
    <p:sldId id="269" r:id="rId23"/>
    <p:sldId id="281" r:id="rId24"/>
    <p:sldId id="282" r:id="rId25"/>
    <p:sldId id="280" r:id="rId26"/>
    <p:sldId id="285" r:id="rId27"/>
    <p:sldId id="270" r:id="rId28"/>
    <p:sldId id="271" r:id="rId29"/>
    <p:sldId id="272" r:id="rId30"/>
    <p:sldId id="273" r:id="rId31"/>
    <p:sldId id="274" r:id="rId32"/>
    <p:sldId id="275" r:id="rId33"/>
    <p:sldId id="276" r:id="rId34"/>
    <p:sldId id="277" r:id="rId35"/>
    <p:sldId id="278" r:id="rId36"/>
    <p:sldId id="279" r:id="rId37"/>
    <p:sldId id="262" r:id="rId38"/>
    <p:sldId id="283" r:id="rId3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3/8/2018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6858000" cy="1077218"/>
          </a:xfrm>
          <a:prstGeom prst="rect">
            <a:avLst/>
          </a:prstGeom>
          <a:noFill/>
        </p:spPr>
        <p:txBody>
          <a:bodyPr wrap="square" rtlCol="0">
            <a:spAutoFit/>
          </a:bodyPr>
          <a:lstStyle/>
          <a:p>
            <a:r>
              <a:rPr lang="ru-RU" sz="3200" dirty="0" smtClean="0">
                <a:solidFill>
                  <a:schemeClr val="tx2">
                    <a:lumMod val="75000"/>
                  </a:schemeClr>
                </a:solidFill>
                <a:latin typeface="Times New Roman" pitchFamily="18" charset="0"/>
                <a:cs typeface="Times New Roman" pitchFamily="18" charset="0"/>
              </a:rPr>
              <a:t>Организация исследовательской деятельности в ДОУ</a:t>
            </a:r>
            <a:endParaRPr lang="ru-RU" sz="3200"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5257800" y="2819400"/>
            <a:ext cx="3581400" cy="1754326"/>
          </a:xfrm>
          <a:prstGeom prst="rect">
            <a:avLst/>
          </a:prstGeom>
        </p:spPr>
        <p:txBody>
          <a:bodyPr wrap="square">
            <a:spAutoFit/>
          </a:bodyPr>
          <a:lstStyle/>
          <a:p>
            <a:r>
              <a:rPr lang="ru-RU" dirty="0" smtClean="0">
                <a:solidFill>
                  <a:schemeClr val="accent1">
                    <a:lumMod val="50000"/>
                  </a:schemeClr>
                </a:solidFill>
                <a:latin typeface="Times New Roman" pitchFamily="18" charset="0"/>
                <a:cs typeface="Times New Roman" pitchFamily="18" charset="0"/>
              </a:rPr>
              <a:t>Презентацию подготовила старший воспитатель МБДОУ детский сад №4 «Огонек» городского округа город Мантурово Костромской области Карташова Н.В.</a:t>
            </a:r>
            <a:endParaRPr lang="ru-RU"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934200" cy="584775"/>
          </a:xfrm>
          <a:prstGeom prst="rect">
            <a:avLst/>
          </a:prstGeom>
          <a:noFill/>
        </p:spPr>
        <p:txBody>
          <a:bodyPr wrap="square" rtlCol="0">
            <a:spAutoFit/>
          </a:bodyPr>
          <a:lstStyle/>
          <a:p>
            <a:r>
              <a:rPr lang="ru-RU" dirty="0" smtClean="0"/>
              <a:t> </a:t>
            </a:r>
            <a:r>
              <a:rPr lang="ru-RU" sz="3200" b="1" dirty="0" smtClean="0">
                <a:solidFill>
                  <a:schemeClr val="accent1">
                    <a:lumMod val="50000"/>
                  </a:schemeClr>
                </a:solidFill>
                <a:latin typeface="Times New Roman" pitchFamily="18" charset="0"/>
                <a:cs typeface="Times New Roman" pitchFamily="18" charset="0"/>
              </a:rPr>
              <a:t>Формы работы в  мини- музее.</a:t>
            </a:r>
            <a:endParaRPr lang="ru-RU" sz="3200" b="1" dirty="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1371600" y="1447800"/>
            <a:ext cx="6781800" cy="4524315"/>
          </a:xfrm>
          <a:prstGeom prst="rect">
            <a:avLst/>
          </a:prstGeom>
          <a:noFill/>
        </p:spPr>
        <p:txBody>
          <a:bodyPr wrap="square" rtlCol="0">
            <a:spAutoFit/>
          </a:bodyPr>
          <a:lstStyle/>
          <a:p>
            <a:pPr>
              <a:buFont typeface="Wingdings" pitchFamily="2" charset="2"/>
              <a:buChar char="§"/>
            </a:pPr>
            <a:r>
              <a:rPr lang="ru-RU" sz="3200" dirty="0" smtClean="0">
                <a:solidFill>
                  <a:schemeClr val="accent1">
                    <a:lumMod val="50000"/>
                  </a:schemeClr>
                </a:solidFill>
                <a:latin typeface="Times New Roman" pitchFamily="18" charset="0"/>
                <a:cs typeface="Times New Roman" pitchFamily="18" charset="0"/>
              </a:rPr>
              <a:t>Экскурсия по «кладовой» проводимая детьми для родителей и воспитанников детского сада;</a:t>
            </a:r>
          </a:p>
          <a:p>
            <a:pPr>
              <a:buFont typeface="Wingdings" pitchFamily="2" charset="2"/>
              <a:buChar char="§"/>
            </a:pPr>
            <a:r>
              <a:rPr lang="ru-RU" sz="3200" dirty="0" smtClean="0">
                <a:solidFill>
                  <a:schemeClr val="accent1">
                    <a:lumMod val="50000"/>
                  </a:schemeClr>
                </a:solidFill>
                <a:latin typeface="Times New Roman" pitchFamily="18" charset="0"/>
                <a:cs typeface="Times New Roman" pitchFamily="18" charset="0"/>
              </a:rPr>
              <a:t>Интервью для газеты ДОО об интересных мероприятиях в мини-музее;</a:t>
            </a:r>
          </a:p>
          <a:p>
            <a:pPr>
              <a:buFont typeface="Wingdings" pitchFamily="2" charset="2"/>
              <a:buChar char="§"/>
            </a:pPr>
            <a:r>
              <a:rPr lang="ru-RU" sz="3200" dirty="0" smtClean="0">
                <a:solidFill>
                  <a:schemeClr val="accent1">
                    <a:lumMod val="50000"/>
                  </a:schemeClr>
                </a:solidFill>
                <a:latin typeface="Times New Roman" pitchFamily="18" charset="0"/>
                <a:cs typeface="Times New Roman" pitchFamily="18" charset="0"/>
              </a:rPr>
              <a:t>Оформление путеводителя по мини- музею;</a:t>
            </a:r>
          </a:p>
          <a:p>
            <a:pPr>
              <a:buFont typeface="Wingdings" pitchFamily="2" charset="2"/>
              <a:buChar char="§"/>
            </a:pPr>
            <a:r>
              <a:rPr lang="ru-RU" sz="3200" dirty="0" smtClean="0">
                <a:solidFill>
                  <a:schemeClr val="accent1">
                    <a:lumMod val="50000"/>
                  </a:schemeClr>
                </a:solidFill>
                <a:latin typeface="Times New Roman" pitchFamily="18" charset="0"/>
                <a:cs typeface="Times New Roman" pitchFamily="18" charset="0"/>
              </a:rPr>
              <a:t>Запись </a:t>
            </a:r>
            <a:r>
              <a:rPr lang="ru-RU" sz="3200" dirty="0" err="1" smtClean="0">
                <a:solidFill>
                  <a:schemeClr val="accent1">
                    <a:lumMod val="50000"/>
                  </a:schemeClr>
                </a:solidFill>
                <a:latin typeface="Times New Roman" pitchFamily="18" charset="0"/>
                <a:cs typeface="Times New Roman" pitchFamily="18" charset="0"/>
              </a:rPr>
              <a:t>видеоэкскурсии</a:t>
            </a:r>
            <a:r>
              <a:rPr lang="ru-RU" sz="3200" dirty="0" smtClean="0">
                <a:solidFill>
                  <a:schemeClr val="accent1">
                    <a:lumMod val="50000"/>
                  </a:schemeClr>
                </a:solidFill>
                <a:latin typeface="Times New Roman" pitchFamily="18" charset="0"/>
                <a:cs typeface="Times New Roman" pitchFamily="18" charset="0"/>
              </a:rPr>
              <a:t>.</a:t>
            </a:r>
            <a:endParaRPr lang="ru-RU" sz="32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457200"/>
            <a:ext cx="4267200" cy="3539430"/>
          </a:xfrm>
          <a:prstGeom prst="rect">
            <a:avLst/>
          </a:prstGeom>
          <a:noFill/>
        </p:spPr>
        <p:txBody>
          <a:bodyPr wrap="square" rtlCol="0">
            <a:spAutoFit/>
          </a:bodyPr>
          <a:lstStyle/>
          <a:p>
            <a:r>
              <a:rPr lang="ru-RU" sz="3200" dirty="0" smtClean="0">
                <a:latin typeface="Times New Roman" pitchFamily="18" charset="0"/>
                <a:cs typeface="Times New Roman" pitchFamily="18" charset="0"/>
              </a:rPr>
              <a:t>Реализация</a:t>
            </a:r>
          </a:p>
          <a:p>
            <a:r>
              <a:rPr lang="ru-RU" sz="3200" dirty="0" smtClean="0">
                <a:latin typeface="Times New Roman" pitchFamily="18" charset="0"/>
                <a:cs typeface="Times New Roman" pitchFamily="18" charset="0"/>
              </a:rPr>
              <a:t> мини- проекта «Птицы»</a:t>
            </a:r>
          </a:p>
          <a:p>
            <a:r>
              <a:rPr lang="ru-RU" sz="3200" dirty="0" smtClean="0">
                <a:latin typeface="Times New Roman" pitchFamily="18" charset="0"/>
                <a:cs typeface="Times New Roman" pitchFamily="18" charset="0"/>
              </a:rPr>
              <a:t> с помощью модифицированной таблицы </a:t>
            </a:r>
          </a:p>
          <a:p>
            <a:r>
              <a:rPr lang="ru-RU" sz="3200" dirty="0" smtClean="0">
                <a:latin typeface="Times New Roman" pitchFamily="18" charset="0"/>
                <a:cs typeface="Times New Roman" pitchFamily="18" charset="0"/>
              </a:rPr>
              <a:t>«Системный оператор»</a:t>
            </a:r>
            <a:endParaRPr lang="ru-RU" sz="3200" dirty="0">
              <a:latin typeface="Times New Roman" pitchFamily="18" charset="0"/>
              <a:cs typeface="Times New Roman" pitchFamily="18" charset="0"/>
            </a:endParaRPr>
          </a:p>
        </p:txBody>
      </p:sp>
      <p:pic>
        <p:nvPicPr>
          <p:cNvPr id="3" name="Picture 2" descr="D:\А\Голубева\1443287856 (2).jpg"/>
          <p:cNvPicPr>
            <a:picLocks noChangeAspect="1" noChangeArrowheads="1"/>
          </p:cNvPicPr>
          <p:nvPr/>
        </p:nvPicPr>
        <p:blipFill>
          <a:blip r:embed="rId2"/>
          <a:srcRect/>
          <a:stretch>
            <a:fillRect/>
          </a:stretch>
        </p:blipFill>
        <p:spPr bwMode="auto">
          <a:xfrm>
            <a:off x="381000" y="1295400"/>
            <a:ext cx="3632200" cy="2724150"/>
          </a:xfrm>
          <a:prstGeom prst="rect">
            <a:avLst/>
          </a:prstGeom>
          <a:noFill/>
        </p:spPr>
      </p:pic>
      <p:sp>
        <p:nvSpPr>
          <p:cNvPr id="4" name="TextBox 3"/>
          <p:cNvSpPr txBox="1"/>
          <p:nvPr/>
        </p:nvSpPr>
        <p:spPr>
          <a:xfrm>
            <a:off x="4724400" y="5105400"/>
            <a:ext cx="3962400" cy="1477328"/>
          </a:xfrm>
          <a:prstGeom prst="rect">
            <a:avLst/>
          </a:prstGeom>
          <a:noFill/>
        </p:spPr>
        <p:txBody>
          <a:bodyPr wrap="square" rtlCol="0">
            <a:spAutoFit/>
          </a:bodyPr>
          <a:lstStyle/>
          <a:p>
            <a:r>
              <a:rPr lang="ru-RU" dirty="0" smtClean="0"/>
              <a:t>Презентацию подготовила старший воспитатель МБДОУ детский сад №4 «Огонек» городского округа город Мантурово Костромской области Карташова Н.В.</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А\Голубева\1443287856 (4).jpg"/>
          <p:cNvPicPr>
            <a:picLocks noChangeAspect="1" noChangeArrowheads="1"/>
          </p:cNvPicPr>
          <p:nvPr/>
        </p:nvPicPr>
        <p:blipFill>
          <a:blip r:embed="rId2"/>
          <a:srcRect/>
          <a:stretch>
            <a:fillRect/>
          </a:stretch>
        </p:blipFill>
        <p:spPr bwMode="auto">
          <a:xfrm>
            <a:off x="990600" y="685800"/>
            <a:ext cx="7366000" cy="5524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1"/>
            <a:ext cx="7620000" cy="4893647"/>
          </a:xfrm>
          <a:prstGeom prst="rect">
            <a:avLst/>
          </a:prstGeom>
          <a:noFill/>
          <a:ln>
            <a:noFill/>
          </a:ln>
        </p:spPr>
        <p:txBody>
          <a:bodyPr wrap="square" rtlCol="0">
            <a:spAutoFit/>
          </a:bodyPr>
          <a:lstStyle/>
          <a:p>
            <a:r>
              <a:rPr lang="ru-RU" sz="2400" dirty="0" smtClean="0">
                <a:latin typeface="Times New Roman" pitchFamily="18" charset="0"/>
                <a:cs typeface="Times New Roman" pitchFamily="18" charset="0"/>
              </a:rPr>
              <a:t>Подготовительный этап.</a:t>
            </a: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1.Информационные листы о проекте.</a:t>
            </a:r>
          </a:p>
          <a:p>
            <a:r>
              <a:rPr lang="ru-RU" sz="2400" dirty="0" smtClean="0">
                <a:latin typeface="Times New Roman" pitchFamily="18" charset="0"/>
                <a:cs typeface="Times New Roman" pitchFamily="18" charset="0"/>
              </a:rPr>
              <a:t>Цель :Вовлечь родителей в проектную деятельность.</a:t>
            </a:r>
          </a:p>
          <a:p>
            <a:r>
              <a:rPr lang="ru-RU" sz="2400" dirty="0" smtClean="0">
                <a:latin typeface="Times New Roman" pitchFamily="18" charset="0"/>
                <a:cs typeface="Times New Roman" pitchFamily="18" charset="0"/>
              </a:rPr>
              <a:t>2.Беседа с детьми. Цель: привлечь дошкольников и заинтересовать их новым проектом.</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Например в мини- проекте «Птицы» ориентиром и вектором исследовательской деятельности </a:t>
            </a:r>
          </a:p>
          <a:p>
            <a:r>
              <a:rPr lang="ru-RU" sz="2400" dirty="0" smtClean="0">
                <a:latin typeface="Times New Roman" pitchFamily="18" charset="0"/>
                <a:cs typeface="Times New Roman" pitchFamily="18" charset="0"/>
              </a:rPr>
              <a:t>  ( в соответствии с методом системного </a:t>
            </a:r>
          </a:p>
          <a:p>
            <a:r>
              <a:rPr lang="ru-RU" sz="2400" dirty="0" smtClean="0">
                <a:latin typeface="Times New Roman" pitchFamily="18" charset="0"/>
                <a:cs typeface="Times New Roman" pitchFamily="18" charset="0"/>
              </a:rPr>
              <a:t>оператора является «Переписка с птицами» Этот прием очень нравится дошкольникам.</a:t>
            </a:r>
            <a:endParaRPr lang="ru-RU"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7239000" y="5181600"/>
            <a:ext cx="1346200" cy="134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5715000"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Введение в проблему.</a:t>
            </a:r>
            <a:endParaRPr lang="ru-RU" sz="3200" b="1" dirty="0">
              <a:latin typeface="Times New Roman" pitchFamily="18" charset="0"/>
              <a:cs typeface="Times New Roman" pitchFamily="18" charset="0"/>
            </a:endParaRPr>
          </a:p>
        </p:txBody>
      </p:sp>
      <p:sp>
        <p:nvSpPr>
          <p:cNvPr id="3" name="TextBox 2"/>
          <p:cNvSpPr txBox="1"/>
          <p:nvPr/>
        </p:nvSpPr>
        <p:spPr>
          <a:xfrm>
            <a:off x="990600" y="1981199"/>
            <a:ext cx="7467600" cy="3539430"/>
          </a:xfrm>
          <a:prstGeom prst="rect">
            <a:avLst/>
          </a:prstGeom>
          <a:noFill/>
        </p:spPr>
        <p:txBody>
          <a:bodyPr wrap="square" rtlCol="0">
            <a:spAutoFit/>
          </a:bodyPr>
          <a:lstStyle/>
          <a:p>
            <a:r>
              <a:rPr lang="ru-RU" sz="3200" i="1" dirty="0" smtClean="0">
                <a:latin typeface="Times New Roman" pitchFamily="18" charset="0"/>
                <a:cs typeface="Times New Roman" pitchFamily="18" charset="0"/>
              </a:rPr>
              <a:t>Здравствуйте, ребята!</a:t>
            </a:r>
          </a:p>
          <a:p>
            <a:r>
              <a:rPr lang="ru-RU" sz="3200" i="1" dirty="0" smtClean="0">
                <a:latin typeface="Times New Roman" pitchFamily="18" charset="0"/>
                <a:cs typeface="Times New Roman" pitchFamily="18" charset="0"/>
              </a:rPr>
              <a:t>Пишут вам птицы. Мы каждый день за вами наблюдаем и очень много о вас знаем: ваши имена, одежду, любимые игры, голоса.А что вы знаете о нас? Если вы за нами понаблюдаете, то узнаете много интересного. И мы подружимся.»</a:t>
            </a:r>
            <a:endParaRPr lang="ru-RU" sz="3200" i="1" dirty="0">
              <a:latin typeface="Times New Roman" pitchFamily="18" charset="0"/>
              <a:cs typeface="Times New Roman" pitchFamily="18" charset="0"/>
            </a:endParaRPr>
          </a:p>
        </p:txBody>
      </p:sp>
      <p:pic>
        <p:nvPicPr>
          <p:cNvPr id="4100" name="Picture 4" descr="D:\А\Голубева\dove-delivering-message-stock-illustration-3096665.jpg"/>
          <p:cNvPicPr>
            <a:picLocks noChangeAspect="1" noChangeArrowheads="1"/>
          </p:cNvPicPr>
          <p:nvPr/>
        </p:nvPicPr>
        <p:blipFill>
          <a:blip r:embed="rId2" cstate="print"/>
          <a:srcRect/>
          <a:stretch>
            <a:fillRect/>
          </a:stretch>
        </p:blipFill>
        <p:spPr bwMode="auto">
          <a:xfrm>
            <a:off x="6934200" y="304800"/>
            <a:ext cx="1731963" cy="20515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57200"/>
            <a:ext cx="7315200"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Оценка знаний детей о птицах</a:t>
            </a:r>
            <a:endParaRPr lang="ru-RU" sz="2800" dirty="0">
              <a:latin typeface="Times New Roman" pitchFamily="18" charset="0"/>
              <a:cs typeface="Times New Roman" pitchFamily="18" charset="0"/>
            </a:endParaRPr>
          </a:p>
        </p:txBody>
      </p:sp>
      <p:sp>
        <p:nvSpPr>
          <p:cNvPr id="3" name="TextBox 2"/>
          <p:cNvSpPr txBox="1"/>
          <p:nvPr/>
        </p:nvSpPr>
        <p:spPr>
          <a:xfrm>
            <a:off x="838200" y="1066801"/>
            <a:ext cx="7543800" cy="3600986"/>
          </a:xfrm>
          <a:prstGeom prst="rect">
            <a:avLst/>
          </a:prstGeom>
          <a:noFill/>
        </p:spPr>
        <p:txBody>
          <a:bodyPr wrap="square" rtlCol="0">
            <a:spAutoFit/>
          </a:bodyPr>
          <a:lstStyle/>
          <a:p>
            <a:r>
              <a:rPr lang="ru-RU" sz="3200" dirty="0" smtClean="0">
                <a:latin typeface="Times New Roman" pitchFamily="18" charset="0"/>
                <a:cs typeface="Times New Roman" pitchFamily="18" charset="0"/>
              </a:rPr>
              <a:t>Метод трех вопросов. Цель :Уточнить знания детей о </a:t>
            </a:r>
            <a:r>
              <a:rPr lang="ru-RU" sz="3200" dirty="0" err="1" smtClean="0">
                <a:latin typeface="Times New Roman" pitchFamily="18" charset="0"/>
                <a:cs typeface="Times New Roman" pitchFamily="18" charset="0"/>
              </a:rPr>
              <a:t>птицах,выяснить</a:t>
            </a:r>
            <a:r>
              <a:rPr lang="ru-RU" sz="3200" dirty="0" smtClean="0">
                <a:latin typeface="Times New Roman" pitchFamily="18" charset="0"/>
                <a:cs typeface="Times New Roman" pitchFamily="18" charset="0"/>
              </a:rPr>
              <a:t>, что еще они хотели узнать о птицах.</a:t>
            </a:r>
          </a:p>
          <a:p>
            <a:endParaRPr lang="ru-RU" dirty="0" smtClean="0"/>
          </a:p>
          <a:p>
            <a:endParaRPr lang="ru-RU" dirty="0" smtClean="0"/>
          </a:p>
          <a:p>
            <a:pPr>
              <a:buFont typeface="Wingdings" pitchFamily="2" charset="2"/>
              <a:buChar char="v"/>
            </a:pPr>
            <a:r>
              <a:rPr lang="ru-RU" sz="3200" dirty="0" smtClean="0">
                <a:latin typeface="Times New Roman" pitchFamily="18" charset="0"/>
                <a:cs typeface="Times New Roman" pitchFamily="18" charset="0"/>
              </a:rPr>
              <a:t>Что мы знаем о птицах?</a:t>
            </a:r>
          </a:p>
          <a:p>
            <a:pPr>
              <a:buFont typeface="Wingdings" pitchFamily="2" charset="2"/>
              <a:buChar char="v"/>
            </a:pPr>
            <a:r>
              <a:rPr lang="ru-RU" sz="3200" dirty="0" smtClean="0">
                <a:latin typeface="Times New Roman" pitchFamily="18" charset="0"/>
                <a:cs typeface="Times New Roman" pitchFamily="18" charset="0"/>
              </a:rPr>
              <a:t>Что мы хотим знать о птицах?</a:t>
            </a:r>
          </a:p>
          <a:p>
            <a:pPr>
              <a:buFont typeface="Wingdings" pitchFamily="2" charset="2"/>
              <a:buChar char="v"/>
            </a:pPr>
            <a:r>
              <a:rPr lang="ru-RU" sz="3200" dirty="0" smtClean="0">
                <a:latin typeface="Times New Roman" pitchFamily="18" charset="0"/>
                <a:cs typeface="Times New Roman" pitchFamily="18" charset="0"/>
              </a:rPr>
              <a:t>Как об этом ( о птицах узнать)?</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1"/>
            <a:ext cx="8077200" cy="5447645"/>
          </a:xfrm>
          <a:prstGeom prst="rect">
            <a:avLst/>
          </a:prstGeom>
          <a:noFill/>
        </p:spPr>
        <p:txBody>
          <a:bodyPr wrap="square" rtlCol="0">
            <a:spAutoFit/>
          </a:bodyPr>
          <a:lstStyle/>
          <a:p>
            <a:r>
              <a:rPr lang="ru-RU" sz="2800" dirty="0" smtClean="0">
                <a:latin typeface="Times New Roman" pitchFamily="18" charset="0"/>
                <a:cs typeface="Times New Roman" pitchFamily="18" charset="0"/>
              </a:rPr>
              <a:t>Исследовательский проект</a:t>
            </a:r>
            <a:r>
              <a:rPr lang="ru-RU" dirty="0" smtClean="0"/>
              <a:t>.</a:t>
            </a:r>
          </a:p>
          <a:p>
            <a:r>
              <a:rPr lang="ru-RU" sz="2000" dirty="0" smtClean="0">
                <a:latin typeface="Times New Roman" pitchFamily="18" charset="0"/>
                <a:cs typeface="Times New Roman" pitchFamily="18" charset="0"/>
              </a:rPr>
              <a:t>Сбор  материалов и предметов по теме мини- проекта.</a:t>
            </a:r>
          </a:p>
          <a:p>
            <a:r>
              <a:rPr lang="ru-RU" sz="2000" dirty="0" smtClean="0">
                <a:latin typeface="Times New Roman" pitchFamily="18" charset="0"/>
                <a:cs typeface="Times New Roman" pitchFamily="18" charset="0"/>
              </a:rPr>
              <a:t>Дошкольники приносят картинки и фигурки с изображением птиц, книги о птицах.. Возникает проблема: где их расположить, чтобы было удобно рассматривать.</a:t>
            </a:r>
          </a:p>
          <a:p>
            <a:r>
              <a:rPr lang="ru-RU" sz="2000" dirty="0" smtClean="0">
                <a:latin typeface="Times New Roman" pitchFamily="18" charset="0"/>
                <a:cs typeface="Times New Roman" pitchFamily="18" charset="0"/>
              </a:rPr>
              <a:t>Визуально определяется центральная ячейка модифицированной таблицы «Системный оператор»</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Ячейка 1.Это объект. В данном случае- птицы. Обозначается кружком со знаком вопроса.</a:t>
            </a:r>
          </a:p>
          <a:p>
            <a:r>
              <a:rPr lang="ru-RU" sz="2000" dirty="0" smtClean="0">
                <a:latin typeface="Times New Roman" pitchFamily="18" charset="0"/>
                <a:cs typeface="Times New Roman" pitchFamily="18" charset="0"/>
              </a:rPr>
              <a:t>Ячейка 2 ( надсистема) Представлена маленьким кружком, в большом и вопрос.</a:t>
            </a:r>
          </a:p>
          <a:p>
            <a:r>
              <a:rPr lang="ru-RU" sz="2000" dirty="0" smtClean="0">
                <a:latin typeface="Times New Roman" pitchFamily="18" charset="0"/>
                <a:cs typeface="Times New Roman" pitchFamily="18" charset="0"/>
              </a:rPr>
              <a:t>«Частью чего является?»</a:t>
            </a:r>
          </a:p>
          <a:p>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Птицы-часть</a:t>
            </a:r>
            <a:r>
              <a:rPr lang="ru-RU" sz="2000" dirty="0" smtClean="0">
                <a:latin typeface="Times New Roman" pitchFamily="18" charset="0"/>
                <a:cs typeface="Times New Roman" pitchFamily="18" charset="0"/>
              </a:rPr>
              <a:t> обитателей планеты Земля. ) В кладовой можно разместить макеты или картинки мест обитания птиц, их домики.) Здесь важно  не только узнать , но совместно с родителями, но и изготовить их.</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6934200" cy="1754326"/>
          </a:xfrm>
          <a:prstGeom prst="rect">
            <a:avLst/>
          </a:prstGeom>
          <a:noFill/>
        </p:spPr>
        <p:txBody>
          <a:bodyPr wrap="square" rtlCol="0">
            <a:spAutoFit/>
          </a:bodyPr>
          <a:lstStyle/>
          <a:p>
            <a:r>
              <a:rPr lang="ru-RU" dirty="0" smtClean="0"/>
              <a:t>Работа с модифицированной таблицей «Системный оператор» </a:t>
            </a:r>
          </a:p>
          <a:p>
            <a:r>
              <a:rPr lang="ru-RU" dirty="0" smtClean="0"/>
              <a:t>( 1 этап)</a:t>
            </a:r>
          </a:p>
          <a:p>
            <a:r>
              <a:rPr lang="ru-RU" dirty="0" smtClean="0"/>
              <a:t>Рассматриваемый объект условно помещается в центр модифицированной таблицы «Системный оператор», состоящий из 9 ячеек (3-3)</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609600" y="457200"/>
            <a:ext cx="7823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Голубева\skvorechnik_dlya_ptic_16.jpg"/>
          <p:cNvPicPr>
            <a:picLocks noChangeAspect="1" noChangeArrowheads="1"/>
          </p:cNvPicPr>
          <p:nvPr/>
        </p:nvPicPr>
        <p:blipFill>
          <a:blip r:embed="rId2"/>
          <a:srcRect/>
          <a:stretch>
            <a:fillRect/>
          </a:stretch>
        </p:blipFill>
        <p:spPr bwMode="auto">
          <a:xfrm>
            <a:off x="304801" y="304800"/>
            <a:ext cx="1524000" cy="1687398"/>
          </a:xfrm>
          <a:prstGeom prst="rect">
            <a:avLst/>
          </a:prstGeom>
          <a:noFill/>
        </p:spPr>
      </p:pic>
      <p:pic>
        <p:nvPicPr>
          <p:cNvPr id="2051" name="Picture 3" descr="D:\А\Голубева\PendulinTit_02.jpg"/>
          <p:cNvPicPr>
            <a:picLocks noChangeAspect="1" noChangeArrowheads="1"/>
          </p:cNvPicPr>
          <p:nvPr/>
        </p:nvPicPr>
        <p:blipFill>
          <a:blip r:embed="rId3"/>
          <a:srcRect/>
          <a:stretch>
            <a:fillRect/>
          </a:stretch>
        </p:blipFill>
        <p:spPr bwMode="auto">
          <a:xfrm>
            <a:off x="2667000" y="228600"/>
            <a:ext cx="2008790" cy="1760977"/>
          </a:xfrm>
          <a:prstGeom prst="rect">
            <a:avLst/>
          </a:prstGeom>
          <a:noFill/>
        </p:spPr>
      </p:pic>
      <p:pic>
        <p:nvPicPr>
          <p:cNvPr id="2052" name="Picture 4" descr="D:\А\Голубева\o_5201.JPG"/>
          <p:cNvPicPr>
            <a:picLocks noChangeAspect="1" noChangeArrowheads="1"/>
          </p:cNvPicPr>
          <p:nvPr/>
        </p:nvPicPr>
        <p:blipFill>
          <a:blip r:embed="rId4" cstate="print"/>
          <a:srcRect/>
          <a:stretch>
            <a:fillRect/>
          </a:stretch>
        </p:blipFill>
        <p:spPr bwMode="auto">
          <a:xfrm>
            <a:off x="5715000" y="228600"/>
            <a:ext cx="2165602" cy="1905000"/>
          </a:xfrm>
          <a:prstGeom prst="rect">
            <a:avLst/>
          </a:prstGeom>
          <a:solidFill>
            <a:srgbClr val="00B0F0"/>
          </a:solidFill>
        </p:spPr>
      </p:pic>
      <p:pic>
        <p:nvPicPr>
          <p:cNvPr id="2053" name="Picture 5"/>
          <p:cNvPicPr>
            <a:picLocks noChangeAspect="1" noChangeArrowheads="1"/>
          </p:cNvPicPr>
          <p:nvPr/>
        </p:nvPicPr>
        <p:blipFill>
          <a:blip r:embed="rId5"/>
          <a:srcRect/>
          <a:stretch>
            <a:fillRect/>
          </a:stretch>
        </p:blipFill>
        <p:spPr bwMode="auto">
          <a:xfrm>
            <a:off x="304800" y="4495800"/>
            <a:ext cx="1733550" cy="1860839"/>
          </a:xfrm>
          <a:prstGeom prst="rect">
            <a:avLst/>
          </a:prstGeom>
          <a:noFill/>
          <a:ln w="9525">
            <a:noFill/>
            <a:miter lim="800000"/>
            <a:headEnd/>
            <a:tailEnd/>
          </a:ln>
          <a:effectLst/>
        </p:spPr>
      </p:pic>
      <p:pic>
        <p:nvPicPr>
          <p:cNvPr id="2054" name="Picture 6" descr="D:\А\Голубева\21823725.png"/>
          <p:cNvPicPr>
            <a:picLocks noChangeAspect="1" noChangeArrowheads="1"/>
          </p:cNvPicPr>
          <p:nvPr/>
        </p:nvPicPr>
        <p:blipFill>
          <a:blip r:embed="rId6"/>
          <a:srcRect/>
          <a:stretch>
            <a:fillRect/>
          </a:stretch>
        </p:blipFill>
        <p:spPr bwMode="auto">
          <a:xfrm>
            <a:off x="2590800" y="4572000"/>
            <a:ext cx="3103219" cy="1847850"/>
          </a:xfrm>
          <a:prstGeom prst="rect">
            <a:avLst/>
          </a:prstGeom>
          <a:noFill/>
        </p:spPr>
      </p:pic>
      <p:pic>
        <p:nvPicPr>
          <p:cNvPr id="2055" name="Picture 7" descr="D:\А\Голубева\8ecfeb2e1c0d9dc6a5c3e16a9acb693a.jpg"/>
          <p:cNvPicPr>
            <a:picLocks noChangeAspect="1" noChangeArrowheads="1"/>
          </p:cNvPicPr>
          <p:nvPr/>
        </p:nvPicPr>
        <p:blipFill>
          <a:blip r:embed="rId7"/>
          <a:srcRect/>
          <a:stretch>
            <a:fillRect/>
          </a:stretch>
        </p:blipFill>
        <p:spPr bwMode="auto">
          <a:xfrm>
            <a:off x="6477000" y="4572000"/>
            <a:ext cx="1725234" cy="1685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8001000" cy="3108543"/>
          </a:xfrm>
          <a:prstGeom prst="rect">
            <a:avLst/>
          </a:prstGeom>
          <a:noFill/>
        </p:spPr>
        <p:txBody>
          <a:bodyPr wrap="square" rtlCol="0">
            <a:spAutoFit/>
          </a:bodyPr>
          <a:lstStyle/>
          <a:p>
            <a:r>
              <a:rPr lang="ru-RU" sz="2800" dirty="0" smtClean="0">
                <a:solidFill>
                  <a:schemeClr val="accent1">
                    <a:lumMod val="50000"/>
                  </a:schemeClr>
                </a:solidFill>
                <a:latin typeface="Times New Roman" pitchFamily="18" charset="0"/>
                <a:cs typeface="Times New Roman" pitchFamily="18" charset="0"/>
              </a:rPr>
              <a:t>Как стимулировать природную потребность ребенка в новизне? Как развить способность искать новое? Как научить видеть проблемы, задавать вопросы, экспериментировать, выдвигать гипотезы, делать умозаключения и выводы , классифицировать, давать определения, правильно излагать и отстаивать свои идеи?</a:t>
            </a:r>
            <a:endParaRPr lang="ru-RU" sz="2800" dirty="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28601" y="304800"/>
            <a:ext cx="8077200" cy="707886"/>
          </a:xfrm>
          <a:prstGeom prst="rect">
            <a:avLst/>
          </a:prstGeom>
          <a:noFill/>
        </p:spPr>
        <p:txBody>
          <a:bodyPr wrap="square" rtlCol="0">
            <a:spAutoFit/>
          </a:bodyPr>
          <a:lstStyle/>
          <a:p>
            <a:r>
              <a:rPr lang="ru-RU" sz="2000" b="1" dirty="0" smtClean="0">
                <a:solidFill>
                  <a:schemeClr val="bg2">
                    <a:lumMod val="25000"/>
                  </a:schemeClr>
                </a:solidFill>
                <a:latin typeface="Times New Roman" pitchFamily="18" charset="0"/>
                <a:cs typeface="Times New Roman" pitchFamily="18" charset="0"/>
              </a:rPr>
              <a:t>Вопросы педагога при организации исследовательской деятельности</a:t>
            </a:r>
            <a:endParaRPr lang="ru-RU" sz="2000" b="1" dirty="0">
              <a:solidFill>
                <a:schemeClr val="bg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А\Голубева\img23.jpg"/>
          <p:cNvPicPr>
            <a:picLocks noChangeAspect="1" noChangeArrowheads="1"/>
          </p:cNvPicPr>
          <p:nvPr/>
        </p:nvPicPr>
        <p:blipFill>
          <a:blip r:embed="rId2"/>
          <a:srcRect/>
          <a:stretch>
            <a:fillRect/>
          </a:stretch>
        </p:blipFill>
        <p:spPr bwMode="auto">
          <a:xfrm>
            <a:off x="838200" y="609600"/>
            <a:ext cx="7416800" cy="5562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33400" y="609600"/>
            <a:ext cx="3408947" cy="5181600"/>
          </a:xfrm>
          <a:prstGeom prst="rect">
            <a:avLst/>
          </a:prstGeom>
          <a:noFill/>
          <a:ln w="9525">
            <a:noFill/>
            <a:miter lim="800000"/>
            <a:headEnd/>
            <a:tailEnd/>
          </a:ln>
          <a:effectLst/>
        </p:spPr>
      </p:pic>
      <p:pic>
        <p:nvPicPr>
          <p:cNvPr id="5123" name="Picture 3" descr="D:\А\Голубева\000053.jpg"/>
          <p:cNvPicPr>
            <a:picLocks noChangeAspect="1" noChangeArrowheads="1"/>
          </p:cNvPicPr>
          <p:nvPr/>
        </p:nvPicPr>
        <p:blipFill>
          <a:blip r:embed="rId3"/>
          <a:srcRect/>
          <a:stretch>
            <a:fillRect/>
          </a:stretch>
        </p:blipFill>
        <p:spPr bwMode="auto">
          <a:xfrm>
            <a:off x="4800600" y="533400"/>
            <a:ext cx="3810000" cy="513944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467600" cy="584775"/>
          </a:xfrm>
          <a:prstGeom prst="rect">
            <a:avLst/>
          </a:prstGeom>
          <a:noFill/>
        </p:spPr>
        <p:txBody>
          <a:bodyPr wrap="square" rtlCol="0">
            <a:spAutoFit/>
          </a:bodyPr>
          <a:lstStyle/>
          <a:p>
            <a:r>
              <a:rPr lang="ru-RU" sz="3200" dirty="0" smtClean="0">
                <a:latin typeface="Times New Roman" pitchFamily="18" charset="0"/>
                <a:cs typeface="Times New Roman" pitchFamily="18" charset="0"/>
              </a:rPr>
              <a:t>Игра «Кольца- </a:t>
            </a:r>
            <a:r>
              <a:rPr lang="ru-RU" sz="3200" dirty="0" err="1" smtClean="0">
                <a:latin typeface="Times New Roman" pitchFamily="18" charset="0"/>
                <a:cs typeface="Times New Roman" pitchFamily="18" charset="0"/>
              </a:rPr>
              <a:t>Луллия</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3" name="TextBox 2"/>
          <p:cNvSpPr txBox="1"/>
          <p:nvPr/>
        </p:nvSpPr>
        <p:spPr>
          <a:xfrm>
            <a:off x="228600" y="1295400"/>
            <a:ext cx="8382000"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Игровая задача</a:t>
            </a:r>
            <a:r>
              <a:rPr lang="ru-RU" sz="3200" dirty="0" smtClean="0">
                <a:latin typeface="Times New Roman" pitchFamily="18" charset="0"/>
                <a:cs typeface="Times New Roman" pitchFamily="18" charset="0"/>
              </a:rPr>
              <a:t>: подобрать для птиц корм.</a:t>
            </a:r>
            <a:endParaRPr lang="ru-RU" sz="3200" dirty="0">
              <a:latin typeface="Times New Roman" pitchFamily="18" charset="0"/>
              <a:cs typeface="Times New Roman" pitchFamily="18" charset="0"/>
            </a:endParaRPr>
          </a:p>
        </p:txBody>
      </p:sp>
      <p:sp>
        <p:nvSpPr>
          <p:cNvPr id="4" name="TextBox 3"/>
          <p:cNvSpPr txBox="1"/>
          <p:nvPr/>
        </p:nvSpPr>
        <p:spPr>
          <a:xfrm>
            <a:off x="381000" y="2133600"/>
            <a:ext cx="8305800" cy="3046988"/>
          </a:xfrm>
          <a:prstGeom prst="rect">
            <a:avLst/>
          </a:prstGeom>
          <a:noFill/>
        </p:spPr>
        <p:txBody>
          <a:bodyPr wrap="square" rtlCol="0">
            <a:spAutoFit/>
          </a:bodyPr>
          <a:lstStyle/>
          <a:p>
            <a:r>
              <a:rPr lang="ru-RU" sz="3200" dirty="0" smtClean="0">
                <a:latin typeface="Times New Roman" pitchFamily="18" charset="0"/>
                <a:cs typeface="Times New Roman" pitchFamily="18" charset="0"/>
              </a:rPr>
              <a:t>Для игры  « Кольца </a:t>
            </a:r>
            <a:r>
              <a:rPr lang="ru-RU" sz="3200" dirty="0" err="1" smtClean="0">
                <a:latin typeface="Times New Roman" pitchFamily="18" charset="0"/>
                <a:cs typeface="Times New Roman" pitchFamily="18" charset="0"/>
              </a:rPr>
              <a:t>Луллия</a:t>
            </a:r>
            <a:r>
              <a:rPr lang="ru-RU" sz="3200" dirty="0" smtClean="0">
                <a:latin typeface="Times New Roman" pitchFamily="18" charset="0"/>
                <a:cs typeface="Times New Roman" pitchFamily="18" charset="0"/>
              </a:rPr>
              <a:t>» дошкольники совместно с родителями изготавливают </a:t>
            </a:r>
            <a:r>
              <a:rPr lang="ru-RU" sz="3200" dirty="0" err="1" smtClean="0">
                <a:latin typeface="Times New Roman" pitchFamily="18" charset="0"/>
                <a:cs typeface="Times New Roman" pitchFamily="18" charset="0"/>
              </a:rPr>
              <a:t>диски,подбирают</a:t>
            </a:r>
            <a:r>
              <a:rPr lang="ru-RU" sz="3200" dirty="0" smtClean="0">
                <a:latin typeface="Times New Roman" pitchFamily="18" charset="0"/>
                <a:cs typeface="Times New Roman" pitchFamily="18" charset="0"/>
              </a:rPr>
              <a:t> и  наклеивают картинки, чтобы соединить их по логическим парам: клюв- еда, голова- хвост,, голова- лапы,, птица- домик</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04800"/>
            <a:ext cx="8153400" cy="4247317"/>
          </a:xfrm>
          <a:prstGeom prst="rect">
            <a:avLst/>
          </a:prstGeom>
        </p:spPr>
        <p:txBody>
          <a:bodyPr wrap="square">
            <a:spAutoFit/>
          </a:bodyPr>
          <a:lstStyle/>
          <a:p>
            <a:r>
              <a:rPr lang="ru-RU" sz="2000" b="1" i="1" dirty="0" smtClean="0">
                <a:latin typeface="Times New Roman" pitchFamily="18" charset="0"/>
                <a:cs typeface="Times New Roman" pitchFamily="18" charset="0"/>
              </a:rPr>
              <a:t>Описание алгоритма изготовления пособия</a:t>
            </a:r>
            <a:r>
              <a:rPr lang="ru-RU" b="1" i="1" dirty="0" smtClean="0"/>
              <a:t>.</a:t>
            </a:r>
            <a:endParaRPr lang="ru-RU" dirty="0" smtClean="0"/>
          </a:p>
          <a:p>
            <a:r>
              <a:rPr lang="ru-RU" dirty="0" smtClean="0">
                <a:latin typeface="Times New Roman" pitchFamily="18" charset="0"/>
                <a:cs typeface="Times New Roman" pitchFamily="18" charset="0"/>
              </a:rPr>
              <a:t>Для изготовления пособия нужно взять:  два прямоугольных куска любого твёрдого материала, например: оргстекла, фанеры, толстого картона, пластмассы  шириной, равной диаметру ваших колец, и длиной на 2—4 см меньше двух диаметров колец. На нижней пластине, в местах предполагаемых центров колец, необходимо укрепить штыри. По периметру соорудить небольшой бортик, а с нижней стороны прикрепить ножки или петли. В верхнем прямоугольнике необходимо вырезать окошечко так, чтобы были видны совмещенные картинки. Если игра будет стоять только на столе, то крышку можно  не крепить, а просто накладывать на бортики основания. Если пособие можно будет повесить на стену, то крышка должна быть закреплена.</a:t>
            </a:r>
          </a:p>
          <a:p>
            <a:r>
              <a:rPr lang="ru-RU" dirty="0" smtClean="0">
                <a:latin typeface="Times New Roman" pitchFamily="18" charset="0"/>
                <a:cs typeface="Times New Roman" pitchFamily="18" charset="0"/>
              </a:rPr>
              <a:t>Для свободного и удобного вращения колец предлагается использовать основу в виде старых грампластинок. Круги удобно вращать за выступы, которые образуются в результате того, что ширина пособия на 2—4 см меньше двух диаметров пластинок.</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629400" y="4648200"/>
            <a:ext cx="2296765" cy="1524000"/>
          </a:xfrm>
          <a:prstGeom prst="rect">
            <a:avLst/>
          </a:prstGeom>
          <a:noFill/>
          <a:ln w="9525">
            <a:noFill/>
            <a:miter lim="800000"/>
            <a:headEnd/>
            <a:tailEnd/>
          </a:ln>
          <a:effectLst/>
        </p:spPr>
      </p:pic>
      <p:pic>
        <p:nvPicPr>
          <p:cNvPr id="1028" name="Picture 4" descr="Пособие по развитию речи дляистаршей группы"/>
          <p:cNvPicPr>
            <a:picLocks noChangeAspect="1" noChangeArrowheads="1"/>
          </p:cNvPicPr>
          <p:nvPr/>
        </p:nvPicPr>
        <p:blipFill>
          <a:blip r:embed="rId3"/>
          <a:srcRect/>
          <a:stretch>
            <a:fillRect/>
          </a:stretch>
        </p:blipFill>
        <p:spPr bwMode="auto">
          <a:xfrm>
            <a:off x="533399" y="4648200"/>
            <a:ext cx="2409939" cy="1600200"/>
          </a:xfrm>
          <a:prstGeom prst="rect">
            <a:avLst/>
          </a:prstGeom>
          <a:noFill/>
        </p:spPr>
      </p:pic>
      <p:pic>
        <p:nvPicPr>
          <p:cNvPr id="1030" name="Picture 6" descr="Данилива Ольга Ивановна логопед"/>
          <p:cNvPicPr>
            <a:picLocks noChangeAspect="1" noChangeArrowheads="1"/>
          </p:cNvPicPr>
          <p:nvPr/>
        </p:nvPicPr>
        <p:blipFill>
          <a:blip r:embed="rId4"/>
          <a:srcRect/>
          <a:stretch>
            <a:fillRect/>
          </a:stretch>
        </p:blipFill>
        <p:spPr bwMode="auto">
          <a:xfrm>
            <a:off x="3581400" y="4648200"/>
            <a:ext cx="2363118" cy="156911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228601"/>
            <a:ext cx="7696200" cy="5909310"/>
          </a:xfrm>
          <a:prstGeom prst="rect">
            <a:avLst/>
          </a:prstGeom>
        </p:spPr>
        <p:txBody>
          <a:bodyPr wrap="square">
            <a:spAutoFit/>
          </a:bodyPr>
          <a:lstStyle/>
          <a:p>
            <a:r>
              <a:rPr lang="ru-RU" b="1" u="sng" dirty="0" smtClean="0"/>
              <a:t>Развивающая игра « Береги природу»</a:t>
            </a:r>
            <a:endParaRPr lang="ru-RU" dirty="0" smtClean="0"/>
          </a:p>
          <a:p>
            <a:r>
              <a:rPr lang="ru-RU" b="1" dirty="0" smtClean="0"/>
              <a:t>Ход игры:</a:t>
            </a:r>
            <a:endParaRPr lang="ru-RU" dirty="0" smtClean="0"/>
          </a:p>
          <a:p>
            <a:r>
              <a:rPr lang="ru-RU" dirty="0" smtClean="0"/>
              <a:t>Воспитатель предлагает поместить картинки на сектора, затем убирает одно из изображений и спрашивает у детей, что произойдёт с оставшимися живыми объектами на Земле. Например: «Если не будет растений, что произойдёт с птицами (зверями ит. д.? » Затем возвращает карточку на место и убирает следующую. Изображение человека снимает в последнюю очередь.</a:t>
            </a:r>
          </a:p>
          <a:p>
            <a:r>
              <a:rPr lang="ru-RU" dirty="0" smtClean="0"/>
              <a:t>Взрослый подводит детей к выводу: если человек исчезнет с Земли, то природа не погибнет, но если одна из других частей живой природы исчезнет, может погибнуть остальной мир, в том числе и человек. Поэтому люди должны бережно относиться к окружающему миру.</a:t>
            </a:r>
          </a:p>
          <a:p>
            <a:r>
              <a:rPr lang="ru-RU" dirty="0" smtClean="0"/>
              <a:t>Основным 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762001"/>
            <a:ext cx="6324600" cy="5909310"/>
          </a:xfrm>
          <a:prstGeom prst="rect">
            <a:avLst/>
          </a:prstGeom>
        </p:spPr>
        <p:txBody>
          <a:bodyPr wrap="square">
            <a:spAutoFit/>
          </a:bodyPr>
          <a:lstStyle/>
          <a:p>
            <a:pPr fontAlgn="base"/>
            <a:r>
              <a:rPr lang="ru-RU" b="1" i="1" dirty="0" smtClean="0"/>
              <a:t>Игры на подбор пары</a:t>
            </a:r>
            <a:endParaRPr lang="ru-RU" dirty="0" smtClean="0"/>
          </a:p>
          <a:p>
            <a:pPr fontAlgn="base"/>
            <a:r>
              <a:rPr lang="ru-RU" dirty="0" smtClean="0"/>
              <a:t>В одном из окошек устанавливается картинка, пара к которой подбирается путем прокручивания второго кольца. В этих играх одной картинке 1-го кольца обязательно должна соответствовать одна картинка 2-го кольца.</a:t>
            </a:r>
          </a:p>
          <a:p>
            <a:pPr fontAlgn="base"/>
            <a:endParaRPr lang="ru-RU" b="1" i="1" dirty="0" smtClean="0"/>
          </a:p>
          <a:p>
            <a:pPr fontAlgn="base"/>
            <a:r>
              <a:rPr lang="ru-RU" dirty="0" smtClean="0"/>
              <a:t>№ 6  Орел, цапля, соловей, ворона, чайка, гусь, ласточка, аист.</a:t>
            </a:r>
          </a:p>
          <a:p>
            <a:pPr fontAlgn="base"/>
            <a:r>
              <a:rPr lang="ru-RU" dirty="0" smtClean="0"/>
              <a:t>№ 7  Разные формы птичьих клювов.</a:t>
            </a:r>
          </a:p>
          <a:p>
            <a:pPr fontAlgn="base"/>
            <a:r>
              <a:rPr lang="ru-RU" dirty="0" smtClean="0"/>
              <a:t>№ 8  Разные виды птичьих ног.</a:t>
            </a:r>
          </a:p>
          <a:p>
            <a:pPr fontAlgn="base"/>
            <a:r>
              <a:rPr lang="ru-RU" dirty="0" smtClean="0"/>
              <a:t>№ 9  Разные виды птичьих крыльев</a:t>
            </a:r>
          </a:p>
          <a:p>
            <a:pPr fontAlgn="base"/>
            <a:r>
              <a:rPr lang="ru-RU" dirty="0" smtClean="0"/>
              <a:t>.№10  Разные виды гнезд</a:t>
            </a:r>
          </a:p>
          <a:p>
            <a:pPr fontAlgn="base"/>
            <a:endParaRPr lang="ru-RU" b="1" i="1" dirty="0" smtClean="0"/>
          </a:p>
          <a:p>
            <a:pPr fontAlgn="base"/>
            <a:endParaRPr lang="ru-RU" b="1" i="1" dirty="0" smtClean="0"/>
          </a:p>
          <a:p>
            <a:pPr fontAlgn="base"/>
            <a:endParaRPr lang="ru-RU" b="1" i="1" dirty="0" smtClean="0"/>
          </a:p>
          <a:p>
            <a:pPr fontAlgn="base"/>
            <a:r>
              <a:rPr lang="ru-RU" b="1" i="1" dirty="0" smtClean="0"/>
              <a:t>Игры экологического содержания.</a:t>
            </a:r>
            <a:endParaRPr lang="ru-RU" dirty="0" smtClean="0"/>
          </a:p>
          <a:p>
            <a:pPr fontAlgn="base"/>
            <a:r>
              <a:rPr lang="ru-RU" b="1" dirty="0" smtClean="0"/>
              <a:t> «НАЙДИ, ГДЕ ЖИВЕТ» — </a:t>
            </a:r>
            <a:r>
              <a:rPr lang="ru-RU" dirty="0" smtClean="0"/>
              <a:t>кольца № 4 и 5.</a:t>
            </a:r>
          </a:p>
          <a:p>
            <a:pPr fontAlgn="base"/>
            <a:r>
              <a:rPr lang="ru-RU" b="1" dirty="0" smtClean="0"/>
              <a:t>«НАЗОВИ ДЕТЕНЫША» </a:t>
            </a:r>
            <a:r>
              <a:rPr lang="ru-RU" dirty="0" smtClean="0"/>
              <a:t>— кольца № 11 и 12.</a:t>
            </a:r>
          </a:p>
          <a:p>
            <a:pPr fontAlgn="base"/>
            <a:r>
              <a:rPr lang="ru-RU" b="1" dirty="0" smtClean="0"/>
              <a:t>«С ЧЬЕЙ ВЕТКИ ДЕТКИ?» — </a:t>
            </a:r>
            <a:r>
              <a:rPr lang="ru-RU" dirty="0" smtClean="0"/>
              <a:t>кольца № 1 и 2; № 2 и 3; № 1 и 3.</a:t>
            </a:r>
          </a:p>
          <a:p>
            <a:pPr fontAlgn="base"/>
            <a:r>
              <a:rPr lang="ru-RU" b="1" dirty="0" smtClean="0"/>
              <a:t>«КРЫЛЬЯ, НОГИ И КЛЮВЫ» —</a:t>
            </a:r>
            <a:r>
              <a:rPr lang="ru-RU" dirty="0" smtClean="0"/>
              <a:t> кольца № 6 и 9; № 6 и 8; № 6 и 7.</a:t>
            </a:r>
          </a:p>
          <a:p>
            <a:pPr fontAlgn="base"/>
            <a:r>
              <a:rPr lang="ru-RU" b="1" dirty="0" smtClean="0"/>
              <a:t>«ПОДБЕРИ МЕСТО ОБИТАНИЯ» — </a:t>
            </a:r>
            <a:r>
              <a:rPr lang="ru-RU" dirty="0" smtClean="0"/>
              <a:t>кольца № 6 и 10.</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6986528"/>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Игра «Хорошо- плохо»</a:t>
            </a:r>
          </a:p>
          <a:p>
            <a:r>
              <a:rPr lang="ru-RU" sz="2800" dirty="0" smtClean="0">
                <a:latin typeface="Times New Roman" pitchFamily="18" charset="0"/>
                <a:cs typeface="Times New Roman" pitchFamily="18" charset="0"/>
              </a:rPr>
              <a:t>Цель :  Формирование умения использовать свои  ощущения и ассоциации с заданными предметами или объектами, объяснять их.</a:t>
            </a:r>
          </a:p>
          <a:p>
            <a:r>
              <a:rPr lang="ru-RU" sz="2800" dirty="0" smtClean="0">
                <a:latin typeface="Times New Roman" pitchFamily="18" charset="0"/>
                <a:cs typeface="Times New Roman" pitchFamily="18" charset="0"/>
              </a:rPr>
              <a:t>Суть игры заключается в том, что дети в конкретном предмете или явлении ищут плохие и хорошие черты.</a:t>
            </a:r>
          </a:p>
          <a:p>
            <a:r>
              <a:rPr lang="ru-RU" sz="2800" dirty="0" smtClean="0">
                <a:latin typeface="Times New Roman" pitchFamily="18" charset="0"/>
                <a:cs typeface="Times New Roman" pitchFamily="18" charset="0"/>
              </a:rPr>
              <a:t>Например :</a:t>
            </a:r>
          </a:p>
          <a:p>
            <a:pPr>
              <a:buFont typeface="Wingdings" pitchFamily="2" charset="2"/>
              <a:buChar char="§"/>
            </a:pPr>
            <a:r>
              <a:rPr lang="ru-RU" sz="2800" dirty="0" smtClean="0">
                <a:latin typeface="Times New Roman" pitchFamily="18" charset="0"/>
                <a:cs typeface="Times New Roman" pitchFamily="18" charset="0"/>
              </a:rPr>
              <a:t>Птицы- это хорошо, они нас радуют, красиво поют, уничтожают вредных насекомых, кормят, из их пуха делают теплые вещи.</a:t>
            </a:r>
          </a:p>
          <a:p>
            <a:pPr>
              <a:buFont typeface="Wingdings" pitchFamily="2" charset="2"/>
              <a:buChar char="§"/>
            </a:pPr>
            <a:r>
              <a:rPr lang="ru-RU" sz="2800" dirty="0" smtClean="0">
                <a:latin typeface="Times New Roman" pitchFamily="18" charset="0"/>
                <a:cs typeface="Times New Roman" pitchFamily="18" charset="0"/>
              </a:rPr>
              <a:t>Птицы- это плохо: они уничтожают посевы, пачкают крыши ,тротуары, являются разносчиком заболеваний.</a:t>
            </a:r>
          </a:p>
          <a:p>
            <a:endParaRPr lang="ru-RU" sz="2800" dirty="0" smtClean="0"/>
          </a:p>
          <a:p>
            <a:endParaRPr lang="ru-RU" sz="2800" dirty="0" smtClean="0"/>
          </a:p>
          <a:p>
            <a:endParaRPr lang="ru-R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6400800" cy="584775"/>
          </a:xfrm>
          <a:prstGeom prst="rect">
            <a:avLst/>
          </a:prstGeom>
          <a:noFill/>
        </p:spPr>
        <p:txBody>
          <a:bodyPr wrap="square" rtlCol="0">
            <a:spAutoFit/>
          </a:bodyPr>
          <a:lstStyle/>
          <a:p>
            <a:r>
              <a:rPr lang="ru-RU" sz="3200" dirty="0" smtClean="0">
                <a:latin typeface="Times New Roman" pitchFamily="18" charset="0"/>
                <a:cs typeface="Times New Roman" pitchFamily="18" charset="0"/>
              </a:rPr>
              <a:t>Коллекционирование</a:t>
            </a:r>
            <a:endParaRPr lang="ru-RU" sz="3200" dirty="0">
              <a:latin typeface="Times New Roman" pitchFamily="18" charset="0"/>
              <a:cs typeface="Times New Roman" pitchFamily="18" charset="0"/>
            </a:endParaRPr>
          </a:p>
        </p:txBody>
      </p:sp>
      <p:sp>
        <p:nvSpPr>
          <p:cNvPr id="3" name="TextBox 2"/>
          <p:cNvSpPr txBox="1"/>
          <p:nvPr/>
        </p:nvSpPr>
        <p:spPr>
          <a:xfrm>
            <a:off x="990600" y="1905000"/>
            <a:ext cx="7086600" cy="2554545"/>
          </a:xfrm>
          <a:prstGeom prst="rect">
            <a:avLst/>
          </a:prstGeom>
          <a:noFill/>
        </p:spPr>
        <p:txBody>
          <a:bodyPr wrap="square" rtlCol="0">
            <a:spAutoFit/>
          </a:bodyPr>
          <a:lstStyle/>
          <a:p>
            <a:r>
              <a:rPr lang="ru-RU" sz="3200" dirty="0" smtClean="0">
                <a:latin typeface="Times New Roman" pitchFamily="18" charset="0"/>
                <a:cs typeface="Times New Roman" pitchFamily="18" charset="0"/>
              </a:rPr>
              <a:t>Воспитатель и дети обсуждают собираемый материал (перья, яйца), находят сходство и различия, обсуждают возможные основания для их группировки.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6022290" cy="584775"/>
          </a:xfrm>
          <a:prstGeom prst="rect">
            <a:avLst/>
          </a:prstGeom>
          <a:noFill/>
        </p:spPr>
        <p:txBody>
          <a:bodyPr wrap="none" rtlCol="0">
            <a:spAutoFit/>
          </a:bodyPr>
          <a:lstStyle/>
          <a:p>
            <a:r>
              <a:rPr lang="ru-RU" sz="3200" b="1" dirty="0" smtClean="0">
                <a:latin typeface="Times New Roman" pitchFamily="18" charset="0"/>
                <a:cs typeface="Times New Roman" pitchFamily="18" charset="0"/>
              </a:rPr>
              <a:t>Самостоятельное исследование</a:t>
            </a:r>
            <a:endParaRPr lang="ru-RU" sz="3200" b="1" dirty="0">
              <a:latin typeface="Times New Roman" pitchFamily="18" charset="0"/>
              <a:cs typeface="Times New Roman" pitchFamily="18" charset="0"/>
            </a:endParaRPr>
          </a:p>
        </p:txBody>
      </p:sp>
      <p:sp>
        <p:nvSpPr>
          <p:cNvPr id="3" name="TextBox 2"/>
          <p:cNvSpPr txBox="1"/>
          <p:nvPr/>
        </p:nvSpPr>
        <p:spPr>
          <a:xfrm>
            <a:off x="533400" y="1371600"/>
            <a:ext cx="6705600" cy="4031873"/>
          </a:xfrm>
          <a:prstGeom prst="rect">
            <a:avLst/>
          </a:prstGeom>
          <a:noFill/>
        </p:spPr>
        <p:txBody>
          <a:bodyPr wrap="square" rtlCol="0">
            <a:spAutoFit/>
          </a:bodyPr>
          <a:lstStyle/>
          <a:p>
            <a:r>
              <a:rPr lang="ru-RU" sz="3200" dirty="0" smtClean="0">
                <a:latin typeface="Times New Roman" pitchFamily="18" charset="0"/>
                <a:cs typeface="Times New Roman" pitchFamily="18" charset="0"/>
              </a:rPr>
              <a:t>Структура обследования?</a:t>
            </a:r>
          </a:p>
          <a:p>
            <a:pPr>
              <a:buFont typeface="Wingdings" pitchFamily="2" charset="2"/>
              <a:buChar char="§"/>
            </a:pPr>
            <a:r>
              <a:rPr lang="ru-RU" sz="3200" dirty="0" smtClean="0">
                <a:latin typeface="Times New Roman" pitchFamily="18" charset="0"/>
                <a:cs typeface="Times New Roman" pitchFamily="18" charset="0"/>
              </a:rPr>
              <a:t>Выделение и постановка проблемы ( выбор темы исследований)</a:t>
            </a:r>
          </a:p>
          <a:p>
            <a:pPr>
              <a:buFont typeface="Wingdings" pitchFamily="2" charset="2"/>
              <a:buChar char="§"/>
            </a:pPr>
            <a:r>
              <a:rPr lang="ru-RU" sz="3200" dirty="0" smtClean="0">
                <a:latin typeface="Times New Roman" pitchFamily="18" charset="0"/>
                <a:cs typeface="Times New Roman" pitchFamily="18" charset="0"/>
              </a:rPr>
              <a:t>Выдвижение гипотезы;</a:t>
            </a:r>
          </a:p>
          <a:p>
            <a:pPr>
              <a:buFont typeface="Wingdings" pitchFamily="2" charset="2"/>
              <a:buChar char="§"/>
            </a:pPr>
            <a:r>
              <a:rPr lang="ru-RU" sz="3200" dirty="0" smtClean="0">
                <a:latin typeface="Times New Roman" pitchFamily="18" charset="0"/>
                <a:cs typeface="Times New Roman" pitchFamily="18" charset="0"/>
              </a:rPr>
              <a:t>Поиск и предложение возможных вариантов решения;</a:t>
            </a:r>
          </a:p>
          <a:p>
            <a:pPr>
              <a:buFont typeface="Wingdings" pitchFamily="2" charset="2"/>
              <a:buChar char="§"/>
            </a:pPr>
            <a:r>
              <a:rPr lang="ru-RU" sz="3200" dirty="0" smtClean="0">
                <a:latin typeface="Times New Roman" pitchFamily="18" charset="0"/>
                <a:cs typeface="Times New Roman" pitchFamily="18" charset="0"/>
              </a:rPr>
              <a:t>Сбор материалов;</a:t>
            </a:r>
          </a:p>
          <a:p>
            <a:pPr>
              <a:buFont typeface="Wingdings" pitchFamily="2" charset="2"/>
              <a:buChar char="§"/>
            </a:pPr>
            <a:r>
              <a:rPr lang="ru-RU" sz="3200" dirty="0" smtClean="0">
                <a:latin typeface="Times New Roman" pitchFamily="18" charset="0"/>
                <a:cs typeface="Times New Roman" pitchFamily="18" charset="0"/>
              </a:rPr>
              <a:t>Обобщение полученных данных.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1"/>
            <a:ext cx="7391400" cy="1077218"/>
          </a:xfrm>
          <a:prstGeom prst="rect">
            <a:avLst/>
          </a:prstGeom>
          <a:noFill/>
        </p:spPr>
        <p:txBody>
          <a:bodyPr wrap="square" rtlCol="0">
            <a:spAutoFit/>
          </a:bodyPr>
          <a:lstStyle/>
          <a:p>
            <a:r>
              <a:rPr lang="ru-RU" sz="3200" dirty="0" smtClean="0">
                <a:latin typeface="Times New Roman" pitchFamily="18" charset="0"/>
                <a:cs typeface="Times New Roman" pitchFamily="18" charset="0"/>
              </a:rPr>
              <a:t>Проблема исследования</a:t>
            </a:r>
          </a:p>
          <a:p>
            <a:r>
              <a:rPr lang="ru-RU" sz="3200" dirty="0" smtClean="0">
                <a:latin typeface="Times New Roman" pitchFamily="18" charset="0"/>
                <a:cs typeface="Times New Roman" pitchFamily="18" charset="0"/>
              </a:rPr>
              <a:t> «Почему птицы плавают?</a:t>
            </a:r>
            <a:endParaRPr lang="ru-RU" sz="3200" dirty="0">
              <a:latin typeface="Times New Roman" pitchFamily="18" charset="0"/>
              <a:cs typeface="Times New Roman" pitchFamily="18" charset="0"/>
            </a:endParaRPr>
          </a:p>
        </p:txBody>
      </p:sp>
      <p:sp>
        <p:nvSpPr>
          <p:cNvPr id="3" name="TextBox 2"/>
          <p:cNvSpPr txBox="1"/>
          <p:nvPr/>
        </p:nvSpPr>
        <p:spPr>
          <a:xfrm>
            <a:off x="457200" y="2286001"/>
            <a:ext cx="8229600" cy="4031873"/>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Гипотеза</a:t>
            </a:r>
            <a:r>
              <a:rPr lang="ru-RU" sz="3200" dirty="0" smtClean="0">
                <a:latin typeface="Times New Roman" pitchFamily="18" charset="0"/>
                <a:cs typeface="Times New Roman" pitchFamily="18" charset="0"/>
              </a:rPr>
              <a:t> :они имеют разное </a:t>
            </a:r>
            <a:r>
              <a:rPr lang="ru-RU" sz="3200" dirty="0" err="1" smtClean="0">
                <a:latin typeface="Times New Roman" pitchFamily="18" charset="0"/>
                <a:cs typeface="Times New Roman" pitchFamily="18" charset="0"/>
              </a:rPr>
              <a:t>строение,птицы</a:t>
            </a:r>
            <a:r>
              <a:rPr lang="ru-RU" sz="3200" dirty="0" smtClean="0">
                <a:latin typeface="Times New Roman" pitchFamily="18" charset="0"/>
                <a:cs typeface="Times New Roman" pitchFamily="18" charset="0"/>
              </a:rPr>
              <a:t> по разному питаются ,у птиц  разные перья.</a:t>
            </a:r>
          </a:p>
          <a:p>
            <a:r>
              <a:rPr lang="ru-RU" sz="3200" dirty="0" smtClean="0">
                <a:latin typeface="Times New Roman" pitchFamily="18" charset="0"/>
                <a:cs typeface="Times New Roman" pitchFamily="18" charset="0"/>
              </a:rPr>
              <a:t>Составить план исследования: понаблюдать за птицами, изучить </a:t>
            </a:r>
            <a:r>
              <a:rPr lang="ru-RU" sz="3200" dirty="0" err="1" smtClean="0">
                <a:latin typeface="Times New Roman" pitchFamily="18" charset="0"/>
                <a:cs typeface="Times New Roman" pitchFamily="18" charset="0"/>
              </a:rPr>
              <a:t>энциклопедию,провести</a:t>
            </a:r>
            <a:r>
              <a:rPr lang="ru-RU" sz="3200" dirty="0" smtClean="0">
                <a:latin typeface="Times New Roman" pitchFamily="18" charset="0"/>
                <a:cs typeface="Times New Roman" pitchFamily="18" charset="0"/>
              </a:rPr>
              <a:t> опыты с перьями водоплавающих птиц.</a:t>
            </a:r>
          </a:p>
          <a:p>
            <a:r>
              <a:rPr lang="ru-RU" sz="3200" b="1" dirty="0" err="1" smtClean="0">
                <a:latin typeface="Times New Roman" pitchFamily="18" charset="0"/>
                <a:cs typeface="Times New Roman" pitchFamily="18" charset="0"/>
              </a:rPr>
              <a:t>Результат</a:t>
            </a:r>
            <a:r>
              <a:rPr lang="ru-RU" sz="3200" dirty="0" err="1" smtClean="0">
                <a:latin typeface="Times New Roman" pitchFamily="18" charset="0"/>
                <a:cs typeface="Times New Roman" pitchFamily="18" charset="0"/>
              </a:rPr>
              <a:t>:тематический</a:t>
            </a:r>
            <a:r>
              <a:rPr lang="ru-RU" sz="3200" dirty="0" smtClean="0">
                <a:latin typeface="Times New Roman" pitchFamily="18" charset="0"/>
                <a:cs typeface="Times New Roman" pitchFamily="18" charset="0"/>
              </a:rPr>
              <a:t> альбом «</a:t>
            </a:r>
            <a:r>
              <a:rPr lang="ru-RU" sz="3200" dirty="0" err="1" smtClean="0">
                <a:latin typeface="Times New Roman" pitchFamily="18" charset="0"/>
                <a:cs typeface="Times New Roman" pitchFamily="18" charset="0"/>
              </a:rPr>
              <a:t>Фотопутешествие</a:t>
            </a:r>
            <a:r>
              <a:rPr lang="ru-RU" sz="3200" dirty="0" smtClean="0">
                <a:latin typeface="Times New Roman" pitchFamily="18" charset="0"/>
                <a:cs typeface="Times New Roman" pitchFamily="18" charset="0"/>
              </a:rPr>
              <a:t> по водоемам нашего края»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0600"/>
            <a:ext cx="8153400" cy="1815882"/>
          </a:xfrm>
          <a:prstGeom prst="rect">
            <a:avLst/>
          </a:prstGeom>
          <a:noFill/>
        </p:spPr>
        <p:txBody>
          <a:bodyPr wrap="square" rtlCol="0">
            <a:spAutoFit/>
          </a:bodyPr>
          <a:lstStyle/>
          <a:p>
            <a:r>
              <a:rPr lang="ru-RU" sz="2800" b="1" dirty="0" smtClean="0">
                <a:solidFill>
                  <a:schemeClr val="accent1">
                    <a:lumMod val="50000"/>
                  </a:schemeClr>
                </a:solidFill>
                <a:latin typeface="Times New Roman" pitchFamily="18" charset="0"/>
                <a:cs typeface="Times New Roman" pitchFamily="18" charset="0"/>
              </a:rPr>
              <a:t>Развитие познавательной активности у детей старшего дошкольного возраста посредством разных видов детской деятельности предполагает решение следующих задач:</a:t>
            </a:r>
            <a:endParaRPr lang="ru-RU" sz="2800"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304800" y="2743200"/>
            <a:ext cx="8610600" cy="3108543"/>
          </a:xfrm>
          <a:prstGeom prst="rect">
            <a:avLst/>
          </a:prstGeom>
          <a:noFill/>
        </p:spPr>
        <p:txBody>
          <a:bodyPr wrap="square" rtlCol="0">
            <a:spAutoFit/>
          </a:bodyPr>
          <a:lstStyle/>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Поддержка  детской инициативы, любознательности и самостоятельности в разных видах деятельности ( игровой , познавательно-исследовательской, изобразительной, двигательной и др.</a:t>
            </a: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Гибкое проектирование развивающей предметно-пространственной среды, обеспечивающей ситуацию выбора;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7772400" cy="3323987"/>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Опыты:</a:t>
            </a:r>
          </a:p>
          <a:p>
            <a:r>
              <a:rPr lang="ru-RU" sz="3200" dirty="0" smtClean="0">
                <a:latin typeface="Times New Roman" pitchFamily="18" charset="0"/>
                <a:cs typeface="Times New Roman" pitchFamily="18" charset="0"/>
              </a:rPr>
              <a:t>Разработка технологических карт для проведения опытов самостоятельно.</a:t>
            </a:r>
          </a:p>
          <a:p>
            <a:r>
              <a:rPr lang="ru-RU" sz="3200" dirty="0" smtClean="0">
                <a:latin typeface="Times New Roman" pitchFamily="18" charset="0"/>
                <a:cs typeface="Times New Roman" pitchFamily="18" charset="0"/>
              </a:rPr>
              <a:t>«Как с гуся вода», «Разноцветные перышки», «Какое перышко легче», «Каким перышком можно писать»</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1077218"/>
          </a:xfrm>
          <a:prstGeom prst="rect">
            <a:avLst/>
          </a:prstGeom>
          <a:noFill/>
        </p:spPr>
        <p:txBody>
          <a:bodyPr wrap="square" rtlCol="0">
            <a:spAutoFit/>
          </a:bodyPr>
          <a:lstStyle/>
          <a:p>
            <a:r>
              <a:rPr lang="ru-RU" sz="3200" dirty="0" smtClean="0">
                <a:latin typeface="Times New Roman" pitchFamily="18" charset="0"/>
                <a:cs typeface="Times New Roman" pitchFamily="18" charset="0"/>
              </a:rPr>
              <a:t>Работа с модифицированной таблицей «Системный оператор» (2-й этап)</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7162800" cy="5016758"/>
          </a:xfrm>
          <a:prstGeom prst="rect">
            <a:avLst/>
          </a:prstGeom>
          <a:noFill/>
        </p:spPr>
        <p:txBody>
          <a:bodyPr wrap="square" rtlCol="0">
            <a:spAutoFit/>
          </a:bodyPr>
          <a:lstStyle/>
          <a:p>
            <a:r>
              <a:rPr lang="ru-RU" sz="3200" dirty="0" smtClean="0">
                <a:latin typeface="Times New Roman" pitchFamily="18" charset="0"/>
                <a:cs typeface="Times New Roman" pitchFamily="18" charset="0"/>
              </a:rPr>
              <a:t>Ячейка №4 Чем была птица до того как была птицей?(В данном случае это яйцо)</a:t>
            </a:r>
          </a:p>
          <a:p>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Ячейка 5. Что произойдет с этим объектом.? (роль птиц в жизни человека, использование </a:t>
            </a:r>
            <a:r>
              <a:rPr lang="ru-RU" sz="3200" dirty="0" err="1" smtClean="0">
                <a:latin typeface="Times New Roman" pitchFamily="18" charset="0"/>
                <a:cs typeface="Times New Roman" pitchFamily="18" charset="0"/>
              </a:rPr>
              <a:t>перьев,изготовление</a:t>
            </a:r>
            <a:r>
              <a:rPr lang="ru-RU" sz="3200" dirty="0" smtClean="0">
                <a:latin typeface="Times New Roman" pitchFamily="18" charset="0"/>
                <a:cs typeface="Times New Roman" pitchFamily="18" charset="0"/>
              </a:rPr>
              <a:t> продуктов питания ,а также картины с изображением птиц и книги.)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6494085"/>
          </a:xfrm>
          <a:prstGeom prst="rect">
            <a:avLst/>
          </a:prstGeom>
          <a:noFill/>
        </p:spPr>
        <p:txBody>
          <a:bodyPr wrap="square" rtlCol="0">
            <a:spAutoFit/>
          </a:bodyPr>
          <a:lstStyle/>
          <a:p>
            <a:r>
              <a:rPr lang="ru-RU" sz="3200" dirty="0" smtClean="0">
                <a:latin typeface="Times New Roman" pitchFamily="18" charset="0"/>
                <a:cs typeface="Times New Roman" pitchFamily="18" charset="0"/>
              </a:rPr>
              <a:t>Ячейка6. «Чем было раньше?»</a:t>
            </a:r>
          </a:p>
          <a:p>
            <a:r>
              <a:rPr lang="ru-RU" sz="3200" dirty="0" smtClean="0">
                <a:latin typeface="Times New Roman" pitchFamily="18" charset="0"/>
                <a:cs typeface="Times New Roman" pitchFamily="18" charset="0"/>
              </a:rPr>
              <a:t>Исследуя </a:t>
            </a:r>
            <a:r>
              <a:rPr lang="ru-RU" sz="3200" dirty="0" err="1" smtClean="0">
                <a:latin typeface="Times New Roman" pitchFamily="18" charset="0"/>
                <a:cs typeface="Times New Roman" pitchFamily="18" charset="0"/>
              </a:rPr>
              <a:t>птиц,педагог</a:t>
            </a:r>
            <a:r>
              <a:rPr lang="ru-RU" sz="3200" dirty="0" smtClean="0">
                <a:latin typeface="Times New Roman" pitchFamily="18" charset="0"/>
                <a:cs typeface="Times New Roman" pitchFamily="18" charset="0"/>
              </a:rPr>
              <a:t> и дети могут рассмотреть какой была среда их обитания на земле в прошлом.</a:t>
            </a:r>
          </a:p>
          <a:p>
            <a:r>
              <a:rPr lang="ru-RU" sz="3200" dirty="0" smtClean="0">
                <a:latin typeface="Times New Roman" pitchFamily="18" charset="0"/>
                <a:cs typeface="Times New Roman" pitchFamily="18" charset="0"/>
              </a:rPr>
              <a:t>Ячейка  №8.- надсистема в будущем.В данном случае можно рассмотреть, как изменится среда обитания птиц в будущем: экологические  изменения на планете.</a:t>
            </a:r>
          </a:p>
          <a:p>
            <a:r>
              <a:rPr lang="ru-RU" sz="3200" dirty="0" smtClean="0">
                <a:latin typeface="Times New Roman" pitchFamily="18" charset="0"/>
                <a:cs typeface="Times New Roman" pitchFamily="18" charset="0"/>
              </a:rPr>
              <a:t>Ячейка №7.- это </a:t>
            </a:r>
            <a:r>
              <a:rPr lang="ru-RU" sz="3200" dirty="0" err="1" smtClean="0">
                <a:latin typeface="Times New Roman" pitchFamily="18" charset="0"/>
                <a:cs typeface="Times New Roman" pitchFamily="18" charset="0"/>
              </a:rPr>
              <a:t>антисистема</a:t>
            </a:r>
            <a:r>
              <a:rPr lang="ru-RU" sz="3200" dirty="0" smtClean="0">
                <a:latin typeface="Times New Roman" pitchFamily="18" charset="0"/>
                <a:cs typeface="Times New Roman" pitchFamily="18" charset="0"/>
              </a:rPr>
              <a:t>.: враги нашего объекта ( человек, хищники ,холодная  плохая погода)</a:t>
            </a:r>
          </a:p>
          <a:p>
            <a:r>
              <a:rPr lang="ru-RU" sz="3200" dirty="0" smtClean="0">
                <a:latin typeface="Times New Roman" pitchFamily="18" charset="0"/>
                <a:cs typeface="Times New Roman" pitchFamily="18" charset="0"/>
              </a:rPr>
              <a:t>Ячейка №9-это </a:t>
            </a:r>
            <a:r>
              <a:rPr lang="ru-RU" sz="3200" dirty="0" err="1" smtClean="0">
                <a:latin typeface="Times New Roman" pitchFamily="18" charset="0"/>
                <a:cs typeface="Times New Roman" pitchFamily="18" charset="0"/>
              </a:rPr>
              <a:t>сосистема:друзья</a:t>
            </a:r>
            <a:r>
              <a:rPr lang="ru-RU" sz="3200" dirty="0" smtClean="0">
                <a:latin typeface="Times New Roman" pitchFamily="18" charset="0"/>
                <a:cs typeface="Times New Roman" pitchFamily="18" charset="0"/>
              </a:rPr>
              <a:t> объекта (человек , </a:t>
            </a:r>
            <a:r>
              <a:rPr lang="ru-RU" sz="3200" dirty="0" err="1" smtClean="0">
                <a:latin typeface="Times New Roman" pitchFamily="18" charset="0"/>
                <a:cs typeface="Times New Roman" pitchFamily="18" charset="0"/>
              </a:rPr>
              <a:t>домики,солнышко</a:t>
            </a:r>
            <a:r>
              <a:rPr lang="ru-RU" sz="3200" dirty="0" smtClean="0">
                <a:latin typeface="Times New Roman" pitchFamily="18" charset="0"/>
                <a:cs typeface="Times New Roman" pitchFamily="18" charset="0"/>
              </a:rPr>
              <a:t> , подсолнухи)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6248400" cy="4524315"/>
          </a:xfrm>
          <a:prstGeom prst="rect">
            <a:avLst/>
          </a:prstGeom>
          <a:noFill/>
        </p:spPr>
        <p:txBody>
          <a:bodyPr wrap="square" rtlCol="0">
            <a:spAutoFit/>
          </a:bodyPr>
          <a:lstStyle/>
          <a:p>
            <a:r>
              <a:rPr lang="ru-RU" sz="3200" i="1" dirty="0" smtClean="0">
                <a:latin typeface="Times New Roman" pitchFamily="18" charset="0"/>
                <a:cs typeface="Times New Roman" pitchFamily="18" charset="0"/>
              </a:rPr>
              <a:t>«Ребята, пишут вам птицы живущие на вашей площадке. Мы часто наблюдаем, как вы играете. Мы и сами любим поиграть.</a:t>
            </a:r>
          </a:p>
          <a:p>
            <a:r>
              <a:rPr lang="ru-RU" sz="3200" i="1" dirty="0" smtClean="0">
                <a:latin typeface="Times New Roman" pitchFamily="18" charset="0"/>
                <a:cs typeface="Times New Roman" pitchFamily="18" charset="0"/>
              </a:rPr>
              <a:t>Но сейчас зима, и нам надо экономить силы. Зимой не до веселья! А вы не забывайте о нас. Выходите на прогулку, мы вам будем очень рады.»</a:t>
            </a:r>
            <a:endParaRPr lang="ru-RU" sz="3200" i="1" dirty="0">
              <a:latin typeface="Times New Roman" pitchFamily="18" charset="0"/>
              <a:cs typeface="Times New Roman" pitchFamily="18" charset="0"/>
            </a:endParaRPr>
          </a:p>
        </p:txBody>
      </p:sp>
      <p:pic>
        <p:nvPicPr>
          <p:cNvPr id="3" name="Picture 4" descr="D:\А\Голубева\dove-delivering-message-stock-illustration-3096665.jpg"/>
          <p:cNvPicPr>
            <a:picLocks noChangeAspect="1" noChangeArrowheads="1"/>
          </p:cNvPicPr>
          <p:nvPr/>
        </p:nvPicPr>
        <p:blipFill>
          <a:blip r:embed="rId2" cstate="print"/>
          <a:srcRect/>
          <a:stretch>
            <a:fillRect/>
          </a:stretch>
        </p:blipFill>
        <p:spPr bwMode="auto">
          <a:xfrm>
            <a:off x="7010400" y="609600"/>
            <a:ext cx="1731963" cy="205152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543800" cy="63709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Проблема </a:t>
            </a:r>
            <a:r>
              <a:rPr lang="ru-RU" sz="3200" dirty="0" smtClean="0">
                <a:latin typeface="Times New Roman" pitchFamily="18" charset="0"/>
                <a:cs typeface="Times New Roman" pitchFamily="18" charset="0"/>
              </a:rPr>
              <a:t>: Выяснить, какие трудности испытывают птицы зимой и чем им можно помочь.</a:t>
            </a:r>
          </a:p>
          <a:p>
            <a:r>
              <a:rPr lang="ru-RU" sz="2800" b="1" dirty="0" smtClean="0">
                <a:latin typeface="Times New Roman" pitchFamily="18" charset="0"/>
                <a:cs typeface="Times New Roman" pitchFamily="18" charset="0"/>
              </a:rPr>
              <a:t>План по спасению птиц.</a:t>
            </a:r>
          </a:p>
          <a:p>
            <a:pPr>
              <a:buFont typeface="Wingdings" pitchFamily="2" charset="2"/>
              <a:buChar char="§"/>
            </a:pPr>
            <a:r>
              <a:rPr lang="ru-RU" sz="2800" dirty="0" smtClean="0">
                <a:latin typeface="Times New Roman" pitchFamily="18" charset="0"/>
                <a:cs typeface="Times New Roman" pitchFamily="18" charset="0"/>
              </a:rPr>
              <a:t>узнать , чем питаются птицы</a:t>
            </a:r>
          </a:p>
          <a:p>
            <a:pPr>
              <a:buFont typeface="Wingdings" pitchFamily="2" charset="2"/>
              <a:buChar char="§"/>
            </a:pPr>
            <a:r>
              <a:rPr lang="ru-RU" sz="2800" dirty="0" smtClean="0">
                <a:latin typeface="Times New Roman" pitchFamily="18" charset="0"/>
                <a:cs typeface="Times New Roman" pitchFamily="18" charset="0"/>
              </a:rPr>
              <a:t>разработать проект кормушки из пластиковой бутылки ;</a:t>
            </a:r>
          </a:p>
          <a:p>
            <a:pPr>
              <a:buFont typeface="Wingdings" pitchFamily="2" charset="2"/>
              <a:buChar char="§"/>
            </a:pPr>
            <a:r>
              <a:rPr lang="ru-RU" sz="2800" dirty="0" smtClean="0">
                <a:latin typeface="Times New Roman" pitchFamily="18" charset="0"/>
                <a:cs typeface="Times New Roman" pitchFamily="18" charset="0"/>
              </a:rPr>
              <a:t>изготовить и развесить кормушки;</a:t>
            </a:r>
          </a:p>
          <a:p>
            <a:pPr>
              <a:buFont typeface="Wingdings" pitchFamily="2" charset="2"/>
              <a:buChar char="§"/>
            </a:pPr>
            <a:r>
              <a:rPr lang="ru-RU" sz="2800" dirty="0" smtClean="0">
                <a:latin typeface="Times New Roman" pitchFamily="18" charset="0"/>
                <a:cs typeface="Times New Roman" pitchFamily="18" charset="0"/>
              </a:rPr>
              <a:t>разнести по другим группам детского сада информационные листовки  «Покормите птиц зимой»</a:t>
            </a:r>
          </a:p>
          <a:p>
            <a:pPr>
              <a:buFont typeface="Wingdings" pitchFamily="2" charset="2"/>
              <a:buChar char="§"/>
            </a:pPr>
            <a:r>
              <a:rPr lang="ru-RU" sz="2800" dirty="0" smtClean="0">
                <a:latin typeface="Times New Roman" pitchFamily="18" charset="0"/>
                <a:cs typeface="Times New Roman" pitchFamily="18" charset="0"/>
              </a:rPr>
              <a:t>Провести фотонаблюдение </a:t>
            </a:r>
          </a:p>
          <a:p>
            <a:r>
              <a:rPr lang="ru-RU" sz="2800" dirty="0" smtClean="0">
                <a:latin typeface="Times New Roman" pitchFamily="18" charset="0"/>
                <a:cs typeface="Times New Roman" pitchFamily="18" charset="0"/>
              </a:rPr>
              <a:t>«Зимние приключения пернатых»</a:t>
            </a:r>
          </a:p>
          <a:p>
            <a:pPr>
              <a:buFont typeface="Wingdings" pitchFamily="2" charset="2"/>
              <a:buChar char="§"/>
            </a:pP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7162800" cy="5016758"/>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Результат</a:t>
            </a:r>
            <a:r>
              <a:rPr lang="ru-RU" sz="3200" dirty="0" smtClean="0">
                <a:latin typeface="Times New Roman" pitchFamily="18" charset="0"/>
                <a:cs typeface="Times New Roman" pitchFamily="18" charset="0"/>
              </a:rPr>
              <a:t>:</a:t>
            </a:r>
          </a:p>
          <a:p>
            <a:pPr>
              <a:buFont typeface="Wingdings" pitchFamily="2" charset="2"/>
              <a:buChar char="§"/>
            </a:pPr>
            <a:r>
              <a:rPr lang="ru-RU" sz="3200" dirty="0" smtClean="0">
                <a:latin typeface="Times New Roman" pitchFamily="18" charset="0"/>
                <a:cs typeface="Times New Roman" pitchFamily="18" charset="0"/>
              </a:rPr>
              <a:t>готовые кормушки для птиц</a:t>
            </a:r>
          </a:p>
          <a:p>
            <a:pPr>
              <a:buFont typeface="Wingdings" pitchFamily="2" charset="2"/>
              <a:buChar char="§"/>
            </a:pPr>
            <a:r>
              <a:rPr lang="ru-RU" sz="3200" dirty="0" smtClean="0">
                <a:latin typeface="Times New Roman" pitchFamily="18" charset="0"/>
                <a:cs typeface="Times New Roman" pitchFamily="18" charset="0"/>
              </a:rPr>
              <a:t>заготовки для изготовления кормушек;</a:t>
            </a:r>
          </a:p>
          <a:p>
            <a:pPr>
              <a:buFont typeface="Wingdings" pitchFamily="2" charset="2"/>
              <a:buChar char="§"/>
            </a:pPr>
            <a:r>
              <a:rPr lang="ru-RU" sz="3200" dirty="0" smtClean="0">
                <a:latin typeface="Times New Roman" pitchFamily="18" charset="0"/>
                <a:cs typeface="Times New Roman" pitchFamily="18" charset="0"/>
              </a:rPr>
              <a:t>фотоальбом на тему «Зимующие птицы»</a:t>
            </a:r>
          </a:p>
          <a:p>
            <a:pPr>
              <a:buFont typeface="Wingdings" pitchFamily="2" charset="2"/>
              <a:buChar char="§"/>
            </a:pPr>
            <a:r>
              <a:rPr lang="ru-RU" sz="3200" dirty="0" smtClean="0">
                <a:latin typeface="Times New Roman" pitchFamily="18" charset="0"/>
                <a:cs typeface="Times New Roman" pitchFamily="18" charset="0"/>
              </a:rPr>
              <a:t>дидактическая игра «Кто чем питается?»</a:t>
            </a:r>
          </a:p>
          <a:p>
            <a:pPr>
              <a:buFont typeface="Wingdings" pitchFamily="2" charset="2"/>
              <a:buChar char="§"/>
            </a:pPr>
            <a:r>
              <a:rPr lang="ru-RU" sz="3200" dirty="0" smtClean="0">
                <a:latin typeface="Times New Roman" pitchFamily="18" charset="0"/>
                <a:cs typeface="Times New Roman" pitchFamily="18" charset="0"/>
              </a:rPr>
              <a:t>театрализованное представление «Приключения </a:t>
            </a:r>
            <a:r>
              <a:rPr lang="ru-RU" sz="3200" dirty="0" err="1" smtClean="0">
                <a:latin typeface="Times New Roman" pitchFamily="18" charset="0"/>
                <a:cs typeface="Times New Roman" pitchFamily="18" charset="0"/>
              </a:rPr>
              <a:t>воробьишка</a:t>
            </a:r>
            <a:r>
              <a:rPr lang="ru-RU" sz="3200" dirty="0" smtClean="0">
                <a:latin typeface="Times New Roman" pitchFamily="18" charset="0"/>
                <a:cs typeface="Times New Roman" pitchFamily="18" charset="0"/>
              </a:rPr>
              <a:t>»</a:t>
            </a:r>
          </a:p>
          <a:p>
            <a:pPr>
              <a:buFont typeface="Wingdings" pitchFamily="2" charset="2"/>
              <a:buChar char="§"/>
            </a:pP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347092"/>
            <a:ext cx="1447800" cy="1179957"/>
          </a:xfrm>
          <a:prstGeom prst="rect">
            <a:avLst/>
          </a:prstGeom>
          <a:noFill/>
          <a:ln w="9525">
            <a:noFill/>
            <a:miter lim="800000"/>
            <a:headEnd/>
            <a:tailEnd/>
          </a:ln>
          <a:effectLst/>
        </p:spPr>
      </p:pic>
      <p:sp>
        <p:nvSpPr>
          <p:cNvPr id="3" name="TextBox 2"/>
          <p:cNvSpPr txBox="1"/>
          <p:nvPr/>
        </p:nvSpPr>
        <p:spPr>
          <a:xfrm>
            <a:off x="3810000" y="1066800"/>
            <a:ext cx="4724400" cy="584775"/>
          </a:xfrm>
          <a:prstGeom prst="rect">
            <a:avLst/>
          </a:prstGeom>
          <a:noFill/>
        </p:spPr>
        <p:txBody>
          <a:bodyPr wrap="square" rtlCol="0">
            <a:spAutoFit/>
          </a:bodyPr>
          <a:lstStyle/>
          <a:p>
            <a:r>
              <a:rPr lang="ru-RU" sz="3200" dirty="0" smtClean="0">
                <a:latin typeface="Times New Roman" pitchFamily="18" charset="0"/>
                <a:cs typeface="Times New Roman" pitchFamily="18" charset="0"/>
              </a:rPr>
              <a:t>Презентационный  этап</a:t>
            </a:r>
            <a:endParaRPr lang="ru-RU" sz="3200" dirty="0">
              <a:latin typeface="Times New Roman" pitchFamily="18" charset="0"/>
              <a:cs typeface="Times New Roman" pitchFamily="18" charset="0"/>
            </a:endParaRPr>
          </a:p>
        </p:txBody>
      </p:sp>
      <p:sp>
        <p:nvSpPr>
          <p:cNvPr id="4" name="TextBox 3"/>
          <p:cNvSpPr txBox="1"/>
          <p:nvPr/>
        </p:nvSpPr>
        <p:spPr>
          <a:xfrm>
            <a:off x="533400" y="1905000"/>
            <a:ext cx="7848600" cy="4524315"/>
          </a:xfrm>
          <a:prstGeom prst="rect">
            <a:avLst/>
          </a:prstGeom>
          <a:noFill/>
        </p:spPr>
        <p:txBody>
          <a:bodyPr wrap="square" rtlCol="0">
            <a:spAutoFit/>
          </a:bodyPr>
          <a:lstStyle/>
          <a:p>
            <a:pPr>
              <a:buFont typeface="Wingdings" pitchFamily="2" charset="2"/>
              <a:buChar char="§"/>
            </a:pPr>
            <a:r>
              <a:rPr lang="ru-RU" sz="3200" dirty="0" smtClean="0">
                <a:latin typeface="Times New Roman" pitchFamily="18" charset="0"/>
                <a:cs typeface="Times New Roman" pitchFamily="18" charset="0"/>
              </a:rPr>
              <a:t>проведение экскурсий для детей детского сада</a:t>
            </a:r>
          </a:p>
          <a:p>
            <a:pPr>
              <a:buFont typeface="Wingdings" pitchFamily="2" charset="2"/>
              <a:buChar char="§"/>
            </a:pPr>
            <a:r>
              <a:rPr lang="ru-RU" sz="3200" dirty="0" smtClean="0">
                <a:latin typeface="Times New Roman" pitchFamily="18" charset="0"/>
                <a:cs typeface="Times New Roman" pitchFamily="18" charset="0"/>
              </a:rPr>
              <a:t>выставка книжек-самоделок</a:t>
            </a:r>
          </a:p>
          <a:p>
            <a:pPr>
              <a:buFont typeface="Wingdings" pitchFamily="2" charset="2"/>
              <a:buChar char="§"/>
            </a:pPr>
            <a:r>
              <a:rPr lang="ru-RU" sz="3200" dirty="0" smtClean="0">
                <a:latin typeface="Times New Roman" pitchFamily="18" charset="0"/>
                <a:cs typeface="Times New Roman" pitchFamily="18" charset="0"/>
              </a:rPr>
              <a:t>выпуск буклетов</a:t>
            </a:r>
          </a:p>
          <a:p>
            <a:pPr>
              <a:buFont typeface="Wingdings" pitchFamily="2" charset="2"/>
              <a:buChar char="§"/>
            </a:pPr>
            <a:r>
              <a:rPr lang="ru-RU" sz="3200" dirty="0" smtClean="0">
                <a:latin typeface="Times New Roman" pitchFamily="18" charset="0"/>
                <a:cs typeface="Times New Roman" pitchFamily="18" charset="0"/>
              </a:rPr>
              <a:t>выставка детско-родительских творческих рисунков и поделок;</a:t>
            </a:r>
          </a:p>
          <a:p>
            <a:pPr>
              <a:buFont typeface="Wingdings" pitchFamily="2" charset="2"/>
              <a:buChar char="§"/>
            </a:pPr>
            <a:r>
              <a:rPr lang="ru-RU" sz="3200" dirty="0" smtClean="0">
                <a:latin typeface="Times New Roman" pitchFamily="18" charset="0"/>
                <a:cs typeface="Times New Roman" pitchFamily="18" charset="0"/>
              </a:rPr>
              <a:t>детско-родительское театрализованное представление по авторской сказке «Птичий спор»</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914400"/>
            <a:ext cx="4419600" cy="369332"/>
          </a:xfrm>
          <a:prstGeom prst="rect">
            <a:avLst/>
          </a:prstGeom>
          <a:noFill/>
        </p:spPr>
        <p:txBody>
          <a:bodyPr wrap="square" rtlCol="0">
            <a:spAutoFit/>
          </a:bodyPr>
          <a:lstStyle/>
          <a:p>
            <a:r>
              <a:rPr lang="ru-RU" dirty="0" smtClean="0"/>
              <a:t>Литература</a:t>
            </a:r>
            <a:endParaRPr lang="ru-RU" dirty="0"/>
          </a:p>
        </p:txBody>
      </p:sp>
      <p:sp>
        <p:nvSpPr>
          <p:cNvPr id="3" name="TextBox 2"/>
          <p:cNvSpPr txBox="1"/>
          <p:nvPr/>
        </p:nvSpPr>
        <p:spPr>
          <a:xfrm>
            <a:off x="1295400" y="1981200"/>
            <a:ext cx="5715000" cy="2862322"/>
          </a:xfrm>
          <a:prstGeom prst="rect">
            <a:avLst/>
          </a:prstGeom>
          <a:noFill/>
        </p:spPr>
        <p:txBody>
          <a:bodyPr wrap="square" rtlCol="0">
            <a:spAutoFit/>
          </a:bodyPr>
          <a:lstStyle/>
          <a:p>
            <a:r>
              <a:rPr lang="ru-RU" dirty="0" err="1" smtClean="0"/>
              <a:t>Илюхина</a:t>
            </a:r>
            <a:r>
              <a:rPr lang="ru-RU" dirty="0" smtClean="0"/>
              <a:t> Ю.В. </a:t>
            </a:r>
            <a:r>
              <a:rPr lang="ru-RU" dirty="0" err="1" smtClean="0"/>
              <a:t>Нещератова</a:t>
            </a:r>
            <a:r>
              <a:rPr lang="ru-RU" dirty="0" smtClean="0"/>
              <a:t> Т.А. </a:t>
            </a:r>
            <a:r>
              <a:rPr lang="ru-RU" dirty="0" err="1" smtClean="0"/>
              <a:t>Немержицкая</a:t>
            </a:r>
            <a:r>
              <a:rPr lang="ru-RU" dirty="0" smtClean="0"/>
              <a:t> А.А. Проект «Кладовая полезных штучек» Развитие любознательности и самостоятельности детей в разных видах деятельности.  Справочник старшего воспитателя дошкольного учреждения. №3 /2016 стр41</a:t>
            </a:r>
          </a:p>
          <a:p>
            <a:r>
              <a:rPr lang="ru-RU" dirty="0" smtClean="0"/>
              <a:t>Горбунова И. Эффективность метода проектов при формировании ключевых компетентностей. Д/В3\2013 стр24</a:t>
            </a:r>
          </a:p>
          <a:p>
            <a:r>
              <a:rPr lang="ru-RU" dirty="0" smtClean="0"/>
              <a:t>Баранова Э. Учим задавать  вопросы. Д/В12\2005 стр.21</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09800"/>
            <a:ext cx="8534400" cy="3539430"/>
          </a:xfrm>
          <a:prstGeom prst="rect">
            <a:avLst/>
          </a:prstGeom>
          <a:noFill/>
        </p:spPr>
        <p:txBody>
          <a:bodyPr wrap="square" rtlCol="0">
            <a:spAutoFit/>
          </a:bodyPr>
          <a:lstStyle/>
          <a:p>
            <a:pPr marL="0" lvl="5">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Социализация воспитанников посредством формирования у них системно-смыслового мышления ( «Не почему, а зачем?»)</a:t>
            </a:r>
            <a:endParaRPr lang="ru-RU" sz="2800" dirty="0" smtClean="0">
              <a:solidFill>
                <a:schemeClr val="accent1">
                  <a:lumMod val="50000"/>
                </a:schemeClr>
              </a:solidFill>
            </a:endParaRP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Разработка новых механизмов взаимодействия с родителями в процессе совместной проектно- исследовательской деятельности;</a:t>
            </a: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Создание тематических мини-музеев в результате проек</a:t>
            </a:r>
            <a:r>
              <a:rPr lang="ru-RU" sz="2800" dirty="0" smtClean="0">
                <a:solidFill>
                  <a:schemeClr val="accent1">
                    <a:lumMod val="50000"/>
                  </a:schemeClr>
                </a:solidFill>
              </a:rPr>
              <a:t>тно- исследовательской деятельности</a:t>
            </a:r>
            <a:endParaRPr lang="ru-RU" sz="2800" dirty="0">
              <a:solidFill>
                <a:schemeClr val="accent1">
                  <a:lumMod val="50000"/>
                </a:schemeClr>
              </a:solidFill>
            </a:endParaRPr>
          </a:p>
        </p:txBody>
      </p:sp>
      <p:sp>
        <p:nvSpPr>
          <p:cNvPr id="3" name="Прямоугольник 2"/>
          <p:cNvSpPr/>
          <p:nvPr/>
        </p:nvSpPr>
        <p:spPr>
          <a:xfrm>
            <a:off x="457200" y="457200"/>
            <a:ext cx="8229600" cy="1815882"/>
          </a:xfrm>
          <a:prstGeom prst="rect">
            <a:avLst/>
          </a:prstGeom>
        </p:spPr>
        <p:txBody>
          <a:bodyPr wrap="square">
            <a:spAutoFit/>
          </a:bodyPr>
          <a:lstStyle/>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Модификация и интеграция современных педагогических технологий (технологии моделирования , развивающих технологий, экспериментирования, </a:t>
            </a:r>
            <a:r>
              <a:rPr lang="ru-RU" sz="2800" dirty="0" err="1" smtClean="0">
                <a:solidFill>
                  <a:schemeClr val="accent1">
                    <a:lumMod val="50000"/>
                  </a:schemeClr>
                </a:solidFill>
                <a:latin typeface="Times New Roman" pitchFamily="18" charset="0"/>
                <a:cs typeface="Times New Roman" pitchFamily="18" charset="0"/>
              </a:rPr>
              <a:t>ИК-технологий</a:t>
            </a:r>
            <a:r>
              <a:rPr lang="ru-RU" sz="2800" dirty="0" smtClean="0">
                <a:solidFill>
                  <a:schemeClr val="accent1">
                    <a:lumMod val="50000"/>
                  </a:schemeClr>
                </a:solidFill>
                <a:latin typeface="Times New Roman" pitchFamily="18" charset="0"/>
                <a:cs typeface="Times New Roman" pitchFamily="18" charset="0"/>
              </a:rPr>
              <a:t>, ТРИЗ, РТВ)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543800" cy="5909310"/>
          </a:xfrm>
          <a:prstGeom prst="rect">
            <a:avLst/>
          </a:prstGeom>
          <a:noFill/>
        </p:spPr>
        <p:txBody>
          <a:bodyPr wrap="square" rtlCol="0">
            <a:spAutoFit/>
          </a:bodyPr>
          <a:lstStyle/>
          <a:p>
            <a:r>
              <a:rPr lang="ru-RU" sz="2800" dirty="0" smtClean="0">
                <a:solidFill>
                  <a:schemeClr val="accent1">
                    <a:lumMod val="50000"/>
                  </a:schemeClr>
                </a:solidFill>
                <a:latin typeface="Times New Roman" pitchFamily="18" charset="0"/>
                <a:cs typeface="Times New Roman" pitchFamily="18" charset="0"/>
              </a:rPr>
              <a:t>Проектно-исследовательская деятельность детей, педагогов, родителей проходит  :</a:t>
            </a: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 в рамках непосредственно образовательной деятельности, которая организуется в форме занятий, целевых прогулок, экскурсий;</a:t>
            </a: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в ходе режимных моментов как в совместной деятельности взрослого и детей, так и самостоятельной деятельности дошкольников;</a:t>
            </a:r>
          </a:p>
          <a:p>
            <a:pPr>
              <a:buFont typeface="Wingdings" pitchFamily="2" charset="2"/>
              <a:buChar char="§"/>
            </a:pPr>
            <a:r>
              <a:rPr lang="ru-RU" sz="2800" dirty="0" smtClean="0">
                <a:solidFill>
                  <a:schemeClr val="accent1">
                    <a:lumMod val="50000"/>
                  </a:schemeClr>
                </a:solidFill>
                <a:latin typeface="Times New Roman" pitchFamily="18" charset="0"/>
                <a:cs typeface="Times New Roman" pitchFamily="18" charset="0"/>
              </a:rPr>
              <a:t> в ходе культурно- </a:t>
            </a:r>
            <a:r>
              <a:rPr lang="ru-RU" sz="2800" dirty="0" err="1" smtClean="0">
                <a:solidFill>
                  <a:schemeClr val="accent1">
                    <a:lumMod val="50000"/>
                  </a:schemeClr>
                </a:solidFill>
                <a:latin typeface="Times New Roman" pitchFamily="18" charset="0"/>
                <a:cs typeface="Times New Roman" pitchFamily="18" charset="0"/>
              </a:rPr>
              <a:t>досуговой</a:t>
            </a:r>
            <a:r>
              <a:rPr lang="ru-RU" sz="2800" dirty="0" smtClean="0">
                <a:solidFill>
                  <a:schemeClr val="accent1">
                    <a:lumMod val="50000"/>
                  </a:schemeClr>
                </a:solidFill>
                <a:latin typeface="Times New Roman" pitchFamily="18" charset="0"/>
                <a:cs typeface="Times New Roman" pitchFamily="18" charset="0"/>
              </a:rPr>
              <a:t> деятельности .</a:t>
            </a:r>
          </a:p>
          <a:p>
            <a:pPr>
              <a:buFont typeface="Wingdings" pitchFamily="2" charset="2"/>
              <a:buChar char="§"/>
            </a:pPr>
            <a:endParaRPr lang="ru-RU" dirty="0" smtClean="0">
              <a:solidFill>
                <a:schemeClr val="accent1">
                  <a:lumMod val="50000"/>
                </a:schemeClr>
              </a:solidFill>
              <a:latin typeface="Times New Roman" pitchFamily="18" charset="0"/>
              <a:cs typeface="Times New Roman" pitchFamily="18" charset="0"/>
            </a:endParaRPr>
          </a:p>
          <a:p>
            <a:endParaRPr lang="ru-RU" dirty="0" smtClean="0"/>
          </a:p>
          <a:p>
            <a:endParaRPr lang="ru-RU" dirty="0" smtClean="0"/>
          </a:p>
          <a:p>
            <a:endParaRPr lang="ru-RU" dirty="0" smtClean="0"/>
          </a:p>
          <a:p>
            <a:endParaRPr lang="ru-RU" dirty="0" smtClean="0"/>
          </a:p>
          <a:p>
            <a:endParaRPr lang="ru-RU" dirty="0" smtClean="0"/>
          </a:p>
          <a:p>
            <a:pPr>
              <a:buFont typeface="Wingdings" pitchFamily="2" charset="2"/>
              <a:buChar cha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1"/>
            <a:ext cx="3442699" cy="584775"/>
          </a:xfrm>
          <a:prstGeom prst="rect">
            <a:avLst/>
          </a:prstGeom>
          <a:noFill/>
        </p:spPr>
        <p:txBody>
          <a:bodyPr wrap="square" rtlCol="0">
            <a:spAutoFit/>
          </a:bodyPr>
          <a:lstStyle/>
          <a:p>
            <a:r>
              <a:rPr lang="ru-RU" sz="3200" dirty="0" smtClean="0">
                <a:solidFill>
                  <a:schemeClr val="accent1">
                    <a:lumMod val="50000"/>
                  </a:schemeClr>
                </a:solidFill>
                <a:latin typeface="Times New Roman" pitchFamily="18" charset="0"/>
                <a:cs typeface="Times New Roman" pitchFamily="18" charset="0"/>
              </a:rPr>
              <a:t>Методы и приемы</a:t>
            </a:r>
            <a:endParaRPr lang="ru-RU" sz="3200" dirty="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533400" y="838200"/>
            <a:ext cx="8458201" cy="5324535"/>
          </a:xfrm>
          <a:prstGeom prst="rect">
            <a:avLst/>
          </a:prstGeom>
          <a:noFill/>
        </p:spPr>
        <p:txBody>
          <a:bodyPr wrap="square" rtlCol="0">
            <a:spAutoFit/>
          </a:bodyPr>
          <a:lstStyle/>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Беседа</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Ввести в проект игровой персонаж</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Метод системного подхода</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Проблемные вопросы и задания</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Преднамеренная ошибка педагога</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С целью научить ребенка выдвигать гипотезы, предлагая объяснить явления не только реальными, но и фантастическими причинами. Например, придумать 5 сказочных причин , почему поют птицы. Затем попросить подобрать правдоподобные объяснения этому явлению. В ходе данного упражнения дети осваивают «словарь гипотез».Гипотезы обычно начинаются с фраз «может быть», «предположим», «допустим», «возможно».</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Словесные игры «Посмотри на мир чужими глазами» , «Составь рассказ от имени другого персонажа», « Составь рассказ используя данную концовку», «Придумай нетрадиционный способ использования данного предмета»</a:t>
            </a:r>
          </a:p>
          <a:p>
            <a:r>
              <a:rPr lang="ru-RU" sz="2000" dirty="0" smtClean="0">
                <a:solidFill>
                  <a:schemeClr val="accent1">
                    <a:lumMod val="50000"/>
                  </a:schemeClr>
                </a:solidFill>
                <a:latin typeface="Times New Roman" pitchFamily="18" charset="0"/>
                <a:cs typeface="Times New Roman" pitchFamily="18" charset="0"/>
              </a:rPr>
              <a:t>Цель научить видеть проблему.</a:t>
            </a:r>
            <a:endParaRPr lang="ru-RU" sz="20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57200" y="1676400"/>
          <a:ext cx="8382000" cy="4953001"/>
        </p:xfrm>
        <a:graphic>
          <a:graphicData uri="http://schemas.openxmlformats.org/drawingml/2006/table">
            <a:tbl>
              <a:tblPr/>
              <a:tblGrid>
                <a:gridCol w="2094843"/>
                <a:gridCol w="2095719"/>
                <a:gridCol w="2095719"/>
                <a:gridCol w="2095719"/>
              </a:tblGrid>
              <a:tr h="2477028">
                <a:tc>
                  <a:txBody>
                    <a:bodyPr/>
                    <a:lstStyle/>
                    <a:p>
                      <a:pPr>
                        <a:lnSpc>
                          <a:spcPct val="115000"/>
                        </a:lnSpc>
                        <a:spcAft>
                          <a:spcPts val="0"/>
                        </a:spcAft>
                      </a:pPr>
                      <a:r>
                        <a:rPr lang="ru-RU" sz="1400" dirty="0">
                          <a:latin typeface="Calibri"/>
                          <a:ea typeface="Times New Roman"/>
                          <a:cs typeface="Times New Roman"/>
                        </a:rPr>
                        <a:t>Определение информационного запроса родителей для выбора новой темы проекта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Times New Roman"/>
                          <a:cs typeface="Times New Roman"/>
                        </a:rPr>
                        <a:t>Организация деятельности на основе выявленного информационного запроса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Times New Roman"/>
                          <a:cs typeface="Times New Roman"/>
                        </a:rPr>
                        <a:t>Привлечение к реализации проекта  (на основе принципа минимакса системно- деятельностного подхода Л.Г. Петерсон, адаптированного под проект)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Делегирование функций контроля за качеством реализации проекта</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5973">
                <a:tc>
                  <a:txBody>
                    <a:bodyPr/>
                    <a:lstStyle/>
                    <a:p>
                      <a:pPr marL="342900" lvl="0" indent="-342900">
                        <a:lnSpc>
                          <a:spcPct val="115000"/>
                        </a:lnSpc>
                        <a:spcAft>
                          <a:spcPts val="0"/>
                        </a:spcAft>
                        <a:buFont typeface="Wingdings"/>
                        <a:buChar char=""/>
                      </a:pPr>
                      <a:r>
                        <a:rPr lang="ru-RU" sz="1400" dirty="0">
                          <a:latin typeface="Calibri"/>
                          <a:ea typeface="Times New Roman"/>
                          <a:cs typeface="Times New Roman"/>
                        </a:rPr>
                        <a:t>Урна для голосования</a:t>
                      </a:r>
                    </a:p>
                    <a:p>
                      <a:pPr marL="342900" lvl="0" indent="-342900">
                        <a:lnSpc>
                          <a:spcPct val="115000"/>
                        </a:lnSpc>
                        <a:spcAft>
                          <a:spcPts val="0"/>
                        </a:spcAft>
                        <a:buFont typeface="Wingdings"/>
                        <a:buChar char=""/>
                      </a:pPr>
                      <a:r>
                        <a:rPr lang="ru-RU" sz="1400" dirty="0">
                          <a:latin typeface="Calibri"/>
                          <a:ea typeface="Times New Roman"/>
                          <a:cs typeface="Times New Roman"/>
                        </a:rPr>
                        <a:t>Рубрика </a:t>
                      </a:r>
                    </a:p>
                    <a:p>
                      <a:pPr marL="342900" lvl="0" indent="-342900">
                        <a:lnSpc>
                          <a:spcPct val="115000"/>
                        </a:lnSpc>
                        <a:spcAft>
                          <a:spcPts val="0"/>
                        </a:spcAft>
                        <a:buFont typeface="Wingdings"/>
                        <a:buChar char=""/>
                      </a:pPr>
                      <a:r>
                        <a:rPr lang="ru-RU" sz="1400" dirty="0">
                          <a:latin typeface="Calibri"/>
                          <a:ea typeface="Times New Roman"/>
                          <a:cs typeface="Times New Roman"/>
                        </a:rPr>
                        <a:t>«Ваше мнение» на сайте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pPr>
                      <a:r>
                        <a:rPr lang="ru-RU" sz="1400" dirty="0">
                          <a:latin typeface="Times New Roman"/>
                          <a:ea typeface="Times New Roman"/>
                          <a:cs typeface="Times New Roman"/>
                        </a:rPr>
                        <a:t>Проблемные ситуации</a:t>
                      </a:r>
                      <a:endParaRPr lang="ru-RU" sz="1400" dirty="0">
                        <a:latin typeface="Calibri"/>
                        <a:ea typeface="Times New Roman"/>
                        <a:cs typeface="Times New Roman"/>
                      </a:endParaRPr>
                    </a:p>
                    <a:p>
                      <a:pPr marL="342900" lvl="0" indent="-342900">
                        <a:lnSpc>
                          <a:spcPct val="115000"/>
                        </a:lnSpc>
                        <a:spcAft>
                          <a:spcPts val="0"/>
                        </a:spcAft>
                        <a:buFont typeface="Wingdings"/>
                        <a:buChar char=""/>
                      </a:pPr>
                      <a:r>
                        <a:rPr lang="ru-RU" sz="1400" dirty="0">
                          <a:latin typeface="Times New Roman"/>
                          <a:ea typeface="Times New Roman"/>
                          <a:cs typeface="Times New Roman"/>
                        </a:rPr>
                        <a:t>Беседы</a:t>
                      </a:r>
                      <a:endParaRPr lang="ru-RU" sz="1400" dirty="0">
                        <a:latin typeface="Calibri"/>
                        <a:ea typeface="Times New Roman"/>
                        <a:cs typeface="Times New Roman"/>
                      </a:endParaRPr>
                    </a:p>
                    <a:p>
                      <a:pPr marL="342900" lvl="0" indent="-342900">
                        <a:lnSpc>
                          <a:spcPct val="115000"/>
                        </a:lnSpc>
                        <a:spcAft>
                          <a:spcPts val="0"/>
                        </a:spcAft>
                        <a:buFont typeface="Wingdings"/>
                        <a:buChar char=""/>
                      </a:pPr>
                      <a:r>
                        <a:rPr lang="ru-RU" sz="1400" dirty="0">
                          <a:latin typeface="Times New Roman"/>
                          <a:ea typeface="Times New Roman"/>
                          <a:cs typeface="Times New Roman"/>
                        </a:rPr>
                        <a:t>Наблюдения</a:t>
                      </a:r>
                      <a:endParaRPr lang="ru-RU" sz="1400" dirty="0">
                        <a:latin typeface="Calibri"/>
                        <a:ea typeface="Times New Roman"/>
                        <a:cs typeface="Times New Roman"/>
                      </a:endParaRPr>
                    </a:p>
                    <a:p>
                      <a:pPr marL="342900" lvl="0" indent="-342900">
                        <a:lnSpc>
                          <a:spcPct val="115000"/>
                        </a:lnSpc>
                        <a:spcAft>
                          <a:spcPts val="0"/>
                        </a:spcAft>
                        <a:buFont typeface="Wingdings"/>
                        <a:buChar char=""/>
                      </a:pPr>
                      <a:r>
                        <a:rPr lang="ru-RU" sz="1400" dirty="0">
                          <a:latin typeface="Times New Roman"/>
                          <a:ea typeface="Times New Roman"/>
                          <a:cs typeface="Times New Roman"/>
                        </a:rPr>
                        <a:t>Эксперименты</a:t>
                      </a:r>
                      <a:endParaRPr lang="ru-RU" sz="1400" dirty="0">
                        <a:latin typeface="Calibri"/>
                        <a:ea typeface="Times New Roman"/>
                        <a:cs typeface="Times New Roman"/>
                      </a:endParaRPr>
                    </a:p>
                    <a:p>
                      <a:pPr marL="342900" lvl="0" indent="-342900">
                        <a:lnSpc>
                          <a:spcPct val="115000"/>
                        </a:lnSpc>
                        <a:spcAft>
                          <a:spcPts val="0"/>
                        </a:spcAft>
                        <a:buFont typeface="Wingdings"/>
                        <a:buChar char=""/>
                      </a:pPr>
                      <a:r>
                        <a:rPr lang="ru-RU" sz="1400" dirty="0">
                          <a:latin typeface="Times New Roman"/>
                          <a:ea typeface="Times New Roman"/>
                          <a:cs typeface="Times New Roman"/>
                        </a:rPr>
                        <a:t>Мотивация детей к исследованию по теме проекта</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pPr>
                      <a:r>
                        <a:rPr lang="ru-RU" sz="1400" dirty="0">
                          <a:latin typeface="Calibri"/>
                          <a:ea typeface="Times New Roman"/>
                          <a:cs typeface="Times New Roman"/>
                        </a:rPr>
                        <a:t>В качестве организатора</a:t>
                      </a:r>
                    </a:p>
                    <a:p>
                      <a:pPr marL="342900" lvl="0" indent="-342900">
                        <a:lnSpc>
                          <a:spcPct val="115000"/>
                        </a:lnSpc>
                        <a:spcAft>
                          <a:spcPts val="0"/>
                        </a:spcAft>
                        <a:buFont typeface="Wingdings"/>
                        <a:buChar char=""/>
                      </a:pPr>
                      <a:r>
                        <a:rPr lang="ru-RU" sz="1400" dirty="0">
                          <a:latin typeface="Calibri"/>
                          <a:ea typeface="Times New Roman"/>
                          <a:cs typeface="Times New Roman"/>
                        </a:rPr>
                        <a:t>В качестве соучастника  проектной деятельности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pPr>
                      <a:r>
                        <a:rPr lang="ru-RU" sz="1400" dirty="0">
                          <a:latin typeface="Times New Roman"/>
                          <a:ea typeface="Times New Roman"/>
                          <a:cs typeface="Times New Roman"/>
                        </a:rPr>
                        <a:t>Листы обратной связи</a:t>
                      </a:r>
                      <a:endParaRPr lang="ru-RU" sz="1400" dirty="0">
                        <a:latin typeface="Calibri"/>
                        <a:ea typeface="Times New Roman"/>
                        <a:cs typeface="Times New Roman"/>
                      </a:endParaRPr>
                    </a:p>
                    <a:p>
                      <a:pPr marL="342900" lvl="0" indent="-342900">
                        <a:lnSpc>
                          <a:spcPct val="115000"/>
                        </a:lnSpc>
                        <a:spcAft>
                          <a:spcPts val="0"/>
                        </a:spcAft>
                        <a:buFont typeface="Wingdings"/>
                        <a:buChar char=""/>
                      </a:pPr>
                      <a:r>
                        <a:rPr lang="ru-RU" sz="1400" dirty="0">
                          <a:latin typeface="Times New Roman"/>
                          <a:ea typeface="Times New Roman"/>
                          <a:cs typeface="Times New Roman"/>
                        </a:rPr>
                        <a:t>Рубрика «Ваше мнение на сайте ДОО</a:t>
                      </a:r>
                      <a:endParaRPr lang="ru-RU"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85800" y="457200"/>
            <a:ext cx="7772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Модель взаимодействия с родителями воспитанников в рамках реализации долгосрочного проекта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«Кладовая полезных штучек»</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467600" cy="3477875"/>
          </a:xfrm>
          <a:prstGeom prst="rect">
            <a:avLst/>
          </a:prstGeom>
          <a:noFill/>
        </p:spPr>
        <p:txBody>
          <a:bodyPr wrap="square" rtlCol="0">
            <a:spAutoFit/>
          </a:bodyPr>
          <a:lstStyle/>
          <a:p>
            <a:r>
              <a:rPr lang="ru-RU" sz="2000" dirty="0" smtClean="0">
                <a:solidFill>
                  <a:schemeClr val="accent1">
                    <a:lumMod val="50000"/>
                  </a:schemeClr>
                </a:solidFill>
                <a:latin typeface="Times New Roman" pitchFamily="18" charset="0"/>
                <a:cs typeface="Times New Roman" pitchFamily="18" charset="0"/>
              </a:rPr>
              <a:t>В качестве показателей сформированности исследовательской деятельности А.И. Савенков выделяет следующие умения:</a:t>
            </a:r>
          </a:p>
          <a:p>
            <a:endParaRPr lang="ru-RU" sz="2000" dirty="0" smtClean="0">
              <a:solidFill>
                <a:schemeClr val="accent1">
                  <a:lumMod val="50000"/>
                </a:schemeClr>
              </a:solidFill>
              <a:latin typeface="Times New Roman" pitchFamily="18" charset="0"/>
              <a:cs typeface="Times New Roman" pitchFamily="18" charset="0"/>
            </a:endParaRP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Видеть проблему;</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Формировать и задавать вопросы;</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Выдвигать гипотезы;</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Делать выводы и умозаключениях</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Доказывать и защищать свои идеи;</a:t>
            </a:r>
          </a:p>
          <a:p>
            <a:pPr>
              <a:buFont typeface="Wingdings" pitchFamily="2" charset="2"/>
              <a:buChar char="§"/>
            </a:pPr>
            <a:r>
              <a:rPr lang="ru-RU" sz="2000" dirty="0" smtClean="0">
                <a:solidFill>
                  <a:schemeClr val="accent1">
                    <a:lumMod val="50000"/>
                  </a:schemeClr>
                </a:solidFill>
                <a:latin typeface="Times New Roman" pitchFamily="18" charset="0"/>
                <a:cs typeface="Times New Roman" pitchFamily="18" charset="0"/>
              </a:rPr>
              <a:t>Самостоятельно действовать на этапах исследования.</a:t>
            </a:r>
          </a:p>
          <a:p>
            <a:endParaRPr lang="ru-RU" sz="2000" dirty="0" smtClean="0">
              <a:solidFill>
                <a:schemeClr val="accent1">
                  <a:lumMod val="50000"/>
                </a:schemeClr>
              </a:solidFill>
              <a:latin typeface="Times New Roman" pitchFamily="18" charset="0"/>
              <a:cs typeface="Times New Roman" pitchFamily="18" charset="0"/>
            </a:endParaRPr>
          </a:p>
          <a:p>
            <a:endParaRPr lang="ru-RU" sz="2000" dirty="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28600" y="3429000"/>
            <a:ext cx="8610600" cy="400110"/>
          </a:xfrm>
          <a:prstGeom prst="rect">
            <a:avLst/>
          </a:prstGeom>
          <a:noFill/>
        </p:spPr>
        <p:txBody>
          <a:bodyPr wrap="square" rtlCol="0">
            <a:spAutoFit/>
          </a:bodyPr>
          <a:lstStyle/>
          <a:p>
            <a:r>
              <a:rPr lang="ru-RU" sz="2000" b="1" dirty="0" smtClean="0">
                <a:solidFill>
                  <a:schemeClr val="accent1">
                    <a:lumMod val="50000"/>
                  </a:schemeClr>
                </a:solidFill>
                <a:latin typeface="Times New Roman" pitchFamily="18" charset="0"/>
                <a:cs typeface="Times New Roman" pitchFamily="18" charset="0"/>
              </a:rPr>
              <a:t>Критерии сформированности исследовательской деятельнос</a:t>
            </a:r>
            <a:r>
              <a:rPr lang="ru-RU" sz="2000" b="1" dirty="0" smtClean="0">
                <a:solidFill>
                  <a:schemeClr val="accent1">
                    <a:lumMod val="50000"/>
                  </a:schemeClr>
                </a:solidFill>
              </a:rPr>
              <a:t>ти</a:t>
            </a:r>
            <a:endParaRPr lang="ru-RU" sz="2000" b="1" dirty="0">
              <a:solidFill>
                <a:schemeClr val="accent1">
                  <a:lumMod val="50000"/>
                </a:schemeClr>
              </a:solidFill>
            </a:endParaRPr>
          </a:p>
        </p:txBody>
      </p:sp>
      <p:sp>
        <p:nvSpPr>
          <p:cNvPr id="4" name="TextBox 3"/>
          <p:cNvSpPr txBox="1"/>
          <p:nvPr/>
        </p:nvSpPr>
        <p:spPr>
          <a:xfrm>
            <a:off x="1371600" y="4038600"/>
            <a:ext cx="4495800" cy="1323439"/>
          </a:xfrm>
          <a:prstGeom prst="rect">
            <a:avLst/>
          </a:prstGeom>
          <a:noFill/>
        </p:spPr>
        <p:txBody>
          <a:bodyPr wrap="square" rtlCol="0">
            <a:spAutoFit/>
          </a:bodyPr>
          <a:lstStyle/>
          <a:p>
            <a:pPr>
              <a:buFont typeface="Wingdings" pitchFamily="2" charset="2"/>
              <a:buChar char="§"/>
            </a:pPr>
            <a:r>
              <a:rPr lang="ru-RU" sz="2000" dirty="0" smtClean="0">
                <a:solidFill>
                  <a:schemeClr val="accent1">
                    <a:lumMod val="50000"/>
                  </a:schemeClr>
                </a:solidFill>
              </a:rPr>
              <a:t>Самостоятельность</a:t>
            </a:r>
          </a:p>
          <a:p>
            <a:pPr>
              <a:buFont typeface="Wingdings" pitchFamily="2" charset="2"/>
              <a:buChar char="§"/>
            </a:pPr>
            <a:r>
              <a:rPr lang="ru-RU" sz="2000" dirty="0" smtClean="0">
                <a:solidFill>
                  <a:schemeClr val="accent1">
                    <a:lumMod val="50000"/>
                  </a:schemeClr>
                </a:solidFill>
              </a:rPr>
              <a:t>Полнота и логичность ответа</a:t>
            </a:r>
          </a:p>
          <a:p>
            <a:pPr>
              <a:buFont typeface="Wingdings" pitchFamily="2" charset="2"/>
              <a:buChar char="§"/>
            </a:pPr>
            <a:r>
              <a:rPr lang="ru-RU" sz="2000" dirty="0" smtClean="0">
                <a:solidFill>
                  <a:schemeClr val="accent1">
                    <a:lumMod val="50000"/>
                  </a:schemeClr>
                </a:solidFill>
              </a:rPr>
              <a:t>Правильность выводов и формулировок</a:t>
            </a:r>
            <a:endParaRPr lang="ru-RU"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838200"/>
            <a:ext cx="5334000" cy="369332"/>
          </a:xfrm>
          <a:prstGeom prst="rect">
            <a:avLst/>
          </a:prstGeom>
          <a:noFill/>
        </p:spPr>
        <p:txBody>
          <a:bodyPr wrap="square" rtlCol="0">
            <a:spAutoFit/>
          </a:bodyPr>
          <a:lstStyle/>
          <a:p>
            <a:r>
              <a:rPr lang="ru-RU" dirty="0" smtClean="0"/>
              <a:t>Создание мини-музея «Кладовая полезных штучек»</a:t>
            </a:r>
            <a:endParaRPr lang="ru-RU" dirty="0"/>
          </a:p>
        </p:txBody>
      </p:sp>
      <p:sp>
        <p:nvSpPr>
          <p:cNvPr id="3" name="TextBox 2"/>
          <p:cNvSpPr txBox="1"/>
          <p:nvPr/>
        </p:nvSpPr>
        <p:spPr>
          <a:xfrm>
            <a:off x="457200" y="1371600"/>
            <a:ext cx="8153400" cy="4754404"/>
          </a:xfrm>
          <a:prstGeom prst="rect">
            <a:avLst/>
          </a:prstGeom>
          <a:noFill/>
        </p:spPr>
        <p:txBody>
          <a:bodyPr wrap="square" rtlCol="0">
            <a:spAutoFit/>
          </a:bodyPr>
          <a:lstStyle/>
          <a:p>
            <a:r>
              <a:rPr lang="ru-RU" sz="2000" dirty="0" smtClean="0">
                <a:latin typeface="Times New Roman" pitchFamily="18" charset="0"/>
                <a:cs typeface="Times New Roman" pitchFamily="18" charset="0"/>
              </a:rPr>
              <a:t>Любая экспозиция должна учитывать логическую цепочку: восприятие- понимание-осмысление-закрепление- применение.</a:t>
            </a:r>
          </a:p>
          <a:p>
            <a:r>
              <a:rPr lang="ru-RU" sz="2000" dirty="0" smtClean="0">
                <a:latin typeface="Times New Roman" pitchFamily="18" charset="0"/>
                <a:cs typeface="Times New Roman" pitchFamily="18" charset="0"/>
              </a:rPr>
              <a:t>Главная особенность работы с «кладовой», все собранные объекты активно включаются в детскую деятельность как в процессе создания, так и по ее окончании.</a:t>
            </a:r>
          </a:p>
          <a:p>
            <a:r>
              <a:rPr lang="ru-RU" sz="2000" dirty="0" smtClean="0">
                <a:latin typeface="Times New Roman" pitchFamily="18" charset="0"/>
                <a:cs typeface="Times New Roman" pitchFamily="18" charset="0"/>
              </a:rPr>
              <a:t>Пример практической части в ходе знакомства с экспозициями:</a:t>
            </a:r>
          </a:p>
          <a:p>
            <a:pPr>
              <a:buFont typeface="Wingdings" pitchFamily="2" charset="2"/>
              <a:buChar char="§"/>
            </a:pPr>
            <a:r>
              <a:rPr lang="ru-RU" sz="2000" dirty="0" smtClean="0">
                <a:latin typeface="Times New Roman" pitchFamily="18" charset="0"/>
                <a:cs typeface="Times New Roman" pitchFamily="18" charset="0"/>
              </a:rPr>
              <a:t>Разнообразные игры музейного содержания; игры развлечения, игры – </a:t>
            </a:r>
            <a:r>
              <a:rPr lang="ru-RU" sz="2000" dirty="0" err="1" smtClean="0">
                <a:latin typeface="Times New Roman" pitchFamily="18" charset="0"/>
                <a:cs typeface="Times New Roman" pitchFamily="18" charset="0"/>
              </a:rPr>
              <a:t>путешествия,игры</a:t>
            </a:r>
            <a:r>
              <a:rPr lang="ru-RU" sz="2000" dirty="0" smtClean="0">
                <a:latin typeface="Times New Roman" pitchFamily="18" charset="0"/>
                <a:cs typeface="Times New Roman" pitchFamily="18" charset="0"/>
              </a:rPr>
              <a:t>- упражнения, интеллектуально- творческие игры, игры по сюжету литературных произведений.</a:t>
            </a:r>
          </a:p>
          <a:p>
            <a:pPr>
              <a:buFont typeface="Wingdings" pitchFamily="2" charset="2"/>
              <a:buChar char="§"/>
            </a:pPr>
            <a:r>
              <a:rPr lang="ru-RU" sz="2000" dirty="0" smtClean="0">
                <a:latin typeface="Times New Roman" pitchFamily="18" charset="0"/>
                <a:cs typeface="Times New Roman" pitchFamily="18" charset="0"/>
              </a:rPr>
              <a:t>Изготовление технологических карт опытов и экспериментов;</a:t>
            </a:r>
          </a:p>
          <a:p>
            <a:pPr>
              <a:buFont typeface="Wingdings" pitchFamily="2" charset="2"/>
              <a:buChar char="§"/>
            </a:pPr>
            <a:r>
              <a:rPr lang="ru-RU" sz="2000" dirty="0" smtClean="0">
                <a:latin typeface="Times New Roman" pitchFamily="18" charset="0"/>
                <a:cs typeface="Times New Roman" pitchFamily="18" charset="0"/>
              </a:rPr>
              <a:t>Изобразительная деятельность, аппликация, создание </a:t>
            </a:r>
            <a:r>
              <a:rPr lang="ru-RU" sz="2000" dirty="0" err="1" smtClean="0">
                <a:latin typeface="Times New Roman" pitchFamily="18" charset="0"/>
                <a:cs typeface="Times New Roman" pitchFamily="18" charset="0"/>
              </a:rPr>
              <a:t>коллажей,схем</a:t>
            </a:r>
            <a:r>
              <a:rPr lang="ru-RU" sz="2000" dirty="0" smtClean="0">
                <a:latin typeface="Times New Roman" pitchFamily="18" charset="0"/>
                <a:cs typeface="Times New Roman" pitchFamily="18" charset="0"/>
              </a:rPr>
              <a:t> , моделей;</a:t>
            </a:r>
          </a:p>
          <a:p>
            <a:pPr>
              <a:buFont typeface="Wingdings" pitchFamily="2" charset="2"/>
              <a:buChar char="§"/>
            </a:pPr>
            <a:r>
              <a:rPr lang="ru-RU" sz="2000" dirty="0" smtClean="0">
                <a:latin typeface="Times New Roman" pitchFamily="18" charset="0"/>
                <a:cs typeface="Times New Roman" pitchFamily="18" charset="0"/>
              </a:rPr>
              <a:t>Выполнение домашних заданий (нарисовать, </a:t>
            </a:r>
            <a:r>
              <a:rPr lang="ru-RU" sz="2000" dirty="0" err="1" smtClean="0">
                <a:latin typeface="Times New Roman" pitchFamily="18" charset="0"/>
                <a:cs typeface="Times New Roman" pitchFamily="18" charset="0"/>
              </a:rPr>
              <a:t>вылепить,придумать</a:t>
            </a:r>
            <a:r>
              <a:rPr lang="ru-RU" sz="2000" dirty="0" smtClean="0">
                <a:latin typeface="Times New Roman" pitchFamily="18" charset="0"/>
                <a:cs typeface="Times New Roman" pitchFamily="18" charset="0"/>
              </a:rPr>
              <a:t> свое </a:t>
            </a:r>
            <a:r>
              <a:rPr lang="ru-RU" sz="2000" dirty="0" err="1" smtClean="0">
                <a:latin typeface="Times New Roman" pitchFamily="18" charset="0"/>
                <a:cs typeface="Times New Roman" pitchFamily="18" charset="0"/>
              </a:rPr>
              <a:t>название,загадку</a:t>
            </a:r>
            <a:r>
              <a:rPr lang="ru-RU" sz="2000" dirty="0" smtClean="0">
                <a:latin typeface="Times New Roman" pitchFamily="18" charset="0"/>
                <a:cs typeface="Times New Roman" pitchFamily="18" charset="0"/>
              </a:rPr>
              <a:t> , сочинить сказку и </a:t>
            </a:r>
            <a:r>
              <a:rPr lang="ru-RU" sz="2000" dirty="0" err="1" smtClean="0">
                <a:latin typeface="Times New Roman" pitchFamily="18" charset="0"/>
                <a:cs typeface="Times New Roman" pitchFamily="18" charset="0"/>
              </a:rPr>
              <a:t>т.д</a:t>
            </a:r>
            <a:r>
              <a:rPr lang="ru-RU" sz="2000"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2C9BB411764DC944AA7B28F5C0E62FFE" ma:contentTypeVersion="0" ma:contentTypeDescription="Создание документа." ma:contentTypeScope="" ma:versionID="4749fa0ebc4561d9d866723bca394eea">
  <xsd:schema xmlns:xsd="http://www.w3.org/2001/XMLSchema" xmlns:xs="http://www.w3.org/2001/XMLSchema" xmlns:p="http://schemas.microsoft.com/office/2006/metadata/properties" xmlns:ns2="4c48e722-e5ee-4bb4-abb8-2d4075f5b3da" targetNamespace="http://schemas.microsoft.com/office/2006/metadata/properties" ma:root="true" ma:fieldsID="8a220eebd1fd7726bb29bddc0ee35786"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6PQ52NDQUCDJ-440-1911</_dlc_DocId>
    <_dlc_DocIdUrl xmlns="4c48e722-e5ee-4bb4-abb8-2d4075f5b3da">
      <Url>http://www.eduportal44.ru/Manturovo/mant_MDOU4/1/_layouts/15/DocIdRedir.aspx?ID=6PQ52NDQUCDJ-440-1911</Url>
      <Description>6PQ52NDQUCDJ-440-1911</Description>
    </_dlc_DocIdUrl>
  </documentManagement>
</p:properties>
</file>

<file path=customXml/itemProps1.xml><?xml version="1.0" encoding="utf-8"?>
<ds:datastoreItem xmlns:ds="http://schemas.openxmlformats.org/officeDocument/2006/customXml" ds:itemID="{1EF98FED-9614-49ED-A5B1-E556EFB5F78F}"/>
</file>

<file path=customXml/itemProps2.xml><?xml version="1.0" encoding="utf-8"?>
<ds:datastoreItem xmlns:ds="http://schemas.openxmlformats.org/officeDocument/2006/customXml" ds:itemID="{12B4D0B3-8E0E-4F86-AA0A-22DC42B90DE4}"/>
</file>

<file path=customXml/itemProps3.xml><?xml version="1.0" encoding="utf-8"?>
<ds:datastoreItem xmlns:ds="http://schemas.openxmlformats.org/officeDocument/2006/customXml" ds:itemID="{6DFEC872-1866-468B-8F47-030F171A99ED}"/>
</file>

<file path=customXml/itemProps4.xml><?xml version="1.0" encoding="utf-8"?>
<ds:datastoreItem xmlns:ds="http://schemas.openxmlformats.org/officeDocument/2006/customXml" ds:itemID="{672A0756-4223-45CB-9F18-5748291D2831}"/>
</file>

<file path=docProps/app.xml><?xml version="1.0" encoding="utf-8"?>
<Properties xmlns="http://schemas.openxmlformats.org/officeDocument/2006/extended-properties" xmlns:vt="http://schemas.openxmlformats.org/officeDocument/2006/docPropsVTypes">
  <TotalTime>474</TotalTime>
  <Words>1923</Words>
  <PresentationFormat>Экран (4:3)</PresentationFormat>
  <Paragraphs>196</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Office Theme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Огонёк</dc:creator>
  <cp:lastModifiedBy>Огонёк</cp:lastModifiedBy>
  <cp:revision>57</cp:revision>
  <dcterms:created xsi:type="dcterms:W3CDTF">2017-05-10T12:40:00Z</dcterms:created>
  <dcterms:modified xsi:type="dcterms:W3CDTF">2018-03-08T18:22:45Z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0x0101002C9BB411764DC944AA7B28F5C0E62FFE</vt:lpwstr>
  </property>
  <property fmtid="{D5CDD505-2E9C-101B-9397-08002B2CF9AE}" pid="3" name="_dlc_DocIdItemGuid">
    <vt:lpwstr>0be3af48-1bf9-4a8c-bd48-c7fe3026fdf1</vt:lpwstr>
  </property>
</Properties>
</file>