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0" r:id="rId5"/>
    <p:sldId id="261" r:id="rId6"/>
    <p:sldId id="262" r:id="rId7"/>
    <p:sldId id="267" r:id="rId8"/>
    <p:sldId id="272" r:id="rId9"/>
    <p:sldId id="280" r:id="rId10"/>
    <p:sldId id="263" r:id="rId11"/>
    <p:sldId id="273" r:id="rId12"/>
    <p:sldId id="281" r:id="rId13"/>
    <p:sldId id="264" r:id="rId14"/>
    <p:sldId id="274" r:id="rId15"/>
    <p:sldId id="275" r:id="rId16"/>
    <p:sldId id="265" r:id="rId17"/>
    <p:sldId id="277" r:id="rId18"/>
    <p:sldId id="276" r:id="rId19"/>
    <p:sldId id="266" r:id="rId20"/>
    <p:sldId id="278" r:id="rId21"/>
    <p:sldId id="279" r:id="rId22"/>
    <p:sldId id="282" r:id="rId23"/>
    <p:sldId id="271" r:id="rId24"/>
    <p:sldId id="268" r:id="rId2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5198"/>
    <a:srgbClr val="000099"/>
    <a:srgbClr val="422C16"/>
    <a:srgbClr val="0C788E"/>
    <a:srgbClr val="1C1C1C"/>
    <a:srgbClr val="660066"/>
    <a:srgbClr val="5F5F5F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575" autoAdjust="0"/>
    <p:restoredTop sz="94652" autoAdjust="0"/>
  </p:normalViewPr>
  <p:slideViewPr>
    <p:cSldViewPr>
      <p:cViewPr varScale="1">
        <p:scale>
          <a:sx n="69" d="100"/>
          <a:sy n="69" d="100"/>
        </p:scale>
        <p:origin x="-118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9DF69E5-4148-4389-8E96-AE88E1E3064F}" type="datetimeFigureOut">
              <a:rPr lang="ru-RU"/>
              <a:pPr>
                <a:defRPr/>
              </a:pPr>
              <a:t>13.09.2015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F622E4D-0C32-4317-802F-27A195733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B221F5-45A1-4B25-B88E-F96B40CA9C03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F1DE4-439B-4D3F-8F85-EDC13EE3AC0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5BE10-F0E6-4136-A3AA-A9E855931D7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EEE4B-9CFC-4F6A-AA4E-6ADB09E5CC2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6E0D1-D4EE-4569-AABC-99DEC99CF87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AF504-3BA6-4537-A54D-039739C7407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76BA6-91AB-43C8-9551-CB9F03F8999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060D9-145E-44AB-BBAB-D6EFE3B3BC1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39A14-B7DB-4F6D-911B-BBE126F5EEA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923F8-EF7B-4031-8461-8A349AED7AD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E00D2-1194-4212-8176-9C0B2C86BC0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23688-F647-4B2D-B4AC-0FD12DC245B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1F8AB51-AE95-480A-874C-46451210D5A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4716463" y="5373688"/>
            <a:ext cx="4283075" cy="544512"/>
          </a:xfrm>
          <a:noFill/>
        </p:spPr>
        <p:txBody>
          <a:bodyPr/>
          <a:lstStyle/>
          <a:p>
            <a:pPr algn="l" eaLnBrk="1" hangingPunct="1"/>
            <a:r>
              <a:rPr lang="ru-RU" sz="1800" b="1" smtClean="0">
                <a:solidFill>
                  <a:schemeClr val="tx1"/>
                </a:solidFill>
              </a:rPr>
              <a:t> Светкова А.М. Воспитатель ФИЗО</a:t>
            </a:r>
            <a:endParaRPr lang="es-ES" sz="1800" b="1" smtClean="0">
              <a:solidFill>
                <a:schemeClr val="tx1"/>
              </a:solidFill>
            </a:endParaRPr>
          </a:p>
        </p:txBody>
      </p:sp>
      <p:sp>
        <p:nvSpPr>
          <p:cNvPr id="2051" name="Rectangle 125"/>
          <p:cNvSpPr>
            <a:spLocks noChangeArrowheads="1"/>
          </p:cNvSpPr>
          <p:nvPr/>
        </p:nvSpPr>
        <p:spPr bwMode="auto">
          <a:xfrm>
            <a:off x="4716463" y="5805488"/>
            <a:ext cx="4175125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2000" b="1"/>
          </a:p>
        </p:txBody>
      </p:sp>
      <p:sp>
        <p:nvSpPr>
          <p:cNvPr id="6" name="Прямоугольник 5"/>
          <p:cNvSpPr/>
          <p:nvPr/>
        </p:nvSpPr>
        <p:spPr>
          <a:xfrm>
            <a:off x="785813" y="357188"/>
            <a:ext cx="7929562" cy="3078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 БЮДЖЕТНОЕ  ДОШКОЛЬНОЕ  ОБРАЗОВАТЕЛЬНОЕ  УЧРЕЖДЕНИЕ  ДЕТСКИЙ  САД№4 «Огонек»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Городского округа город </a:t>
            </a:r>
            <a:r>
              <a:rPr lang="ru-RU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Мантурово</a:t>
            </a:r>
            <a:endParaRPr lang="ru-RU" sz="20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2053" name="Прямоугольник 6"/>
          <p:cNvSpPr>
            <a:spLocks noChangeArrowheads="1"/>
          </p:cNvSpPr>
          <p:nvPr/>
        </p:nvSpPr>
        <p:spPr bwMode="auto">
          <a:xfrm>
            <a:off x="2928938" y="3000375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85875" y="1714500"/>
            <a:ext cx="7643813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</a:rPr>
              <a:t>   </a:t>
            </a:r>
            <a:r>
              <a:rPr lang="ru-RU" sz="2400" b="1" dirty="0">
                <a:solidFill>
                  <a:srgbClr val="FF0000"/>
                </a:solidFill>
              </a:rPr>
              <a:t>Проект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</a:rPr>
              <a:t>«От спортивных рекордов в детском саду к Олимпийским рекордам»</a:t>
            </a:r>
          </a:p>
          <a:p>
            <a:pPr algn="ctr">
              <a:tabLst>
                <a:tab pos="1076325" algn="l"/>
              </a:tabLst>
              <a:defRPr/>
            </a:pPr>
            <a:r>
              <a:rPr lang="ru-RU" sz="24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(Дети4 - 5 – 6 лет)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день</a:t>
            </a:r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лёгкой атлетики</a:t>
            </a:r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«Олимпийские талисманы в гостях у ребят»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571500" y="1500188"/>
            <a:ext cx="7643813" cy="29543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6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План схема </a:t>
            </a:r>
          </a:p>
          <a:p>
            <a:pPr eaLnBrk="0" hangingPunct="0">
              <a:buFontTx/>
              <a:buChar char="•"/>
            </a:pPr>
            <a:endParaRPr lang="ru-RU" sz="16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Разминка  «Этот день хороший»!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Ведущий зачитывает письмо от «Олимпийских символов».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 Олимпийская Викторина.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Приход Снежного Барса, Зайца и Белого  Медведя.</a:t>
            </a:r>
          </a:p>
          <a:p>
            <a:pPr eaLnBrk="0" hangingPunct="0">
              <a:buFontTx/>
              <a:buChar char="•"/>
            </a:pPr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Игра «Дружный круг»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Дети делятся на команды и выполняют задания, Олимпийские символы фиксируют результаты»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Кросс на 30 метров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Метание в даль, в горизонтальную цель.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Прыжки в длину с разбега.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Судьи фиксируют результаты, выявляют победителей.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Построение команд, объявление результатов по лёгкой атлетике.</a:t>
            </a:r>
          </a:p>
        </p:txBody>
      </p:sp>
      <p:pic>
        <p:nvPicPr>
          <p:cNvPr id="10244" name="Рисунок 3" descr="stat450-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4572000"/>
            <a:ext cx="40481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2" descr="P8040943.JPG"/>
          <p:cNvPicPr>
            <a:picLocks noChangeAspect="1"/>
          </p:cNvPicPr>
          <p:nvPr/>
        </p:nvPicPr>
        <p:blipFill>
          <a:blip r:embed="rId2"/>
          <a:srcRect l="53125" t="19792" r="13281" b="27083"/>
          <a:stretch>
            <a:fillRect/>
          </a:stretch>
        </p:blipFill>
        <p:spPr bwMode="auto">
          <a:xfrm>
            <a:off x="5771054" y="503087"/>
            <a:ext cx="2587160" cy="3068789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Рисунок 3" descr="P8040940.JPG"/>
          <p:cNvPicPr>
            <a:picLocks noChangeAspect="1"/>
          </p:cNvPicPr>
          <p:nvPr/>
        </p:nvPicPr>
        <p:blipFill>
          <a:blip r:embed="rId3">
            <a:lum bright="10000" contrast="30000"/>
          </a:blip>
          <a:srcRect l="14063" t="13541" r="22615" b="28748"/>
          <a:stretch>
            <a:fillRect/>
          </a:stretch>
        </p:blipFill>
        <p:spPr bwMode="auto">
          <a:xfrm>
            <a:off x="1142976" y="357166"/>
            <a:ext cx="3657600" cy="2500312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Рисунок 4" descr="P8040954.JPG"/>
          <p:cNvPicPr>
            <a:picLocks noChangeAspect="1"/>
          </p:cNvPicPr>
          <p:nvPr/>
        </p:nvPicPr>
        <p:blipFill>
          <a:blip r:embed="rId4"/>
          <a:srcRect l="15625" t="8333" r="18750" b="27083"/>
          <a:stretch>
            <a:fillRect/>
          </a:stretch>
        </p:blipFill>
        <p:spPr bwMode="auto">
          <a:xfrm>
            <a:off x="5357818" y="3786190"/>
            <a:ext cx="3509567" cy="2590803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9" name="Рисунок 6" descr="P804094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3000372"/>
            <a:ext cx="3931728" cy="2571768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8" descr="P804095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7" y="607202"/>
            <a:ext cx="3953579" cy="2964674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7" descr="P8040956.JPG"/>
          <p:cNvPicPr>
            <a:picLocks noChangeAspect="1"/>
          </p:cNvPicPr>
          <p:nvPr/>
        </p:nvPicPr>
        <p:blipFill>
          <a:blip r:embed="rId3"/>
          <a:srcRect l="12500" t="6248" r="10156" b="13541"/>
          <a:stretch>
            <a:fillRect/>
          </a:stretch>
        </p:blipFill>
        <p:spPr bwMode="auto">
          <a:xfrm>
            <a:off x="4786314" y="2714620"/>
            <a:ext cx="3948588" cy="3071834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lauf_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4071942"/>
            <a:ext cx="2613216" cy="162019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день</a:t>
            </a:r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«Водные виды спорта» </a:t>
            </a:r>
            <a:b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Игровая программа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«Солнце, воздух и вода, наши лучшие друзья!»</a:t>
            </a:r>
            <a:b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500063" y="1714500"/>
            <a:ext cx="7786687" cy="37544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План - схема</a:t>
            </a:r>
          </a:p>
          <a:p>
            <a:pPr>
              <a:buFontTx/>
              <a:buChar char="•"/>
            </a:pPr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Построение команд, </a:t>
            </a:r>
            <a:r>
              <a:rPr lang="ru-RU" sz="1400" b="1" i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(приветствие команд).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Логоритмическое упражнение «Лужи»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Игры эстафеты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Плавание </a:t>
            </a:r>
            <a:r>
              <a:rPr lang="ru-RU" sz="1400" i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(подвижная игра с обручами).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Заезд на байдарках.</a:t>
            </a: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(Командный бег с вёслами).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3.Регата</a:t>
            </a:r>
            <a:r>
              <a:rPr lang="ru-RU" sz="1400" i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.(«гонки на яхтах» - «змейкой» до ориентира).  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4.Подвижная игра «Корабли</a:t>
            </a:r>
            <a:r>
              <a:rPr lang="ru-RU" sz="1400" b="1" i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sz="1400" i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( с флажками).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5 Спасатели </a:t>
            </a:r>
            <a:r>
              <a:rPr lang="ru-RU" sz="1400" i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(эстафета со спасательным кругом).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6.Подвижная игра «Таня брызгалку нашла»  </a:t>
            </a:r>
            <a:r>
              <a:rPr lang="ru-RU" sz="1400" b="1" i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( с водяными пистолетами)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7.Подвижная игра «Крокодилы» </a:t>
            </a:r>
            <a:r>
              <a:rPr lang="ru-RU" sz="1400" b="1" i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(с водяными пистолетами)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8.Дайвинг</a:t>
            </a: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Подвижная игра</a:t>
            </a: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«На морском дне»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9.«Прыжки в воду» </a:t>
            </a:r>
            <a:r>
              <a:rPr lang="ru-RU" sz="1400" b="1" i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i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спрыгивание с куба на обозначенное  мест).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10.Водное поло. ( смячом) </a:t>
            </a: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i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перебрасывание мяча через шнур).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11.</a:t>
            </a:r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Психогимнастика «Хрустальная вода»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12.Нарисуем брызгалкой картину ( </a:t>
            </a:r>
            <a:r>
              <a:rPr lang="ru-RU" sz="1400" i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Коллективная работа).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Подведение итогов игровой программы.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Рисунок 5" descr="bi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4567601"/>
            <a:ext cx="3143245" cy="205703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3" name="Рисунок 6" descr="sports-uni-110x85-sw-49b76d44c75250f18837388c074aff9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44" y="3500438"/>
            <a:ext cx="1479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 descr="P8050968.JPG"/>
          <p:cNvPicPr>
            <a:picLocks noChangeAspect="1"/>
          </p:cNvPicPr>
          <p:nvPr/>
        </p:nvPicPr>
        <p:blipFill>
          <a:blip r:embed="rId2"/>
          <a:srcRect l="4688" t="14583" r="14063" b="11458"/>
          <a:stretch>
            <a:fillRect/>
          </a:stretch>
        </p:blipFill>
        <p:spPr bwMode="auto">
          <a:xfrm>
            <a:off x="357188" y="928688"/>
            <a:ext cx="4081462" cy="2786062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5" name="Рисунок 4" descr="P805097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071942"/>
            <a:ext cx="3429000" cy="2571750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6" name="Рисунок 5" descr="P805097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000500"/>
            <a:ext cx="3357562" cy="2517775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7" name="Рисунок 6" descr="P8050972.JPG"/>
          <p:cNvPicPr>
            <a:picLocks noChangeAspect="1"/>
          </p:cNvPicPr>
          <p:nvPr/>
        </p:nvPicPr>
        <p:blipFill>
          <a:blip r:embed="rId5"/>
          <a:srcRect l="22656" t="10416" r="5469" b="17708"/>
          <a:stretch>
            <a:fillRect/>
          </a:stretch>
        </p:blipFill>
        <p:spPr bwMode="auto">
          <a:xfrm>
            <a:off x="4857752" y="1071546"/>
            <a:ext cx="3714750" cy="2786062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 descr="P805099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857232"/>
            <a:ext cx="3738563" cy="2803525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9" name="Рисунок 4" descr="P8050966.JPG"/>
          <p:cNvPicPr>
            <a:picLocks noChangeAspect="1"/>
          </p:cNvPicPr>
          <p:nvPr/>
        </p:nvPicPr>
        <p:blipFill>
          <a:blip r:embed="rId3"/>
          <a:srcRect l="8594" r="3906" b="16666"/>
          <a:stretch>
            <a:fillRect/>
          </a:stretch>
        </p:blipFill>
        <p:spPr bwMode="auto">
          <a:xfrm>
            <a:off x="157163" y="785813"/>
            <a:ext cx="4000500" cy="2857500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0" name="Рисунок 5" descr="P8050985.JPG"/>
          <p:cNvPicPr>
            <a:picLocks noChangeAspect="1"/>
          </p:cNvPicPr>
          <p:nvPr/>
        </p:nvPicPr>
        <p:blipFill>
          <a:blip r:embed="rId4"/>
          <a:srcRect l="16406" t="6250" b="17708"/>
          <a:stretch>
            <a:fillRect/>
          </a:stretch>
        </p:blipFill>
        <p:spPr bwMode="auto">
          <a:xfrm>
            <a:off x="214313" y="4286250"/>
            <a:ext cx="3560762" cy="2428875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1" name="Рисунок 5" descr="P8050992.JPG"/>
          <p:cNvPicPr>
            <a:picLocks noChangeAspect="1"/>
          </p:cNvPicPr>
          <p:nvPr/>
        </p:nvPicPr>
        <p:blipFill>
          <a:blip r:embed="rId5"/>
          <a:srcRect l="27344" t="42709" r="22656"/>
          <a:stretch>
            <a:fillRect/>
          </a:stretch>
        </p:blipFill>
        <p:spPr bwMode="auto">
          <a:xfrm>
            <a:off x="4643438" y="3786188"/>
            <a:ext cx="3286125" cy="2824162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день. «Командные виды спорта»</a:t>
            </a:r>
            <a:b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«Мы любим спорт»</a:t>
            </a:r>
          </a:p>
        </p:txBody>
      </p:sp>
      <p:sp>
        <p:nvSpPr>
          <p:cNvPr id="15363" name="Rectangle 1"/>
          <p:cNvSpPr>
            <a:spLocks noChangeArrowheads="1"/>
          </p:cNvSpPr>
          <p:nvPr/>
        </p:nvSpPr>
        <p:spPr bwMode="auto">
          <a:xfrm>
            <a:off x="714375" y="1785938"/>
            <a:ext cx="7643813" cy="4968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457056" tIns="126960" rIns="228528" bIns="0" anchor="ctr">
            <a:spAutoFit/>
          </a:bodyPr>
          <a:lstStyle/>
          <a:p>
            <a:pPr>
              <a:buFontTx/>
              <a:buChar char="•"/>
              <a:tabLst>
                <a:tab pos="457200" algn="l"/>
              </a:tabLst>
            </a:pPr>
            <a:endParaRPr lang="ru-RU" sz="1200" b="1">
              <a:latin typeface="Cambria" pitchFamily="18" charset="0"/>
              <a:cs typeface="Times New Roman" pitchFamily="18" charset="0"/>
            </a:endParaRPr>
          </a:p>
          <a:p>
            <a:pPr>
              <a:tabLst>
                <a:tab pos="457200" algn="l"/>
              </a:tabLst>
            </a:pPr>
            <a:endParaRPr lang="ru-RU" sz="1200" b="1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714375" y="1928813"/>
            <a:ext cx="7000875" cy="3359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457056" tIns="126960" rIns="228528" bIns="0"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План -схема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Упражнения с ракетками</a:t>
            </a: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Игры по станциям.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Старшая гр. – эстафета футболисты (забить мяч в ворота).     </a:t>
            </a:r>
          </a:p>
          <a:p>
            <a:pPr eaLnBrk="0" hangingPunct="0">
              <a:tabLst>
                <a:tab pos="457200" algn="l"/>
              </a:tabLst>
            </a:pPr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Игра в футбол.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 Старшая гр. – эстафета хоккеисты </a:t>
            </a:r>
          </a:p>
          <a:p>
            <a:pPr eaLnBrk="0" hangingPunct="0">
              <a:tabLst>
                <a:tab pos="457200" algn="l"/>
              </a:tabLst>
            </a:pPr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Хоккей на траве.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Подготовительная гр. – эстафета с бадминтонной ракеткой.</a:t>
            </a:r>
          </a:p>
          <a:p>
            <a:pPr eaLnBrk="0" hangingPunct="0">
              <a:tabLst>
                <a:tab pos="457200" algn="l"/>
              </a:tabLst>
            </a:pPr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Игра в бадминтон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4.Подг.гр. – эстафета баскетболисты </a:t>
            </a:r>
          </a:p>
          <a:p>
            <a:pPr eaLnBrk="0" hangingPunct="0">
              <a:tabLst>
                <a:tab pos="457200" algn="l"/>
              </a:tabLst>
            </a:pPr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Под гр. «волейбол»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5. Подведение итогов спортивных игр.</a:t>
            </a: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Построение  команд на спортивной площадке.</a:t>
            </a:r>
            <a:b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Ходьба в командах  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Лёгкий бег по площадке в разных направлениях</a:t>
            </a:r>
          </a:p>
        </p:txBody>
      </p:sp>
      <p:pic>
        <p:nvPicPr>
          <p:cNvPr id="6" name="Рисунок 5" descr="10684200_458731140933560_802602065_n.jpg"/>
          <p:cNvPicPr>
            <a:picLocks noChangeAspect="1"/>
          </p:cNvPicPr>
          <p:nvPr/>
        </p:nvPicPr>
        <p:blipFill>
          <a:blip r:embed="rId2"/>
          <a:srcRect r="-1255" b="35147"/>
          <a:stretch>
            <a:fillRect/>
          </a:stretch>
        </p:blipFill>
        <p:spPr>
          <a:xfrm>
            <a:off x="5286380" y="3824570"/>
            <a:ext cx="3643338" cy="2333538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 descr="P8060944.JPG"/>
          <p:cNvPicPr>
            <a:picLocks noChangeAspect="1"/>
          </p:cNvPicPr>
          <p:nvPr/>
        </p:nvPicPr>
        <p:blipFill>
          <a:blip r:embed="rId2"/>
          <a:srcRect l="7031" t="6250" r="10938" b="13541"/>
          <a:stretch>
            <a:fillRect/>
          </a:stretch>
        </p:blipFill>
        <p:spPr bwMode="auto">
          <a:xfrm>
            <a:off x="4643438" y="357188"/>
            <a:ext cx="3603625" cy="2643187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7" name="Рисунок 4" descr="P8060930.JPG"/>
          <p:cNvPicPr>
            <a:picLocks noChangeAspect="1"/>
          </p:cNvPicPr>
          <p:nvPr/>
        </p:nvPicPr>
        <p:blipFill>
          <a:blip r:embed="rId3"/>
          <a:srcRect t="9373" r="21875" b="10416"/>
          <a:stretch>
            <a:fillRect/>
          </a:stretch>
        </p:blipFill>
        <p:spPr bwMode="auto">
          <a:xfrm>
            <a:off x="642938" y="285750"/>
            <a:ext cx="3525837" cy="2714625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Рисунок 6" descr="P8060926.JPG"/>
          <p:cNvPicPr>
            <a:picLocks noChangeAspect="1"/>
          </p:cNvPicPr>
          <p:nvPr/>
        </p:nvPicPr>
        <p:blipFill>
          <a:blip r:embed="rId4"/>
          <a:srcRect l="7031" t="7291" r="14844" b="28125"/>
          <a:stretch>
            <a:fillRect/>
          </a:stretch>
        </p:blipFill>
        <p:spPr bwMode="auto">
          <a:xfrm>
            <a:off x="4357688" y="3929063"/>
            <a:ext cx="4143375" cy="2568575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9" name="Рисунок 7" descr="P8060925.JPG"/>
          <p:cNvPicPr>
            <a:picLocks noChangeAspect="1"/>
          </p:cNvPicPr>
          <p:nvPr/>
        </p:nvPicPr>
        <p:blipFill>
          <a:blip r:embed="rId5"/>
          <a:srcRect l="17188" t="19791" r="14063" b="12500"/>
          <a:stretch>
            <a:fillRect/>
          </a:stretch>
        </p:blipFill>
        <p:spPr bwMode="auto">
          <a:xfrm>
            <a:off x="214313" y="3857625"/>
            <a:ext cx="3836987" cy="2833688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" descr="P8060907.JPG"/>
          <p:cNvPicPr>
            <a:picLocks noChangeAspect="1"/>
          </p:cNvPicPr>
          <p:nvPr/>
        </p:nvPicPr>
        <p:blipFill>
          <a:blip r:embed="rId2" cstate="print"/>
          <a:srcRect t="6250" r="12498" b="4166"/>
          <a:stretch>
            <a:fillRect/>
          </a:stretch>
        </p:blipFill>
        <p:spPr bwMode="auto">
          <a:xfrm>
            <a:off x="500063" y="642938"/>
            <a:ext cx="3814762" cy="2928937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1" name="Рисунок 4" descr="P8060911.JPG"/>
          <p:cNvPicPr>
            <a:picLocks noChangeAspect="1"/>
          </p:cNvPicPr>
          <p:nvPr/>
        </p:nvPicPr>
        <p:blipFill>
          <a:blip r:embed="rId3"/>
          <a:srcRect l="6250" r="3123" b="19791"/>
          <a:stretch>
            <a:fillRect/>
          </a:stretch>
        </p:blipFill>
        <p:spPr bwMode="auto">
          <a:xfrm>
            <a:off x="4714875" y="714375"/>
            <a:ext cx="4214813" cy="2797175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2" name="Рисунок 5" descr="P8060921.JPG"/>
          <p:cNvPicPr>
            <a:picLocks noChangeAspect="1"/>
          </p:cNvPicPr>
          <p:nvPr/>
        </p:nvPicPr>
        <p:blipFill>
          <a:blip r:embed="rId4"/>
          <a:srcRect l="12500" t="19792" r="24219" b="17708"/>
          <a:stretch>
            <a:fillRect/>
          </a:stretch>
        </p:blipFill>
        <p:spPr bwMode="auto">
          <a:xfrm>
            <a:off x="214313" y="3857625"/>
            <a:ext cx="3857625" cy="2857500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3" name="Рисунок 9" descr="P8060960.JPG"/>
          <p:cNvPicPr>
            <a:picLocks noChangeAspect="1"/>
          </p:cNvPicPr>
          <p:nvPr/>
        </p:nvPicPr>
        <p:blipFill>
          <a:blip r:embed="rId5">
            <a:lum bright="-10000" contrast="-10000"/>
          </a:blip>
          <a:srcRect l="15625" t="7291" r="14063" b="12500"/>
          <a:stretch>
            <a:fillRect/>
          </a:stretch>
        </p:blipFill>
        <p:spPr bwMode="auto">
          <a:xfrm>
            <a:off x="5143504" y="3786190"/>
            <a:ext cx="3255963" cy="2786063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25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день.  Торжественное закрытие Олимпийских игр. - «Ну, Погоди!»</a:t>
            </a:r>
            <a:r>
              <a:rPr lang="ru-RU" sz="2800" b="1" smtClean="0"/>
              <a:t/>
            </a:r>
            <a:br>
              <a:rPr lang="ru-RU" sz="2800" b="1" smtClean="0"/>
            </a:br>
            <a:endParaRPr lang="ru-RU" smtClean="0"/>
          </a:p>
        </p:txBody>
      </p: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571500" y="1500188"/>
            <a:ext cx="764381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План - схема</a:t>
            </a:r>
          </a:p>
          <a:p>
            <a:pPr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Марш под музыку. Построение равнение.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Приветствие «Здравика»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«Музыкальная зарядка».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Появление Зайца и волка.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Перестроение в команды за зайцем и Волком.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Игра «будь внимательный» (на внимание).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П/и «Мяч по кругу» 2-3 раза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 «Кто быстрей построится»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Выступление школьников (</a:t>
            </a:r>
            <a:r>
              <a:rPr lang="ru-RU" sz="1400" i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о происхождении видов спорта).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Флэшмоб (</a:t>
            </a:r>
            <a:r>
              <a:rPr lang="ru-RU" sz="1400" i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выступление школьников).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Подвижная игра «Найди обруч»  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Игры по интересам. </a:t>
            </a:r>
            <a:r>
              <a:rPr lang="ru-RU" sz="1400" i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(Дети  делятся на пары, выбирают игру, оборудование и выполняют игровые действия по сигналу меняются оборудованием.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Построение команд 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Награждение детей медалями и грамотами.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Ритмический танец «Детство» ( с султанчиками),  исполняют дети старшей группы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Вынос Олимпийского факела.  Спуск флага.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Марш под «Олимпийский» Гимн (уход детей с площадки</a:t>
            </a:r>
            <a:r>
              <a:rPr lang="ru-RU" sz="1400" i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Рисунок 4" descr="2402001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7" y="1821722"/>
            <a:ext cx="3214682" cy="2410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Информационная карта:</a:t>
            </a:r>
            <a:b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smtClean="0">
              <a:solidFill>
                <a:schemeClr val="tx1"/>
              </a:solidFill>
            </a:endParaRP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78593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Цель;</a:t>
            </a:r>
            <a:b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1.Повышение интереса к физической  культуре и здоровому  образу  жизни  детей.</a:t>
            </a:r>
            <a:b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 проекта:</a:t>
            </a:r>
            <a:b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Образовательные: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. Знакомить детей с Летними  Олимпийскими видами спорта,  с историей  Олимпийских  игр, с  ролью  нашей  страны в Олимпийском движении.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Развивающие: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Развивать у детей интерес к занятиям физической культурой  и спортом, стремление к укреплению  и сохранению   собственного  здоровья.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Воспитательные: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Формировать волевые качества: целеустремленность, выдержку, силу, ловкость, трудолюбие.  Воспитывать желание побеждать и сопереживать.</a:t>
            </a:r>
            <a:b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формировать дружеские отношения в коллективе детей </a:t>
            </a:r>
            <a:b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Воспитывать умение получать радость не только от своих результатов, но и переживать за товарищей.</a:t>
            </a:r>
            <a:b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2" descr="P8070979.JPG"/>
          <p:cNvPicPr>
            <a:picLocks noChangeAspect="1"/>
          </p:cNvPicPr>
          <p:nvPr/>
        </p:nvPicPr>
        <p:blipFill>
          <a:blip r:embed="rId2"/>
          <a:srcRect r="-533" b="14894"/>
          <a:stretch>
            <a:fillRect/>
          </a:stretch>
        </p:blipFill>
        <p:spPr bwMode="auto">
          <a:xfrm>
            <a:off x="285750" y="428625"/>
            <a:ext cx="4500563" cy="2857500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9" name="Рисунок 3" descr="P8070985.JPG"/>
          <p:cNvPicPr>
            <a:picLocks noChangeAspect="1"/>
          </p:cNvPicPr>
          <p:nvPr/>
        </p:nvPicPr>
        <p:blipFill>
          <a:blip r:embed="rId3"/>
          <a:srcRect l="39844" t="10416" r="25781" b="37500"/>
          <a:stretch>
            <a:fillRect/>
          </a:stretch>
        </p:blipFill>
        <p:spPr bwMode="auto">
          <a:xfrm>
            <a:off x="5500688" y="285750"/>
            <a:ext cx="2786062" cy="3165475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0" name="Рисунок 4" descr="P8070995.JPG"/>
          <p:cNvPicPr>
            <a:picLocks noChangeAspect="1"/>
          </p:cNvPicPr>
          <p:nvPr/>
        </p:nvPicPr>
        <p:blipFill>
          <a:blip r:embed="rId4"/>
          <a:srcRect l="23438" t="7291"/>
          <a:stretch>
            <a:fillRect/>
          </a:stretch>
        </p:blipFill>
        <p:spPr bwMode="auto">
          <a:xfrm>
            <a:off x="285750" y="3643313"/>
            <a:ext cx="3382963" cy="3071812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1" name="Рисунок 5" descr="P8070997.JPG"/>
          <p:cNvPicPr>
            <a:picLocks noChangeAspect="1"/>
          </p:cNvPicPr>
          <p:nvPr/>
        </p:nvPicPr>
        <p:blipFill>
          <a:blip r:embed="rId5"/>
          <a:srcRect l="10156" t="10416"/>
          <a:stretch>
            <a:fillRect/>
          </a:stretch>
        </p:blipFill>
        <p:spPr bwMode="auto">
          <a:xfrm>
            <a:off x="4429125" y="3714750"/>
            <a:ext cx="3857625" cy="2884488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 descr="P8071030.JPG"/>
          <p:cNvPicPr>
            <a:picLocks noChangeAspect="1"/>
          </p:cNvPicPr>
          <p:nvPr/>
        </p:nvPicPr>
        <p:blipFill>
          <a:blip r:embed="rId2"/>
          <a:srcRect l="16406" t="13541"/>
          <a:stretch>
            <a:fillRect/>
          </a:stretch>
        </p:blipFill>
        <p:spPr bwMode="auto">
          <a:xfrm>
            <a:off x="642938" y="428625"/>
            <a:ext cx="4143375" cy="3214688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Рисунок 2" descr="P8071038.JPG"/>
          <p:cNvPicPr>
            <a:picLocks noChangeAspect="1"/>
          </p:cNvPicPr>
          <p:nvPr/>
        </p:nvPicPr>
        <p:blipFill>
          <a:blip r:embed="rId3"/>
          <a:srcRect l="11719" t="8333" r="16406"/>
          <a:stretch>
            <a:fillRect/>
          </a:stretch>
        </p:blipFill>
        <p:spPr bwMode="auto">
          <a:xfrm>
            <a:off x="285720" y="3714752"/>
            <a:ext cx="3071812" cy="2938463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Рисунок 3" descr="P8071043.JPG"/>
          <p:cNvPicPr>
            <a:picLocks noChangeAspect="1"/>
          </p:cNvPicPr>
          <p:nvPr/>
        </p:nvPicPr>
        <p:blipFill>
          <a:blip r:embed="rId4"/>
          <a:srcRect l="19531" t="5208" r="17969"/>
          <a:stretch>
            <a:fillRect/>
          </a:stretch>
        </p:blipFill>
        <p:spPr bwMode="auto">
          <a:xfrm>
            <a:off x="5626100" y="428625"/>
            <a:ext cx="2638425" cy="3000375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P8071051.JPG"/>
          <p:cNvPicPr>
            <a:picLocks noChangeAspect="1"/>
          </p:cNvPicPr>
          <p:nvPr/>
        </p:nvPicPr>
        <p:blipFill>
          <a:blip r:embed="rId5" cstate="print"/>
          <a:srcRect l="20312" t="12500" r="24177"/>
          <a:stretch>
            <a:fillRect/>
          </a:stretch>
        </p:blipFill>
        <p:spPr>
          <a:xfrm>
            <a:off x="5214942" y="3571876"/>
            <a:ext cx="2571768" cy="3040361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P8071053.JPG"/>
          <p:cNvPicPr>
            <a:picLocks noChangeAspect="1"/>
          </p:cNvPicPr>
          <p:nvPr/>
        </p:nvPicPr>
        <p:blipFill>
          <a:blip r:embed="rId2"/>
          <a:srcRect l="12500" t="12500" r="3906"/>
          <a:stretch>
            <a:fillRect/>
          </a:stretch>
        </p:blipFill>
        <p:spPr bwMode="auto">
          <a:xfrm>
            <a:off x="1357290" y="714356"/>
            <a:ext cx="6286544" cy="4935738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8060944.JPG"/>
          <p:cNvPicPr>
            <a:picLocks noChangeAspect="1"/>
          </p:cNvPicPr>
          <p:nvPr/>
        </p:nvPicPr>
        <p:blipFill>
          <a:blip r:embed="rId2" cstate="print"/>
          <a:srcRect l="53906" t="36458" r="30469" b="28125"/>
          <a:stretch>
            <a:fillRect/>
          </a:stretch>
        </p:blipFill>
        <p:spPr>
          <a:xfrm rot="20934589">
            <a:off x="2506247" y="4314374"/>
            <a:ext cx="1428760" cy="2428892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6" name="Rectangle 1"/>
          <p:cNvSpPr>
            <a:spLocks noChangeArrowheads="1"/>
          </p:cNvSpPr>
          <p:nvPr/>
        </p:nvSpPr>
        <p:spPr bwMode="auto">
          <a:xfrm rot="10800000" flipV="1">
            <a:off x="714375" y="998538"/>
            <a:ext cx="7786688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Результативность проекта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в результате реализации проекта,   наблюдаются положительные изменения в двигательной и познавательной сфере детей. Повысился интерес  к командным видам спорта: «футбол», баскетбол».  Улучшились личные результаты детей  по лёгкой атлетике; в  беге на дистанцию 30 метров; в прыжках в длину с разбега; метании. Наблюдается  положительная динамика  формирования дружеских взаимоотношений  в детском коллективе. </a:t>
            </a:r>
          </a:p>
        </p:txBody>
      </p:sp>
      <p:pic>
        <p:nvPicPr>
          <p:cNvPr id="21507" name="Рисунок 2" descr="P8040944.JPG"/>
          <p:cNvPicPr>
            <a:picLocks noChangeAspect="1"/>
          </p:cNvPicPr>
          <p:nvPr/>
        </p:nvPicPr>
        <p:blipFill>
          <a:blip r:embed="rId3"/>
          <a:srcRect l="42969" t="35416" r="24219" b="22917"/>
          <a:stretch>
            <a:fillRect/>
          </a:stretch>
        </p:blipFill>
        <p:spPr bwMode="auto">
          <a:xfrm rot="21242611">
            <a:off x="1209554" y="2713486"/>
            <a:ext cx="1425575" cy="1357312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8" name="Рисунок 3" descr="P8040952.JPG"/>
          <p:cNvPicPr>
            <a:picLocks noChangeAspect="1"/>
          </p:cNvPicPr>
          <p:nvPr/>
        </p:nvPicPr>
        <p:blipFill>
          <a:blip r:embed="rId4"/>
          <a:srcRect l="27344" t="29167" r="39844" b="29166"/>
          <a:stretch>
            <a:fillRect/>
          </a:stretch>
        </p:blipFill>
        <p:spPr bwMode="auto">
          <a:xfrm rot="432294">
            <a:off x="6945874" y="2450262"/>
            <a:ext cx="1574800" cy="1500188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P8050982.JPG"/>
          <p:cNvPicPr>
            <a:picLocks noChangeAspect="1"/>
          </p:cNvPicPr>
          <p:nvPr/>
        </p:nvPicPr>
        <p:blipFill>
          <a:blip r:embed="rId5" cstate="print"/>
          <a:srcRect l="31250" t="38541" r="42187"/>
          <a:stretch>
            <a:fillRect/>
          </a:stretch>
        </p:blipFill>
        <p:spPr>
          <a:xfrm>
            <a:off x="3929058" y="2571744"/>
            <a:ext cx="1523212" cy="2643206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P8060924.JPG"/>
          <p:cNvPicPr>
            <a:picLocks noChangeAspect="1"/>
          </p:cNvPicPr>
          <p:nvPr/>
        </p:nvPicPr>
        <p:blipFill>
          <a:blip r:embed="rId6" cstate="print"/>
          <a:srcRect l="28125" t="44792" r="46875" b="8333"/>
          <a:stretch>
            <a:fillRect/>
          </a:stretch>
        </p:blipFill>
        <p:spPr>
          <a:xfrm rot="698636">
            <a:off x="5490576" y="4385580"/>
            <a:ext cx="1551403" cy="2181660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Итоговый этап реализации проекта</a:t>
            </a:r>
            <a:endParaRPr lang="ru-RU" sz="2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38" y="1500188"/>
            <a:ext cx="8001000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1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    Подведение итогов реализации на педагогическом семинаре.</a:t>
            </a:r>
          </a:p>
          <a:p>
            <a:pPr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     Создание презентации « Малые летние Олимпийские игры»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3108" y="3429000"/>
          <a:ext cx="5572188" cy="2214578"/>
        </p:xfrm>
        <a:graphic>
          <a:graphicData uri="http://schemas.openxmlformats.org/drawingml/2006/table">
            <a:tbl>
              <a:tblPr/>
              <a:tblGrid>
                <a:gridCol w="1201780"/>
                <a:gridCol w="4370408"/>
              </a:tblGrid>
              <a:tr h="113017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4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2438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2536" name="Прямоугольник 4"/>
          <p:cNvSpPr>
            <a:spLocks noChangeArrowheads="1"/>
          </p:cNvSpPr>
          <p:nvPr/>
        </p:nvSpPr>
        <p:spPr bwMode="auto">
          <a:xfrm>
            <a:off x="571500" y="2143125"/>
            <a:ext cx="83581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Перспективы работы:</a:t>
            </a:r>
          </a:p>
          <a:p>
            <a:pPr algn="just"/>
            <a:r>
              <a:rPr lang="ru-RU" sz="1600">
                <a:solidFill>
                  <a:srgbClr val="222268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спорт  - особый  вид  творчества.  Поэтому  мы  будем продолжать работу  в этом  направление,  активно  используя  здоровье – сберегающие  технологии.</a:t>
            </a:r>
          </a:p>
        </p:txBody>
      </p:sp>
      <p:pic>
        <p:nvPicPr>
          <p:cNvPr id="6" name="Рисунок 5" descr="8d9fcd6d-e2d6-4056-9c3b-5135bf621f8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3214686"/>
            <a:ext cx="5024446" cy="3341257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102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3000372"/>
            <a:ext cx="2357454" cy="2357454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r>
              <a:rPr lang="ru-RU" b="1" smtClean="0"/>
              <a:t> </a:t>
            </a:r>
            <a:r>
              <a:rPr lang="ru-RU" smtClean="0"/>
              <a:t/>
            </a:r>
            <a:br>
              <a:rPr lang="ru-RU" smtClean="0"/>
            </a:br>
            <a:endParaRPr lang="ru-RU" sz="16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63" y="428625"/>
            <a:ext cx="8358187" cy="45545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2"/>
                </a:solidFill>
              </a:rPr>
              <a:t> </a:t>
            </a:r>
            <a:r>
              <a:rPr lang="ru-RU" dirty="0">
                <a:solidFill>
                  <a:schemeClr val="tx2"/>
                </a:solidFill>
              </a:rPr>
              <a:t/>
            </a:r>
            <a:br>
              <a:rPr lang="ru-RU" dirty="0">
                <a:solidFill>
                  <a:schemeClr val="tx2"/>
                </a:solidFill>
              </a:rPr>
            </a:b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тематике –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оздоровительный.</a:t>
            </a:r>
            <a:b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срокам реализации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краткосрочный – 1 неделя (3.08. – 7.08) </a:t>
            </a:r>
            <a:b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составу участников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Старшая, подготовительная к школе  группа</a:t>
            </a:r>
          </a:p>
          <a:p>
            <a:pPr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 проектной группы -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воспитатели групп, дети старшей и подготовительной к школе группы, школьники – выпускники детского сада.</a:t>
            </a:r>
          </a:p>
          <a:p>
            <a:pPr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 проекта: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Укрепление физического здоровья, обеспечение психического и эмоционального благополучия дошкольников рассматривается как один из ключевых приоритетов в системе образования. Задача педагогического коллектива детского сада является совершенствование </a:t>
            </a:r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среды, укрепление физического, психического здоровья, эмоционального благополучия детей. Для решения этой задачи в образовательном учреждении используются разнообразные формы организации работы с детьми. </a:t>
            </a:r>
          </a:p>
          <a:p>
            <a:pPr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Одной из таких форм являются Олимпийские игры, наиболее  удачная форма приобщения детей к спорту. Включение олимпийского образования в процесс обучения способствует формированию у детей интереса к физическому совершенствованию.</a:t>
            </a:r>
          </a:p>
          <a:p>
            <a:pPr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0" y="0"/>
            <a:ext cx="2206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200" b="1">
                <a:solidFill>
                  <a:srgbClr val="303F5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</p:txBody>
      </p:sp>
      <p:sp>
        <p:nvSpPr>
          <p:cNvPr id="5123" name="Прямоугольник 2"/>
          <p:cNvSpPr>
            <a:spLocks noChangeArrowheads="1"/>
          </p:cNvSpPr>
          <p:nvPr/>
        </p:nvSpPr>
        <p:spPr bwMode="auto">
          <a:xfrm>
            <a:off x="428625" y="357188"/>
            <a:ext cx="8429625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Гипотеза проекта:</a:t>
            </a:r>
            <a:endParaRPr lang="ru-RU" sz="16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6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Гипотеза образовательного проекта: В результате целенаправленной и системной работы по реализации  проекта, возможно, развитие заинтересованности к спорту и олимпийскому движению,  Данный проект  способствует  возникновению желания  в дальнейшем посещать спортивную секцию или заняться спортивными упражнениями совместно с родителями.  Воспитывать волевые качества, целеустремленность, организованность, трудолюбие, инициативность, развивать стремление к победе и уверенность в своих силах.</a:t>
            </a:r>
          </a:p>
          <a:p>
            <a:r>
              <a:rPr lang="ru-RU" sz="1600" b="1" i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Предварительная работа:</a:t>
            </a:r>
            <a:r>
              <a:rPr lang="ru-RU" sz="16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 Ознакомление детей с Олимпийским движением: чтение литературы об Олимпиаде, знакомство с отдельными видами спорта через показ презентаций: о летних видах спорта  (легкая и тяжелая атлетика, велогонки, спортивная гимнастика, футбол, волейбол, баскетбол, водные виды спорта); рассматривание альбомов с иллюстрациями открытия Олимпийских игр, использование дидактических игр для расширения кругозора, обогащения словарного запаса детей.</a:t>
            </a:r>
          </a:p>
          <a:p>
            <a:r>
              <a:rPr lang="ru-RU" sz="1600" b="1" i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Совместная работа:</a:t>
            </a:r>
            <a:r>
              <a:rPr lang="ru-RU" sz="16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 подготовка атрибутов к предстоящим соревнованиям, изготовление баннера с изображением  Олимпийского  факела с разноцветными кольцами;  Олимпийский “огонь”, медали, грамоты, пьедестал и арка для награждения победителей,  подборка музыкального репертуара.</a:t>
            </a:r>
            <a:r>
              <a:rPr lang="ru-RU" sz="16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С родителями:</a:t>
            </a:r>
            <a:endParaRPr lang="ru-RU" sz="16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Информирование родителей о реализации данного проекта в группе;</a:t>
            </a:r>
          </a:p>
        </p:txBody>
      </p:sp>
      <p:sp>
        <p:nvSpPr>
          <p:cNvPr id="5124" name="Прямоугольник 3"/>
          <p:cNvSpPr>
            <a:spLocks noChangeArrowheads="1"/>
          </p:cNvSpPr>
          <p:nvPr/>
        </p:nvSpPr>
        <p:spPr bwMode="auto">
          <a:xfrm>
            <a:off x="3675063" y="3244850"/>
            <a:ext cx="3468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57188" y="214313"/>
            <a:ext cx="8572500" cy="4954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Arial" charset="0"/>
              <a:buChar char="•"/>
            </a:pPr>
            <a:endParaRPr lang="ru-RU" sz="1200" b="1">
              <a:latin typeface="Calibri" pitchFamily="34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16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  <a:endParaRPr lang="ru-RU" sz="16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ru-RU" sz="1600" u="sng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Для детей:</a:t>
            </a:r>
            <a:endParaRPr lang="ru-RU" sz="16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16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Сформированность знаний детей об истории Олимпийского движения, о возникновении спортивных игр, о летних видах спорта.</a:t>
            </a:r>
          </a:p>
          <a:p>
            <a:pPr eaLnBrk="0" hangingPunct="0">
              <a:buFontTx/>
              <a:buChar char="•"/>
            </a:pPr>
            <a:r>
              <a:rPr lang="ru-RU" sz="16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Формирование у детей интереса к физическому совершенствованию,</a:t>
            </a:r>
          </a:p>
          <a:p>
            <a:pPr eaLnBrk="0" hangingPunct="0">
              <a:buFontTx/>
              <a:buChar char="•"/>
            </a:pPr>
            <a:r>
              <a:rPr lang="ru-RU" sz="16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Освоение детьми главных правил здорового образа жизни, личной гигиены.</a:t>
            </a:r>
          </a:p>
          <a:p>
            <a:pPr eaLnBrk="0" hangingPunct="0">
              <a:buFontTx/>
              <a:buChar char="•"/>
            </a:pPr>
            <a:r>
              <a:rPr lang="ru-RU" sz="16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Пополнение словарного запаса детей спортивной терминологией.</a:t>
            </a:r>
          </a:p>
          <a:p>
            <a:pPr eaLnBrk="0" hangingPunct="0">
              <a:buFontTx/>
              <a:buChar char="•"/>
            </a:pPr>
            <a:r>
              <a:rPr lang="ru-RU" sz="16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Интерес к видам спорта.</a:t>
            </a:r>
          </a:p>
          <a:p>
            <a:pPr eaLnBrk="0" hangingPunct="0">
              <a:buFont typeface="Arial" charset="0"/>
              <a:buChar char="•"/>
            </a:pPr>
            <a:r>
              <a:rPr lang="ru-RU" sz="1600" b="1" u="sng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Для воспитателей</a:t>
            </a:r>
            <a:endParaRPr lang="ru-RU" sz="16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16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Обогащение методической базы, предметно- развивающей среды группы (оформление спортивного уголка)</a:t>
            </a:r>
          </a:p>
          <a:p>
            <a:pPr eaLnBrk="0" hangingPunct="0">
              <a:buFontTx/>
              <a:buChar char="•"/>
            </a:pPr>
            <a:r>
              <a:rPr lang="ru-RU" sz="16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Создание картотеки игровых заданий с использованием спортивного инвентаря, дидактических игр. Создание альбома «Летние виды спорта» .</a:t>
            </a:r>
          </a:p>
          <a:p>
            <a:pPr>
              <a:buFont typeface="Arial" charset="0"/>
              <a:buChar char="•"/>
            </a:pPr>
            <a:r>
              <a:rPr lang="ru-RU" sz="1600" b="1" u="sng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Для родителей:</a:t>
            </a:r>
            <a:endParaRPr lang="ru-RU" sz="16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16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Развитие внимательного отношения к  стремлениям детей заняться спортивными упражнениями.</a:t>
            </a:r>
          </a:p>
          <a:p>
            <a:pPr>
              <a:buFont typeface="Arial" charset="0"/>
              <a:buChar char="•"/>
            </a:pPr>
            <a:r>
              <a:rPr lang="ru-RU" sz="16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Создание необходимых условий в семье для реализации двигательной потребности детей.</a:t>
            </a:r>
          </a:p>
          <a:p>
            <a:pPr>
              <a:buFont typeface="Arial" charset="0"/>
              <a:buChar char="•"/>
            </a:pPr>
            <a:r>
              <a:rPr lang="ru-RU" sz="16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Совместно с детьми  занятие спортом.</a:t>
            </a:r>
          </a:p>
          <a:p>
            <a:pPr eaLnBrk="0" hangingPunct="0">
              <a:buFontTx/>
              <a:buChar char="•"/>
            </a:pPr>
            <a:endParaRPr lang="ru-RU" sz="16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СОДЕРЖАНИЕ  ПРОЕКТА</a:t>
            </a:r>
            <a:br>
              <a:rPr lang="ru-RU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ЭТАП  ПОДГОТОВИТЕЛЬНЫЙ</a:t>
            </a:r>
            <a:br>
              <a:rPr lang="ru-RU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428625" y="1143000"/>
            <a:ext cx="8215313" cy="42783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Сформулировать цели и задачи проекта</a:t>
            </a:r>
          </a:p>
          <a:p>
            <a:pPr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Разработать сценарий открытия , закрытия Олимпийских игр, тематических дней.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Изготовить атрибуты, костюмы и пособия для проведения Олимпийских игр 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Скорректировать деятельность воспитателей и родителей, спланировать предварительную работу.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Организовать проведение репетиций и тренировок команд для участия в церемонии открытия и соревнованиях.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Оформить спортивную площадку для проведения олимпиады.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Подготовить призы, грамоты и дипломы.</a:t>
            </a:r>
          </a:p>
          <a:p>
            <a:pPr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Организация деятельности детей в рамках проекта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Музыкальные занятия «разучивание гимна РФ, знакомство с олимпийским гимном.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Репетиция торжественной церемонии открытия.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Предварительная работа воспитателя по истории: Знакомство с историей возникновения Олимпийских игр, с олимпийским движением современности.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Рассматривание картинок и фотографий с изображением разных видов спорта.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подвижных игр с разнообразием спортивных элементов.</a:t>
            </a:r>
          </a:p>
          <a:p>
            <a:pPr>
              <a:defRPr/>
            </a:pP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62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 этап - Основной этап реализации проекта </a:t>
            </a:r>
            <a:r>
              <a:rPr lang="ru-RU" sz="2800" b="1" smtClean="0"/>
              <a:t/>
            </a:r>
            <a:br>
              <a:rPr lang="ru-RU" sz="2800" b="1" smtClean="0"/>
            </a:br>
            <a:endParaRPr lang="ru-RU" sz="2800" b="1" smtClean="0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142875" y="1071563"/>
            <a:ext cx="9001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тематических дней: </a:t>
            </a:r>
            <a:endParaRPr 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571500" y="1643063"/>
            <a:ext cx="8358188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1 день. Открытие Олимпийских игр - «Мы, Олимпийцы!»</a:t>
            </a:r>
            <a:br>
              <a:rPr lang="ru-RU" sz="20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200" b="1">
                <a:solidFill>
                  <a:srgbClr val="222268"/>
                </a:solidFill>
                <a:cs typeface="Times New Roman" pitchFamily="18" charset="0"/>
              </a:rPr>
              <a:t/>
            </a:r>
            <a:br>
              <a:rPr lang="ru-RU" sz="1200" b="1">
                <a:solidFill>
                  <a:srgbClr val="222268"/>
                </a:solidFill>
                <a:cs typeface="Times New Roman" pitchFamily="18" charset="0"/>
              </a:rPr>
            </a:br>
            <a:endParaRPr lang="ru-RU">
              <a:solidFill>
                <a:srgbClr val="222268"/>
              </a:solidFill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428625" y="1785938"/>
            <a:ext cx="7858125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200">
              <a:latin typeface="Calibri" pitchFamily="34" charset="0"/>
              <a:cs typeface="Times New Roman" pitchFamily="18" charset="0"/>
            </a:endParaRPr>
          </a:p>
          <a:p>
            <a:pPr algn="ctr"/>
            <a:r>
              <a:rPr lang="ru-RU" sz="14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План схема </a:t>
            </a:r>
          </a:p>
          <a:p>
            <a:pPr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Приход  Олимпийского талисмана Чебурашки.</a:t>
            </a:r>
          </a:p>
          <a:p>
            <a:pPr eaLnBrk="0" hangingPunct="0">
              <a:buFont typeface="Arial" charset="0"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Внесение факела </a:t>
            </a:r>
          </a:p>
          <a:p>
            <a:pPr eaLnBrk="0" hangingPunct="0">
              <a:buFont typeface="Arial" charset="0"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Зажжение Олимпийского огня.  (Звучит Гимн России)</a:t>
            </a:r>
          </a:p>
          <a:p>
            <a:pPr eaLnBrk="0" hangingPunct="0">
              <a:buFont typeface="Arial" charset="0"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 Клятва юных олимпийцев. 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Разминка: «Топаем, хлопаем!»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Выбор капитанов команд, приветствие.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Игры – эстафеты</a:t>
            </a:r>
          </a:p>
          <a:p>
            <a:pPr eaLnBrk="0" hangingPunct="0"/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 1. «Спортивная ходьба» </a:t>
            </a:r>
          </a:p>
          <a:p>
            <a:pPr eaLnBrk="0" hangingPunct="0"/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 2.«Чье звено быстрее построится».</a:t>
            </a:r>
          </a:p>
          <a:p>
            <a:pPr eaLnBrk="0" hangingPunct="0"/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3.«Собери Олимпийские кольца». 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Выступление школьников «Спортивный танец»</a:t>
            </a:r>
          </a:p>
          <a:p>
            <a:pPr eaLnBrk="0" hangingPunct="0"/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 4. Игровое задание: «Отгадай вид спорта»</a:t>
            </a:r>
            <a:r>
              <a:rPr lang="ru-RU" sz="1400" u="sng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u="sng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sz="1400" i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Спортивная Викторина</a:t>
            </a:r>
            <a:endParaRPr lang="ru-RU" sz="140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6. «Ловкие руки»</a:t>
            </a:r>
          </a:p>
          <a:p>
            <a:pPr eaLnBrk="0" hangingPunct="0"/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7. «Гонки зверей»</a:t>
            </a:r>
          </a:p>
          <a:p>
            <a:pPr eaLnBrk="0" hangingPunct="0"/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8. «Перепрыгни палочку» 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Общий танец с мячом</a:t>
            </a:r>
          </a:p>
          <a:p>
            <a:pPr eaLnBrk="0" hangingPunct="0">
              <a:buFontTx/>
              <a:buChar char="•"/>
            </a:pPr>
            <a:r>
              <a:rPr lang="ru-RU" sz="1400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Подведение  итогов, поздравляет победителей </a:t>
            </a:r>
          </a:p>
          <a:p>
            <a:pPr eaLnBrk="0" hangingPunct="0"/>
            <a:endParaRPr lang="ru-RU" sz="1600">
              <a:solidFill>
                <a:srgbClr val="222268"/>
              </a:solidFill>
            </a:endParaRPr>
          </a:p>
        </p:txBody>
      </p:sp>
      <p:pic>
        <p:nvPicPr>
          <p:cNvPr id="8198" name="Рисунок 10" descr="92b0404c7815_w239_h240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214" y="2571750"/>
            <a:ext cx="3272450" cy="3286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 descr="P8030902.JPG"/>
          <p:cNvPicPr>
            <a:picLocks noChangeAspect="1"/>
          </p:cNvPicPr>
          <p:nvPr/>
        </p:nvPicPr>
        <p:blipFill>
          <a:blip r:embed="rId2"/>
          <a:srcRect l="18750" t="3125" r="49219" b="31250"/>
          <a:stretch>
            <a:fillRect/>
          </a:stretch>
        </p:blipFill>
        <p:spPr bwMode="auto">
          <a:xfrm>
            <a:off x="1500166" y="285728"/>
            <a:ext cx="2049464" cy="3148427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Рисунок 6" descr="P8030907.JPG"/>
          <p:cNvPicPr>
            <a:picLocks noChangeAspect="1"/>
          </p:cNvPicPr>
          <p:nvPr/>
        </p:nvPicPr>
        <p:blipFill>
          <a:blip r:embed="rId3"/>
          <a:srcRect l="11719" t="11458"/>
          <a:stretch>
            <a:fillRect/>
          </a:stretch>
        </p:blipFill>
        <p:spPr bwMode="auto">
          <a:xfrm>
            <a:off x="2500297" y="3500438"/>
            <a:ext cx="3703347" cy="2786082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2" name="Рисунок 8" descr="P8030905.JPG"/>
          <p:cNvPicPr>
            <a:picLocks noChangeAspect="1"/>
          </p:cNvPicPr>
          <p:nvPr/>
        </p:nvPicPr>
        <p:blipFill>
          <a:blip r:embed="rId4"/>
          <a:srcRect l="25000"/>
          <a:stretch>
            <a:fillRect/>
          </a:stretch>
        </p:blipFill>
        <p:spPr bwMode="auto">
          <a:xfrm>
            <a:off x="4357686" y="285710"/>
            <a:ext cx="2928958" cy="2928958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3" name="Рисунок 10" descr="P8030924.JPG"/>
          <p:cNvPicPr>
            <a:picLocks noChangeAspect="1"/>
          </p:cNvPicPr>
          <p:nvPr/>
        </p:nvPicPr>
        <p:blipFill>
          <a:blip r:embed="rId5"/>
          <a:srcRect l="19531" t="16994" r="48727" b="19792"/>
          <a:stretch>
            <a:fillRect/>
          </a:stretch>
        </p:blipFill>
        <p:spPr bwMode="auto">
          <a:xfrm>
            <a:off x="6429388" y="3214686"/>
            <a:ext cx="2222488" cy="3318370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4" descr="P803093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857628"/>
            <a:ext cx="3762401" cy="2821801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7" descr="P8030911.JPG"/>
          <p:cNvPicPr>
            <a:picLocks noChangeAspect="1"/>
          </p:cNvPicPr>
          <p:nvPr/>
        </p:nvPicPr>
        <p:blipFill>
          <a:blip r:embed="rId3"/>
          <a:srcRect l="10938" t="13541" r="7031" b="6250"/>
          <a:stretch>
            <a:fillRect/>
          </a:stretch>
        </p:blipFill>
        <p:spPr bwMode="auto">
          <a:xfrm>
            <a:off x="500034" y="428604"/>
            <a:ext cx="3799201" cy="2786082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P8030912.JPG"/>
          <p:cNvPicPr>
            <a:picLocks noChangeAspect="1"/>
          </p:cNvPicPr>
          <p:nvPr/>
        </p:nvPicPr>
        <p:blipFill>
          <a:blip r:embed="rId4" cstate="print"/>
          <a:srcRect l="5468" t="7291" r="4666" b="3913"/>
          <a:stretch>
            <a:fillRect/>
          </a:stretch>
        </p:blipFill>
        <p:spPr>
          <a:xfrm>
            <a:off x="4500563" y="3855076"/>
            <a:ext cx="3643338" cy="2699974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P8030916.JPG"/>
          <p:cNvPicPr>
            <a:picLocks noChangeAspect="1"/>
          </p:cNvPicPr>
          <p:nvPr/>
        </p:nvPicPr>
        <p:blipFill>
          <a:blip r:embed="rId5" cstate="print"/>
          <a:srcRect l="24219" r="11718" b="17708"/>
          <a:stretch>
            <a:fillRect/>
          </a:stretch>
        </p:blipFill>
        <p:spPr>
          <a:xfrm>
            <a:off x="4857752" y="500042"/>
            <a:ext cx="2966046" cy="2857520"/>
          </a:xfrm>
          <a:prstGeom prst="rect">
            <a:avLst/>
          </a:prstGeom>
          <a:ln>
            <a:solidFill>
              <a:srgbClr val="0251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C9BB411764DC944AA7B28F5C0E62FFE" ma:contentTypeVersion="0" ma:contentTypeDescription="Создание документа." ma:contentTypeScope="" ma:versionID="4749fa0ebc4561d9d866723bca394eea">
  <xsd:schema xmlns:xsd="http://www.w3.org/2001/XMLSchema" xmlns:xs="http://www.w3.org/2001/XMLSchema" xmlns:p="http://schemas.microsoft.com/office/2006/metadata/properties" xmlns:ns2="4c48e722-e5ee-4bb4-abb8-2d4075f5b3da" targetNamespace="http://schemas.microsoft.com/office/2006/metadata/properties" ma:root="true" ma:fieldsID="8a220eebd1fd7726bb29bddc0ee35786" ns2:_="">
    <xsd:import namespace="4c48e722-e5ee-4bb4-abb8-2d4075f5b3d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8e722-e5ee-4bb4-abb8-2d4075f5b3d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c48e722-e5ee-4bb4-abb8-2d4075f5b3da">6PQ52NDQUCDJ-440-1951</_dlc_DocId>
    <_dlc_DocIdUrl xmlns="4c48e722-e5ee-4bb4-abb8-2d4075f5b3da">
      <Url>http://www.eduportal44.ru/Manturovo/mant_MDOU4/1/_layouts/15/DocIdRedir.aspx?ID=6PQ52NDQUCDJ-440-1951</Url>
      <Description>6PQ52NDQUCDJ-440-1951</Description>
    </_dlc_DocIdUrl>
  </documentManagement>
</p:properties>
</file>

<file path=customXml/itemProps1.xml><?xml version="1.0" encoding="utf-8"?>
<ds:datastoreItem xmlns:ds="http://schemas.openxmlformats.org/officeDocument/2006/customXml" ds:itemID="{7468D920-9F67-4276-B454-2DF76E672903}"/>
</file>

<file path=customXml/itemProps2.xml><?xml version="1.0" encoding="utf-8"?>
<ds:datastoreItem xmlns:ds="http://schemas.openxmlformats.org/officeDocument/2006/customXml" ds:itemID="{30103B13-9282-4477-8C22-22129A94BFE5}"/>
</file>

<file path=customXml/itemProps3.xml><?xml version="1.0" encoding="utf-8"?>
<ds:datastoreItem xmlns:ds="http://schemas.openxmlformats.org/officeDocument/2006/customXml" ds:itemID="{175E1329-E659-4F2E-87DD-3D679EC52CA1}"/>
</file>

<file path=customXml/itemProps4.xml><?xml version="1.0" encoding="utf-8"?>
<ds:datastoreItem xmlns:ds="http://schemas.openxmlformats.org/officeDocument/2006/customXml" ds:itemID="{A4D4C7C6-548D-4D40-8279-6C9EE3DEF585}"/>
</file>

<file path=docProps/app.xml><?xml version="1.0" encoding="utf-8"?>
<Properties xmlns="http://schemas.openxmlformats.org/officeDocument/2006/extended-properties" xmlns:vt="http://schemas.openxmlformats.org/officeDocument/2006/docPropsVTypes">
  <TotalTime>11579</TotalTime>
  <Words>988</Words>
  <Application>Microsoft Office PowerPoint</Application>
  <PresentationFormat>Экран (4:3)</PresentationFormat>
  <Paragraphs>153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Cambria</vt:lpstr>
      <vt:lpstr>Diseño predeterminado</vt:lpstr>
      <vt:lpstr> Светкова А.М. Воспитатель ФИЗО</vt:lpstr>
      <vt:lpstr>Информационная карта: </vt:lpstr>
      <vt:lpstr>                                                                              </vt:lpstr>
      <vt:lpstr>Слайд 4</vt:lpstr>
      <vt:lpstr>Слайд 5</vt:lpstr>
      <vt:lpstr>СОДЕРЖАНИЕ  ПРОЕКТА 1 ЭТАП  ПОДГОТОВИТЕЛЬНЫЙ </vt:lpstr>
      <vt:lpstr>II этап - Основной этап реализации проекта  </vt:lpstr>
      <vt:lpstr>Слайд 8</vt:lpstr>
      <vt:lpstr>Слайд 9</vt:lpstr>
      <vt:lpstr>2 день. День лёгкой атлетики  «Олимпийские талисманы в гостях у ребят» </vt:lpstr>
      <vt:lpstr>Слайд 11</vt:lpstr>
      <vt:lpstr>Слайд 12</vt:lpstr>
      <vt:lpstr>3 день. «Водные виды спорта»  - Игровая программа   «Солнце, воздух и вода, наши лучшие друзья!» </vt:lpstr>
      <vt:lpstr>Слайд 14</vt:lpstr>
      <vt:lpstr>Слайд 15</vt:lpstr>
      <vt:lpstr>4 день. «Командные виды спорта»  - «Мы любим спорт»</vt:lpstr>
      <vt:lpstr>Слайд 17</vt:lpstr>
      <vt:lpstr>Слайд 18</vt:lpstr>
      <vt:lpstr>5 день.  Торжественное закрытие Олимпийских игр. - «Ну, Погоди!» </vt:lpstr>
      <vt:lpstr>Слайд 20</vt:lpstr>
      <vt:lpstr>Слайд 21</vt:lpstr>
      <vt:lpstr>Слайд 22</vt:lpstr>
      <vt:lpstr>Слайд 23</vt:lpstr>
      <vt:lpstr>Итоговый этап реализации проекта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анжела</cp:lastModifiedBy>
  <cp:revision>837</cp:revision>
  <dcterms:created xsi:type="dcterms:W3CDTF">2010-05-23T14:28:12Z</dcterms:created>
  <dcterms:modified xsi:type="dcterms:W3CDTF">2015-09-13T19:45:43Z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0x0101002C9BB411764DC944AA7B28F5C0E62FFE</vt:lpwstr>
  </property>
  <property fmtid="{D5CDD505-2E9C-101B-9397-08002B2CF9AE}" pid="3" name="_dlc_DocIdItemGuid">
    <vt:lpwstr>962e35b3-a939-43e2-83a9-5b5badbf67a5</vt:lpwstr>
  </property>
</Properties>
</file>