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6" r:id="rId2"/>
    <p:sldId id="277" r:id="rId3"/>
    <p:sldId id="289" r:id="rId4"/>
    <p:sldId id="260" r:id="rId5"/>
    <p:sldId id="280" r:id="rId6"/>
    <p:sldId id="262" r:id="rId7"/>
    <p:sldId id="284" r:id="rId8"/>
    <p:sldId id="290" r:id="rId9"/>
    <p:sldId id="291" r:id="rId10"/>
    <p:sldId id="292" r:id="rId11"/>
    <p:sldId id="293" r:id="rId12"/>
    <p:sldId id="294" r:id="rId13"/>
    <p:sldId id="304" r:id="rId14"/>
    <p:sldId id="295" r:id="rId15"/>
    <p:sldId id="296" r:id="rId16"/>
    <p:sldId id="297" r:id="rId17"/>
    <p:sldId id="298" r:id="rId18"/>
    <p:sldId id="305" r:id="rId19"/>
    <p:sldId id="288" r:id="rId20"/>
    <p:sldId id="285" r:id="rId21"/>
    <p:sldId id="307" r:id="rId22"/>
    <p:sldId id="286" r:id="rId23"/>
    <p:sldId id="308" r:id="rId24"/>
    <p:sldId id="287" r:id="rId25"/>
    <p:sldId id="300" r:id="rId26"/>
    <p:sldId id="301" r:id="rId27"/>
    <p:sldId id="281" r:id="rId28"/>
    <p:sldId id="306" r:id="rId29"/>
    <p:sldId id="303" r:id="rId30"/>
    <p:sldId id="302" r:id="rId31"/>
    <p:sldId id="263" r:id="rId32"/>
    <p:sldId id="264" r:id="rId33"/>
    <p:sldId id="265" r:id="rId34"/>
    <p:sldId id="266" r:id="rId35"/>
    <p:sldId id="267" r:id="rId36"/>
    <p:sldId id="274" r:id="rId37"/>
    <p:sldId id="269" r:id="rId38"/>
    <p:sldId id="309" r:id="rId39"/>
    <p:sldId id="310" r:id="rId40"/>
    <p:sldId id="271"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Лист1!$B$1</c:f>
              <c:strCache>
                <c:ptCount val="1"/>
                <c:pt idx="0">
                  <c:v>Ряд 1</c:v>
                </c:pt>
              </c:strCache>
            </c:strRef>
          </c:tx>
          <c:cat>
            <c:strRef>
              <c:f>Лист1!$A$2:$A$5</c:f>
              <c:strCache>
                <c:ptCount val="4"/>
                <c:pt idx="0">
                  <c:v>1 группа здоровья </c:v>
                </c:pt>
                <c:pt idx="1">
                  <c:v>2 группа здоровья </c:v>
                </c:pt>
                <c:pt idx="2">
                  <c:v>3 группа здоровья </c:v>
                </c:pt>
                <c:pt idx="3">
                  <c:v>4 группа здоровья  </c:v>
                </c:pt>
              </c:strCache>
            </c:strRef>
          </c:cat>
          <c:val>
            <c:numRef>
              <c:f>Лист1!$B$2:$B$5</c:f>
              <c:numCache>
                <c:formatCode>0%</c:formatCode>
                <c:ptCount val="4"/>
                <c:pt idx="0">
                  <c:v>0.61000000000000043</c:v>
                </c:pt>
                <c:pt idx="1">
                  <c:v>0.28000000000000008</c:v>
                </c:pt>
                <c:pt idx="2">
                  <c:v>9.0000000000000066E-2</c:v>
                </c:pt>
                <c:pt idx="3">
                  <c:v>0</c:v>
                </c:pt>
              </c:numCache>
            </c:numRef>
          </c:val>
        </c:ser>
        <c:ser>
          <c:idx val="1"/>
          <c:order val="1"/>
          <c:tx>
            <c:strRef>
              <c:f>Лист1!$C$1</c:f>
              <c:strCache>
                <c:ptCount val="1"/>
                <c:pt idx="0">
                  <c:v>Ряд 2</c:v>
                </c:pt>
              </c:strCache>
            </c:strRef>
          </c:tx>
          <c:cat>
            <c:strRef>
              <c:f>Лист1!$A$2:$A$5</c:f>
              <c:strCache>
                <c:ptCount val="4"/>
                <c:pt idx="0">
                  <c:v>1 группа здоровья </c:v>
                </c:pt>
                <c:pt idx="1">
                  <c:v>2 группа здоровья </c:v>
                </c:pt>
                <c:pt idx="2">
                  <c:v>3 группа здоровья </c:v>
                </c:pt>
                <c:pt idx="3">
                  <c:v>4 группа здоровья  </c:v>
                </c:pt>
              </c:strCache>
            </c:strRef>
          </c:cat>
          <c:val>
            <c:numRef>
              <c:f>Лист1!$C$2:$C$5</c:f>
              <c:numCache>
                <c:formatCode>0%</c:formatCode>
                <c:ptCount val="4"/>
                <c:pt idx="0">
                  <c:v>0.46</c:v>
                </c:pt>
                <c:pt idx="1">
                  <c:v>0.22000000000000011</c:v>
                </c:pt>
                <c:pt idx="2">
                  <c:v>5.0000000000000037E-2</c:v>
                </c:pt>
                <c:pt idx="3">
                  <c:v>0</c:v>
                </c:pt>
              </c:numCache>
            </c:numRef>
          </c:val>
        </c:ser>
        <c:ser>
          <c:idx val="2"/>
          <c:order val="2"/>
          <c:tx>
            <c:strRef>
              <c:f>Лист1!$D$1</c:f>
              <c:strCache>
                <c:ptCount val="1"/>
                <c:pt idx="0">
                  <c:v>Ряд 3</c:v>
                </c:pt>
              </c:strCache>
            </c:strRef>
          </c:tx>
          <c:cat>
            <c:strRef>
              <c:f>Лист1!$A$2:$A$5</c:f>
              <c:strCache>
                <c:ptCount val="4"/>
                <c:pt idx="0">
                  <c:v>1 группа здоровья </c:v>
                </c:pt>
                <c:pt idx="1">
                  <c:v>2 группа здоровья </c:v>
                </c:pt>
                <c:pt idx="2">
                  <c:v>3 группа здоровья </c:v>
                </c:pt>
                <c:pt idx="3">
                  <c:v>4 группа здоровья  </c:v>
                </c:pt>
              </c:strCache>
            </c:strRef>
          </c:cat>
          <c:val>
            <c:numRef>
              <c:f>Лист1!$D$2:$D$5</c:f>
              <c:numCache>
                <c:formatCode>0%</c:formatCode>
                <c:ptCount val="4"/>
                <c:pt idx="0">
                  <c:v>0.65000000000000058</c:v>
                </c:pt>
                <c:pt idx="1">
                  <c:v>0.23</c:v>
                </c:pt>
                <c:pt idx="2">
                  <c:v>0.12000000000000002</c:v>
                </c:pt>
                <c:pt idx="3">
                  <c:v>0</c:v>
                </c:pt>
              </c:numCache>
            </c:numRef>
          </c:val>
        </c:ser>
        <c:ser>
          <c:idx val="3"/>
          <c:order val="3"/>
          <c:tx>
            <c:strRef>
              <c:f>Лист1!$E$1</c:f>
              <c:strCache>
                <c:ptCount val="1"/>
                <c:pt idx="0">
                  <c:v>Столбец1</c:v>
                </c:pt>
              </c:strCache>
            </c:strRef>
          </c:tx>
          <c:cat>
            <c:strRef>
              <c:f>Лист1!$A$2:$A$5</c:f>
              <c:strCache>
                <c:ptCount val="4"/>
                <c:pt idx="0">
                  <c:v>1 группа здоровья </c:v>
                </c:pt>
                <c:pt idx="1">
                  <c:v>2 группа здоровья </c:v>
                </c:pt>
                <c:pt idx="2">
                  <c:v>3 группа здоровья </c:v>
                </c:pt>
                <c:pt idx="3">
                  <c:v>4 группа здоровья  </c:v>
                </c:pt>
              </c:strCache>
            </c:strRef>
          </c:cat>
          <c:val>
            <c:numRef>
              <c:f>Лист1!$E$2:$E$5</c:f>
              <c:numCache>
                <c:formatCode>General</c:formatCode>
                <c:ptCount val="4"/>
              </c:numCache>
            </c:numRef>
          </c:val>
        </c:ser>
        <c:axId val="96731520"/>
        <c:axId val="96733056"/>
      </c:barChart>
      <c:catAx>
        <c:axId val="96731520"/>
        <c:scaling>
          <c:orientation val="minMax"/>
        </c:scaling>
        <c:axPos val="b"/>
        <c:tickLblPos val="nextTo"/>
        <c:crossAx val="96733056"/>
        <c:crosses val="autoZero"/>
        <c:auto val="1"/>
        <c:lblAlgn val="ctr"/>
        <c:lblOffset val="100"/>
      </c:catAx>
      <c:valAx>
        <c:axId val="96733056"/>
        <c:scaling>
          <c:orientation val="minMax"/>
        </c:scaling>
        <c:axPos val="l"/>
        <c:majorGridlines/>
        <c:numFmt formatCode="0%" sourceLinked="1"/>
        <c:tickLblPos val="nextTo"/>
        <c:crossAx val="96731520"/>
        <c:crosses val="autoZero"/>
        <c:crossBetween val="between"/>
      </c:valAx>
    </c:plotArea>
    <c:legend>
      <c:legendPos val="r"/>
      <c:layout/>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C052E-1E27-4539-8FCF-E0470BE5AD1A}" type="datetimeFigureOut">
              <a:rPr lang="ru-RU" smtClean="0"/>
              <a:pPr/>
              <a:t>14.12.2016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0F5D8-2777-4A8A-AE2C-E370ACB7238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400F5D8-2777-4A8A-AE2C-E370ACB72388}" type="slidenum">
              <a:rPr lang="ru-RU" smtClean="0"/>
              <a:pPr/>
              <a:t>31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14.12.2016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1"/>
            <a:ext cx="7772400" cy="1071569"/>
          </a:xfrm>
        </p:spPr>
        <p:txBody>
          <a:bodyPr>
            <a:noAutofit/>
          </a:bodyPr>
          <a:lstStyle/>
          <a:p>
            <a:r>
              <a:rPr lang="ru-RU" sz="1400" b="1" dirty="0" smtClean="0">
                <a:solidFill>
                  <a:srgbClr val="002060"/>
                </a:solidFill>
                <a:latin typeface="Times New Roman" pitchFamily="18" charset="0"/>
                <a:cs typeface="Times New Roman" pitchFamily="18" charset="0"/>
              </a:rPr>
              <a:t>Муниципальное бюджетное дошкольное образовательное учреждение детский сад № 4 «Огонек» городского округа город мантурово</a:t>
            </a:r>
            <a:r>
              <a:rPr lang="ru-RU" sz="1400" dirty="0" smtClean="0">
                <a:solidFill>
                  <a:srgbClr val="002060"/>
                </a:solidFill>
                <a:latin typeface="Times New Roman" pitchFamily="18" charset="0"/>
                <a:cs typeface="Times New Roman" pitchFamily="18" charset="0"/>
              </a:rPr>
              <a:t>. </a:t>
            </a:r>
            <a:br>
              <a:rPr lang="ru-RU" sz="1400" dirty="0" smtClean="0">
                <a:solidFill>
                  <a:srgbClr val="002060"/>
                </a:solidFill>
                <a:latin typeface="Times New Roman" pitchFamily="18" charset="0"/>
                <a:cs typeface="Times New Roman" pitchFamily="18" charset="0"/>
              </a:rPr>
            </a:br>
            <a:endParaRPr lang="ru-RU" sz="1400" i="1"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004048" y="4857760"/>
            <a:ext cx="3384376" cy="1000132"/>
          </a:xfrm>
        </p:spPr>
        <p:txBody>
          <a:bodyPr>
            <a:normAutofit/>
          </a:bodyPr>
          <a:lstStyle/>
          <a:p>
            <a:r>
              <a:rPr lang="ru-RU" sz="1800" dirty="0" smtClean="0">
                <a:solidFill>
                  <a:srgbClr val="002060"/>
                </a:solidFill>
                <a:latin typeface="Times New Roman" panose="02020603050405020304" pitchFamily="18" charset="0"/>
                <a:cs typeface="Times New Roman" panose="02020603050405020304" pitchFamily="18" charset="0"/>
              </a:rPr>
              <a:t>Подготовила воспитатель ФИЗО  </a:t>
            </a:r>
            <a:r>
              <a:rPr lang="ru-RU" sz="1800" dirty="0" err="1" smtClean="0">
                <a:solidFill>
                  <a:srgbClr val="002060"/>
                </a:solidFill>
                <a:latin typeface="Times New Roman" panose="02020603050405020304" pitchFamily="18" charset="0"/>
                <a:cs typeface="Times New Roman" panose="02020603050405020304" pitchFamily="18" charset="0"/>
              </a:rPr>
              <a:t>Светкова</a:t>
            </a:r>
            <a:r>
              <a:rPr lang="ru-RU" sz="1800" dirty="0" smtClean="0">
                <a:solidFill>
                  <a:srgbClr val="002060"/>
                </a:solidFill>
                <a:latin typeface="Times New Roman" panose="02020603050405020304" pitchFamily="18" charset="0"/>
                <a:cs typeface="Times New Roman" panose="02020603050405020304" pitchFamily="18" charset="0"/>
              </a:rPr>
              <a:t> А.М.</a:t>
            </a: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28728" y="1571612"/>
            <a:ext cx="6072230" cy="2554545"/>
          </a:xfrm>
          <a:prstGeom prst="rect">
            <a:avLst/>
          </a:prstGeom>
          <a:noFill/>
        </p:spPr>
        <p:txBody>
          <a:bodyPr wrap="square" rtlCol="0">
            <a:spAutoFit/>
          </a:bodyPr>
          <a:lstStyle/>
          <a:p>
            <a:pPr lvl="0" algn="ctr" fontAlgn="base">
              <a:spcBef>
                <a:spcPct val="0"/>
              </a:spcBef>
              <a:spcAft>
                <a:spcPct val="0"/>
              </a:spcAft>
            </a:pPr>
            <a:r>
              <a:rPr lang="ru-RU" sz="3200" b="1" dirty="0" smtClean="0">
                <a:solidFill>
                  <a:srgbClr val="7030A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Осуществление индивидуального подхода в процессе организации двигательной деятельности в соответствии с ФГОС до.</a:t>
            </a:r>
            <a:endParaRPr lang="ru-RU"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432953233"/>
      </p:ext>
    </p:extLst>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000100" y="1142984"/>
          <a:ext cx="7072362"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1985" name="Rectangle 1"/>
          <p:cNvSpPr>
            <a:spLocks noChangeArrowheads="1"/>
          </p:cNvSpPr>
          <p:nvPr/>
        </p:nvSpPr>
        <p:spPr bwMode="auto">
          <a:xfrm>
            <a:off x="857224" y="5500702"/>
            <a:ext cx="65722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Синий – 2013-2014 г. Красный – 2014-2015 г. Зеленый – 2015-2016 учебный год </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857232"/>
            <a:ext cx="4071966" cy="646331"/>
          </a:xfrm>
          <a:prstGeom prst="rect">
            <a:avLst/>
          </a:prstGeom>
          <a:noFill/>
        </p:spPr>
        <p:txBody>
          <a:bodyPr wrap="square" rtlCol="0">
            <a:spAutoFit/>
          </a:bodyPr>
          <a:lstStyle/>
          <a:p>
            <a:pPr eaLnBrk="0" fontAlgn="base" hangingPunct="0">
              <a:spcBef>
                <a:spcPct val="0"/>
              </a:spcBef>
              <a:spcAft>
                <a:spcPct val="0"/>
              </a:spcAft>
              <a:tabLst>
                <a:tab pos="457200" algn="l"/>
              </a:tabLst>
            </a:pPr>
            <a:r>
              <a:rPr lang="ru-RU" b="1" u="sng" dirty="0" smtClean="0">
                <a:solidFill>
                  <a:srgbClr val="7030A0"/>
                </a:solidFill>
                <a:latin typeface="Times New Roman" pitchFamily="18" charset="0"/>
                <a:ea typeface="Times New Roman" pitchFamily="18" charset="0"/>
                <a:cs typeface="Times New Roman" pitchFamily="18" charset="0"/>
              </a:rPr>
              <a:t>Состояние здоровья воспитанников</a:t>
            </a:r>
          </a:p>
          <a:p>
            <a:pPr eaLnBrk="0" fontAlgn="base" hangingPunct="0">
              <a:spcBef>
                <a:spcPct val="0"/>
              </a:spcBef>
              <a:spcAft>
                <a:spcPct val="0"/>
              </a:spcAft>
              <a:tabLst>
                <a:tab pos="457200" algn="l"/>
              </a:tabLst>
            </a:pPr>
            <a:r>
              <a:rPr lang="ru-RU" b="1" u="sng" dirty="0" smtClean="0">
                <a:solidFill>
                  <a:srgbClr val="7030A0"/>
                </a:solidFill>
                <a:latin typeface="Times New Roman" pitchFamily="18" charset="0"/>
                <a:ea typeface="Times New Roman" pitchFamily="18" charset="0"/>
                <a:cs typeface="Times New Roman" pitchFamily="18" charset="0"/>
              </a:rPr>
              <a:t> </a:t>
            </a:r>
          </a:p>
        </p:txBody>
      </p:sp>
      <p:graphicFrame>
        <p:nvGraphicFramePr>
          <p:cNvPr id="3" name="Таблица 2"/>
          <p:cNvGraphicFramePr>
            <a:graphicFrameLocks noGrp="1"/>
          </p:cNvGraphicFramePr>
          <p:nvPr/>
        </p:nvGraphicFramePr>
        <p:xfrm>
          <a:off x="642908" y="1428735"/>
          <a:ext cx="7929620" cy="1785951"/>
        </p:xfrm>
        <a:graphic>
          <a:graphicData uri="http://schemas.openxmlformats.org/drawingml/2006/table">
            <a:tbl>
              <a:tblPr firstRow="1" bandRow="1">
                <a:tableStyleId>{5C22544A-7EE6-4342-B048-85BDC9FD1C3A}</a:tableStyleId>
              </a:tblPr>
              <a:tblGrid>
                <a:gridCol w="1982405"/>
                <a:gridCol w="1982405"/>
                <a:gridCol w="1982405"/>
                <a:gridCol w="1982405"/>
              </a:tblGrid>
              <a:tr h="696094">
                <a:tc>
                  <a:txBody>
                    <a:bodyPr/>
                    <a:lstStyle/>
                    <a:p>
                      <a:pPr algn="ctr">
                        <a:lnSpc>
                          <a:spcPct val="115000"/>
                        </a:lnSpc>
                        <a:spcAft>
                          <a:spcPts val="0"/>
                        </a:spcAft>
                      </a:pPr>
                      <a:r>
                        <a:rPr lang="ru-RU" sz="1400" b="1" kern="1200" dirty="0">
                          <a:solidFill>
                            <a:srgbClr val="002060"/>
                          </a:solidFill>
                          <a:latin typeface="Times New Roman"/>
                          <a:ea typeface="Times New Roman"/>
                          <a:cs typeface="Times New Roman"/>
                        </a:rPr>
                        <a:t>Учебный год </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b="1" kern="1200" dirty="0">
                          <a:solidFill>
                            <a:srgbClr val="002060"/>
                          </a:solidFill>
                          <a:latin typeface="Times New Roman"/>
                          <a:ea typeface="Times New Roman"/>
                          <a:cs typeface="Times New Roman"/>
                        </a:rPr>
                        <a:t>Количество детей на конец года </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b="1" kern="1200" dirty="0">
                          <a:solidFill>
                            <a:srgbClr val="002060"/>
                          </a:solidFill>
                          <a:latin typeface="Times New Roman"/>
                          <a:ea typeface="Times New Roman"/>
                          <a:cs typeface="Times New Roman"/>
                        </a:rPr>
                        <a:t>Количество детей ни разу не болевших </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b="1" kern="1200" dirty="0">
                          <a:solidFill>
                            <a:srgbClr val="002060"/>
                          </a:solidFill>
                          <a:latin typeface="Times New Roman"/>
                          <a:ea typeface="Times New Roman"/>
                          <a:cs typeface="Times New Roman"/>
                        </a:rPr>
                        <a:t>Индекс здоровья</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2784">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 2013 - 2014 </a:t>
                      </a:r>
                      <a:endParaRPr lang="ru-RU" sz="14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98 </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22 </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22,8% </a:t>
                      </a:r>
                      <a:endParaRPr lang="ru-RU" sz="14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8047">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2014 -2015</a:t>
                      </a:r>
                      <a:endParaRPr lang="ru-RU" sz="14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98</a:t>
                      </a:r>
                      <a:endParaRPr lang="ru-RU" sz="14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22</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29,9</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9026">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2015 - 2016 </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113</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23</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20,8</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23553" name="Rectangle 1"/>
          <p:cNvSpPr>
            <a:spLocks noChangeArrowheads="1"/>
          </p:cNvSpPr>
          <p:nvPr/>
        </p:nvSpPr>
        <p:spPr bwMode="auto">
          <a:xfrm>
            <a:off x="500034" y="3357562"/>
            <a:ext cx="814393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Анализ динамики показателей здоровья </a:t>
            </a:r>
            <a:r>
              <a:rPr kumimoji="0" lang="ru-RU" sz="14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воспитанников</a:t>
            </a:r>
            <a:endParaRPr kumimoji="0" lang="ru-RU" sz="140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 течение 2015-2016 учебного года проводилась профилактическая </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 лечебно-оздоровительная работа с детьми в соответствии с действующими приказами по следующим направлениям:</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Систематическое наблюдение за состоянием здоровья детей, их физическим развитием; </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Активное выявления начальных форм заболеваний или патологических состояний, протекающих со слабо выраженной клинической симптоматикой; </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Проведение профилактических и лечебных мероприятий по оздоровлению детей с выявленными отклонениями в состоянии здоровья; </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Создание детям во время пребывания в ДОУ оптимальных условий. </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Организация работы по гигиеническому воспитанию родителей </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Организация и проведение летней оздоровительной компании. </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857232"/>
            <a:ext cx="7429552" cy="2893100"/>
          </a:xfrm>
          <a:prstGeom prst="rect">
            <a:avLst/>
          </a:prstGeom>
        </p:spPr>
        <p:txBody>
          <a:bodyPr wrap="square">
            <a:spAutoFit/>
          </a:bodyPr>
          <a:lstStyle/>
          <a:p>
            <a:pPr lvl="0" eaLnBrk="0" fontAlgn="base" hangingPunct="0">
              <a:spcBef>
                <a:spcPct val="0"/>
              </a:spcBef>
              <a:spcAft>
                <a:spcPct val="0"/>
              </a:spcAft>
            </a:pPr>
            <a:r>
              <a:rPr lang="ru-RU" sz="1400" dirty="0" smtClean="0">
                <a:solidFill>
                  <a:srgbClr val="002060"/>
                </a:solidFill>
                <a:latin typeface="Times New Roman" pitchFamily="18" charset="0"/>
                <a:ea typeface="Times New Roman" pitchFamily="18" charset="0"/>
                <a:cs typeface="Times New Roman" pitchFamily="18" charset="0"/>
              </a:rPr>
              <a:t>В ДОУ проводились профилактические осмотры детей согласно декретированных возрастов с антропометрией, оценкой здоровья, физического развития. Углубленный осмотр проводится в 5-6 лет, 6-7 лет по скрининг программе в три этапа, с привлечением врачей, узких специалистов (ЛОР, окулист, невролог, хирург). Заключения выдает участковый педиатр. </a:t>
            </a:r>
            <a:endParaRPr lang="ru-RU" sz="1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ru-RU" sz="1400" dirty="0" smtClean="0">
                <a:solidFill>
                  <a:srgbClr val="002060"/>
                </a:solidFill>
                <a:latin typeface="Times New Roman" pitchFamily="18" charset="0"/>
                <a:ea typeface="Times New Roman" pitchFamily="18" charset="0"/>
                <a:cs typeface="Times New Roman" pitchFamily="18" charset="0"/>
              </a:rPr>
              <a:t>В течении года старшая медсестра организовывала консультативную помощь для обслуживающего персонала, знакомила с санитарно-эпидемиологическим режимом, профилактикой гриппа и др. Совместно с администрацией ДОУ контролировали санитарно-гигиенические условия в </a:t>
            </a:r>
            <a:r>
              <a:rPr lang="ru-RU" sz="1400" dirty="0" err="1" smtClean="0">
                <a:solidFill>
                  <a:srgbClr val="002060"/>
                </a:solidFill>
                <a:latin typeface="Times New Roman" pitchFamily="18" charset="0"/>
                <a:ea typeface="Times New Roman" pitchFamily="18" charset="0"/>
                <a:cs typeface="Times New Roman" pitchFamily="18" charset="0"/>
              </a:rPr>
              <a:t>д\с</a:t>
            </a:r>
            <a:r>
              <a:rPr lang="ru-RU" sz="1400" dirty="0" smtClean="0">
                <a:solidFill>
                  <a:srgbClr val="002060"/>
                </a:solidFill>
                <a:latin typeface="Times New Roman" pitchFamily="18" charset="0"/>
                <a:ea typeface="Times New Roman" pitchFamily="18" charset="0"/>
                <a:cs typeface="Times New Roman" pitchFamily="18" charset="0"/>
              </a:rPr>
              <a:t>, состояние фактического питания , анализ качественного питания и т.д. </a:t>
            </a:r>
            <a:endParaRPr lang="ru-RU" sz="1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ru-RU" sz="1400" dirty="0" smtClean="0">
                <a:solidFill>
                  <a:srgbClr val="002060"/>
                </a:solidFill>
                <a:latin typeface="Times New Roman" pitchFamily="18" charset="0"/>
                <a:ea typeface="Times New Roman" pitchFamily="18" charset="0"/>
                <a:cs typeface="Times New Roman" pitchFamily="18" charset="0"/>
              </a:rPr>
              <a:t>Старшей  медицинской сестрой посещались физкультурные занятия с целью замера моторной плотности занятия, согласно графика.</a:t>
            </a:r>
          </a:p>
          <a:p>
            <a:pPr lvl="0" eaLnBrk="0" fontAlgn="base" hangingPunct="0">
              <a:spcBef>
                <a:spcPct val="0"/>
              </a:spcBef>
              <a:spcAft>
                <a:spcPct val="0"/>
              </a:spcAft>
            </a:pPr>
            <a:endParaRPr lang="ru-RU" sz="1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1400" dirty="0" smtClean="0">
              <a:solidFill>
                <a:srgbClr val="002060"/>
              </a:solidFill>
              <a:latin typeface="Times New Roman" pitchFamily="18" charset="0"/>
              <a:cs typeface="Times New Roman" pitchFamily="18" charset="0"/>
            </a:endParaRPr>
          </a:p>
        </p:txBody>
      </p:sp>
      <p:sp>
        <p:nvSpPr>
          <p:cNvPr id="5" name="TextBox 4"/>
          <p:cNvSpPr txBox="1"/>
          <p:nvPr/>
        </p:nvSpPr>
        <p:spPr>
          <a:xfrm>
            <a:off x="1857356" y="3214686"/>
            <a:ext cx="5500726" cy="923330"/>
          </a:xfrm>
          <a:prstGeom prst="rect">
            <a:avLst/>
          </a:prstGeom>
          <a:noFill/>
        </p:spPr>
        <p:txBody>
          <a:bodyPr wrap="square" rtlCol="0">
            <a:spAutoFit/>
          </a:bodyPr>
          <a:lstStyle/>
          <a:p>
            <a:pPr algn="ctr"/>
            <a:r>
              <a:rPr lang="ru-RU" sz="1600" b="1" u="sng" dirty="0" smtClean="0">
                <a:solidFill>
                  <a:srgbClr val="7030A0"/>
                </a:solidFill>
                <a:latin typeface="Times New Roman" pitchFamily="18" charset="0"/>
                <a:cs typeface="Times New Roman" pitchFamily="18" charset="0"/>
              </a:rPr>
              <a:t>Медико-педагогический контроль</a:t>
            </a:r>
          </a:p>
          <a:p>
            <a:endParaRPr lang="ru-RU" dirty="0" smtClean="0"/>
          </a:p>
          <a:p>
            <a:endParaRPr lang="ru-RU" dirty="0"/>
          </a:p>
        </p:txBody>
      </p:sp>
      <p:graphicFrame>
        <p:nvGraphicFramePr>
          <p:cNvPr id="6" name="Таблица 5"/>
          <p:cNvGraphicFramePr>
            <a:graphicFrameLocks noGrp="1"/>
          </p:cNvGraphicFramePr>
          <p:nvPr/>
        </p:nvGraphicFramePr>
        <p:xfrm>
          <a:off x="428596" y="3786190"/>
          <a:ext cx="7929618" cy="822960"/>
        </p:xfrm>
        <a:graphic>
          <a:graphicData uri="http://schemas.openxmlformats.org/drawingml/2006/table">
            <a:tbl>
              <a:tblPr firstRow="1" bandRow="1">
                <a:tableStyleId>{5C22544A-7EE6-4342-B048-85BDC9FD1C3A}</a:tableStyleId>
              </a:tblPr>
              <a:tblGrid>
                <a:gridCol w="2320864"/>
                <a:gridCol w="3191188"/>
                <a:gridCol w="2417566"/>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2060"/>
                          </a:solidFill>
                          <a:latin typeface="Times New Roman" pitchFamily="18" charset="0"/>
                          <a:cs typeface="Times New Roman" pitchFamily="18" charset="0"/>
                        </a:rPr>
                        <a:t>Общая плотность занятия</a:t>
                      </a:r>
                    </a:p>
                    <a:p>
                      <a:pPr algn="ct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2060"/>
                          </a:solidFill>
                          <a:latin typeface="Times New Roman" pitchFamily="18" charset="0"/>
                          <a:cs typeface="Times New Roman" pitchFamily="18" charset="0"/>
                        </a:rPr>
                        <a:t>Моторная плотность</a:t>
                      </a:r>
                    </a:p>
                    <a:p>
                      <a:pPr algn="ct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400" dirty="0" smtClean="0">
                          <a:solidFill>
                            <a:srgbClr val="002060"/>
                          </a:solidFill>
                          <a:latin typeface="Times New Roman" pitchFamily="18" charset="0"/>
                          <a:cs typeface="Times New Roman" pitchFamily="18" charset="0"/>
                        </a:rPr>
                        <a:t>Всего</a:t>
                      </a:r>
                      <a:r>
                        <a:rPr lang="ru-RU" sz="1400" baseline="0" dirty="0" smtClean="0">
                          <a:solidFill>
                            <a:srgbClr val="002060"/>
                          </a:solidFill>
                          <a:latin typeface="Times New Roman" pitchFamily="18" charset="0"/>
                          <a:cs typeface="Times New Roman" pitchFamily="18" charset="0"/>
                        </a:rPr>
                        <a:t> посещений</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0">
                <a:tc>
                  <a:txBody>
                    <a:bodyPr/>
                    <a:lstStyle/>
                    <a:p>
                      <a:pPr algn="ctr"/>
                      <a:r>
                        <a:rPr lang="ru-RU" sz="1400" dirty="0" smtClean="0">
                          <a:solidFill>
                            <a:srgbClr val="002060"/>
                          </a:solidFill>
                          <a:latin typeface="Times New Roman" pitchFamily="18" charset="0"/>
                          <a:cs typeface="Times New Roman" pitchFamily="18" charset="0"/>
                        </a:rPr>
                        <a:t>9</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400" dirty="0" smtClean="0">
                          <a:solidFill>
                            <a:srgbClr val="002060"/>
                          </a:solidFill>
                          <a:latin typeface="Times New Roman" pitchFamily="18" charset="0"/>
                          <a:cs typeface="Times New Roman" pitchFamily="18" charset="0"/>
                        </a:rPr>
                        <a:t>9</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400" dirty="0" smtClean="0">
                          <a:solidFill>
                            <a:srgbClr val="002060"/>
                          </a:solidFill>
                          <a:latin typeface="Times New Roman" pitchFamily="18" charset="0"/>
                          <a:cs typeface="Times New Roman" pitchFamily="18" charset="0"/>
                        </a:rPr>
                        <a:t>18</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9" name="TextBox 8"/>
          <p:cNvSpPr txBox="1"/>
          <p:nvPr/>
        </p:nvSpPr>
        <p:spPr>
          <a:xfrm>
            <a:off x="428596" y="4643446"/>
            <a:ext cx="7715304" cy="2800767"/>
          </a:xfrm>
          <a:prstGeom prst="rect">
            <a:avLst/>
          </a:prstGeom>
          <a:noFill/>
        </p:spPr>
        <p:txBody>
          <a:bodyPr wrap="square" rtlCol="0">
            <a:spAutoFit/>
          </a:bodyPr>
          <a:lstStyle/>
          <a:p>
            <a:r>
              <a:rPr lang="ru-RU" sz="1400" dirty="0" smtClean="0">
                <a:solidFill>
                  <a:srgbClr val="002060"/>
                </a:solidFill>
                <a:latin typeface="Times New Roman" pitchFamily="18" charset="0"/>
                <a:cs typeface="Times New Roman" pitchFamily="18" charset="0"/>
              </a:rPr>
              <a:t>По результатам проверки составлено 8 графиков «</a:t>
            </a:r>
            <a:r>
              <a:rPr lang="ru-RU" sz="1400" dirty="0" err="1" smtClean="0">
                <a:solidFill>
                  <a:srgbClr val="002060"/>
                </a:solidFill>
                <a:latin typeface="Times New Roman" pitchFamily="18" charset="0"/>
                <a:cs typeface="Times New Roman" pitchFamily="18" charset="0"/>
              </a:rPr>
              <a:t>пульсограмма</a:t>
            </a:r>
            <a:r>
              <a:rPr lang="ru-RU" sz="1400" dirty="0" smtClean="0">
                <a:solidFill>
                  <a:srgbClr val="002060"/>
                </a:solidFill>
                <a:latin typeface="Times New Roman" pitchFamily="18" charset="0"/>
                <a:cs typeface="Times New Roman" pitchFamily="18" charset="0"/>
              </a:rPr>
              <a:t>»</a:t>
            </a:r>
          </a:p>
          <a:p>
            <a:r>
              <a:rPr lang="ru-RU" sz="1400" dirty="0" smtClean="0">
                <a:solidFill>
                  <a:srgbClr val="002060"/>
                </a:solidFill>
                <a:latin typeface="Times New Roman" pitchFamily="18" charset="0"/>
                <a:cs typeface="Times New Roman" pitchFamily="18" charset="0"/>
              </a:rPr>
              <a:t>Среднее значение данных:</a:t>
            </a:r>
          </a:p>
          <a:p>
            <a:pPr>
              <a:buFont typeface="Arial" pitchFamily="34" charset="0"/>
              <a:buChar char="•"/>
            </a:pPr>
            <a:r>
              <a:rPr lang="ru-RU" sz="1400" dirty="0" smtClean="0">
                <a:solidFill>
                  <a:srgbClr val="002060"/>
                </a:solidFill>
                <a:latin typeface="Times New Roman" pitchFamily="18" charset="0"/>
                <a:cs typeface="Times New Roman" pitchFamily="18" charset="0"/>
              </a:rPr>
              <a:t>В водной части занятия пульс увеличивается на 15% - по отношению к исходной величине.</a:t>
            </a:r>
          </a:p>
          <a:p>
            <a:pPr>
              <a:buFont typeface="Arial" pitchFamily="34" charset="0"/>
              <a:buChar char="•"/>
            </a:pPr>
            <a:r>
              <a:rPr lang="ru-RU" sz="1400" dirty="0" smtClean="0">
                <a:solidFill>
                  <a:srgbClr val="002060"/>
                </a:solidFill>
                <a:latin typeface="Times New Roman" pitchFamily="18" charset="0"/>
                <a:cs typeface="Times New Roman" pitchFamily="18" charset="0"/>
              </a:rPr>
              <a:t>В основной части пульс увеличивается на 56%</a:t>
            </a:r>
          </a:p>
          <a:p>
            <a:pPr>
              <a:buFont typeface="Arial" pitchFamily="34" charset="0"/>
              <a:buChar char="•"/>
            </a:pPr>
            <a:r>
              <a:rPr lang="ru-RU" sz="1400" dirty="0" smtClean="0">
                <a:solidFill>
                  <a:srgbClr val="002060"/>
                </a:solidFill>
                <a:latin typeface="Times New Roman" pitchFamily="18" charset="0"/>
                <a:cs typeface="Times New Roman" pitchFamily="18" charset="0"/>
              </a:rPr>
              <a:t>Во время подвижной игры – на 87%</a:t>
            </a:r>
          </a:p>
          <a:p>
            <a:pPr>
              <a:buFont typeface="Arial" pitchFamily="34" charset="0"/>
              <a:buChar char="•"/>
            </a:pPr>
            <a:r>
              <a:rPr lang="ru-RU" sz="1400" dirty="0" smtClean="0">
                <a:solidFill>
                  <a:srgbClr val="002060"/>
                </a:solidFill>
                <a:latin typeface="Times New Roman" pitchFamily="18" charset="0"/>
                <a:cs typeface="Times New Roman" pitchFamily="18" charset="0"/>
              </a:rPr>
              <a:t>В заключительной  части занятия  на 10% превышает исходные данные.</a:t>
            </a:r>
          </a:p>
          <a:p>
            <a:pPr>
              <a:buFont typeface="Arial" pitchFamily="34" charset="0"/>
              <a:buChar char="•"/>
            </a:pPr>
            <a:r>
              <a:rPr lang="ru-RU" sz="1400" dirty="0" smtClean="0">
                <a:solidFill>
                  <a:srgbClr val="002060"/>
                </a:solidFill>
                <a:latin typeface="Times New Roman" pitchFamily="18" charset="0"/>
                <a:cs typeface="Times New Roman" pitchFamily="18" charset="0"/>
              </a:rPr>
              <a:t>Общая плотность физкультурного занятия: в зале – не ниже 80-85 %</a:t>
            </a:r>
          </a:p>
          <a:p>
            <a:pPr>
              <a:buFont typeface="Arial" pitchFamily="34" charset="0"/>
              <a:buChar char="•"/>
            </a:pPr>
            <a:r>
              <a:rPr lang="ru-RU" sz="1400" dirty="0" smtClean="0">
                <a:solidFill>
                  <a:srgbClr val="002060"/>
                </a:solidFill>
                <a:latin typeface="Times New Roman" pitchFamily="18" charset="0"/>
                <a:cs typeface="Times New Roman" pitchFamily="18" charset="0"/>
              </a:rPr>
              <a:t>Моторная плотность физкультурного занятия: 2 младшая, средняя группа – 60%, старшая подготовительная </a:t>
            </a:r>
            <a:r>
              <a:rPr lang="ru-RU" sz="1400" dirty="0" err="1" smtClean="0">
                <a:solidFill>
                  <a:srgbClr val="002060"/>
                </a:solidFill>
                <a:latin typeface="Times New Roman" pitchFamily="18" charset="0"/>
                <a:cs typeface="Times New Roman" pitchFamily="18" charset="0"/>
              </a:rPr>
              <a:t>рруппа</a:t>
            </a:r>
            <a:r>
              <a:rPr lang="ru-RU" sz="1400" dirty="0" smtClean="0">
                <a:solidFill>
                  <a:srgbClr val="002060"/>
                </a:solidFill>
                <a:latin typeface="Times New Roman" pitchFamily="18" charset="0"/>
                <a:cs typeface="Times New Roman" pitchFamily="18" charset="0"/>
              </a:rPr>
              <a:t>– 80%.</a:t>
            </a:r>
          </a:p>
          <a:p>
            <a:pPr>
              <a:buFont typeface="Arial" pitchFamily="34" charset="0"/>
              <a:buChar char="•"/>
            </a:pPr>
            <a:endParaRPr lang="ru-RU" sz="1400" dirty="0" smtClean="0">
              <a:latin typeface="Times New Roman" pitchFamily="18" charset="0"/>
              <a:cs typeface="Times New Roman" pitchFamily="18" charset="0"/>
            </a:endParaRPr>
          </a:p>
          <a:p>
            <a:pPr marL="342900" indent="-342900">
              <a:buAutoNum type="arabicPeriod"/>
            </a:pPr>
            <a:endParaRPr lang="ru-RU" dirty="0" smtClean="0"/>
          </a:p>
          <a:p>
            <a:pPr marL="342900" indent="-342900">
              <a:buAutoNum type="arabicPeriod"/>
            </a:pPr>
            <a:endParaRPr lang="ru-RU" dirty="0"/>
          </a:p>
        </p:txBody>
      </p:sp>
      <p:pic>
        <p:nvPicPr>
          <p:cNvPr id="10" name="Рисунок 9" descr="slide_20-300x168.jpg"/>
          <p:cNvPicPr>
            <a:picLocks noChangeAspect="1"/>
          </p:cNvPicPr>
          <p:nvPr/>
        </p:nvPicPr>
        <p:blipFill>
          <a:blip r:embed="rId2"/>
          <a:stretch>
            <a:fillRect/>
          </a:stretch>
        </p:blipFill>
        <p:spPr>
          <a:xfrm>
            <a:off x="7358082" y="5286388"/>
            <a:ext cx="1617550" cy="905828"/>
          </a:xfrm>
          <a:prstGeom prst="rect">
            <a:avLst/>
          </a:prstGeom>
        </p:spPr>
      </p:pic>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85801" y="285728"/>
            <a:ext cx="3372398" cy="369332"/>
          </a:xfrm>
          <a:prstGeom prst="rect">
            <a:avLst/>
          </a:prstGeom>
        </p:spPr>
        <p:txBody>
          <a:bodyPr wrap="square">
            <a:spAutoFit/>
          </a:bodyPr>
          <a:lstStyle/>
          <a:p>
            <a:pPr lvl="0" algn="ctr" fontAlgn="base">
              <a:spcBef>
                <a:spcPct val="0"/>
              </a:spcBef>
              <a:spcAft>
                <a:spcPct val="0"/>
              </a:spcAft>
            </a:pPr>
            <a:r>
              <a:rPr lang="ru-RU" b="1" u="sng" dirty="0" smtClean="0">
                <a:solidFill>
                  <a:srgbClr val="7030A0"/>
                </a:solidFill>
                <a:latin typeface="Times New Roman" pitchFamily="18" charset="0"/>
                <a:ea typeface="Times New Roman" pitchFamily="18" charset="0"/>
                <a:cs typeface="Times New Roman" pitchFamily="18" charset="0"/>
              </a:rPr>
              <a:t>Физическая подготовленность</a:t>
            </a:r>
            <a:endParaRPr lang="ru-RU" b="1" u="sng" dirty="0" smtClean="0">
              <a:solidFill>
                <a:srgbClr val="7030A0"/>
              </a:solidFill>
              <a:latin typeface="Times New Roman" pitchFamily="18" charset="0"/>
              <a:cs typeface="Times New Roman" pitchFamily="18" charset="0"/>
            </a:endParaRPr>
          </a:p>
        </p:txBody>
      </p:sp>
      <p:sp>
        <p:nvSpPr>
          <p:cNvPr id="3" name="Прямоугольник 2"/>
          <p:cNvSpPr/>
          <p:nvPr/>
        </p:nvSpPr>
        <p:spPr>
          <a:xfrm>
            <a:off x="571472" y="714356"/>
            <a:ext cx="8143932" cy="738664"/>
          </a:xfrm>
          <a:prstGeom prst="rect">
            <a:avLst/>
          </a:prstGeom>
        </p:spPr>
        <p:txBody>
          <a:bodyPr wrap="square">
            <a:spAutoFit/>
          </a:bodyPr>
          <a:lstStyle/>
          <a:p>
            <a:r>
              <a:rPr lang="ru-RU" sz="1400" dirty="0" smtClean="0">
                <a:solidFill>
                  <a:srgbClr val="002060"/>
                </a:solidFill>
                <a:latin typeface="Times New Roman" pitchFamily="18" charset="0"/>
                <a:cs typeface="Times New Roman" pitchFamily="18" charset="0"/>
              </a:rPr>
              <a:t>Оценка физической подготовленности - это целостный процесс, органически сочетающий в себе постоянные наблюдения за ребенком в процессе жизнедеятельности и занятий по физической культуре, хронометраж основных режимных моментов и мониторинг физической подготовленности.</a:t>
            </a:r>
            <a:endParaRPr lang="ru-RU" dirty="0">
              <a:solidFill>
                <a:srgbClr val="00206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500033" y="1571612"/>
          <a:ext cx="8215371" cy="4289110"/>
        </p:xfrm>
        <a:graphic>
          <a:graphicData uri="http://schemas.openxmlformats.org/drawingml/2006/table">
            <a:tbl>
              <a:tblPr firstRow="1" bandRow="1">
                <a:tableStyleId>{5C22544A-7EE6-4342-B048-85BDC9FD1C3A}</a:tableStyleId>
              </a:tblPr>
              <a:tblGrid>
                <a:gridCol w="2738457"/>
                <a:gridCol w="3190898"/>
                <a:gridCol w="2286016"/>
              </a:tblGrid>
              <a:tr h="357190">
                <a:tc>
                  <a:txBody>
                    <a:bodyPr/>
                    <a:lstStyle/>
                    <a:p>
                      <a:pPr algn="ctr"/>
                      <a:r>
                        <a:rPr lang="ru-RU" sz="1000" b="1" i="0" kern="1200" dirty="0" smtClean="0">
                          <a:solidFill>
                            <a:srgbClr val="002060"/>
                          </a:solidFill>
                          <a:latin typeface="Times New Roman" pitchFamily="18" charset="0"/>
                          <a:ea typeface="+mn-ea"/>
                          <a:cs typeface="Times New Roman" pitchFamily="18" charset="0"/>
                        </a:rPr>
                        <a:t>Компонент программы</a:t>
                      </a:r>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b="1" i="0" kern="1200" dirty="0" smtClean="0">
                          <a:solidFill>
                            <a:srgbClr val="002060"/>
                          </a:solidFill>
                          <a:latin typeface="Times New Roman" pitchFamily="18" charset="0"/>
                          <a:ea typeface="+mn-ea"/>
                          <a:cs typeface="Times New Roman" pitchFamily="18" charset="0"/>
                        </a:rPr>
                        <a:t>Критерии    усвоения</a:t>
                      </a:r>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b="1" i="0" kern="1200" dirty="0" smtClean="0">
                          <a:solidFill>
                            <a:srgbClr val="002060"/>
                          </a:solidFill>
                          <a:latin typeface="Times New Roman" pitchFamily="18" charset="0"/>
                          <a:ea typeface="+mn-ea"/>
                          <a:cs typeface="Times New Roman" pitchFamily="18" charset="0"/>
                        </a:rPr>
                        <a:t>Методики обследования</a:t>
                      </a:r>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22808">
                <a:tc>
                  <a:txBody>
                    <a:bodyPr/>
                    <a:lstStyle/>
                    <a:p>
                      <a:pPr lvl="0"/>
                      <a:r>
                        <a:rPr lang="ru-RU" sz="1000" i="0" kern="1200" dirty="0" smtClean="0">
                          <a:solidFill>
                            <a:srgbClr val="002060"/>
                          </a:solidFill>
                          <a:latin typeface="Times New Roman" pitchFamily="18" charset="0"/>
                          <a:ea typeface="+mn-ea"/>
                          <a:cs typeface="Times New Roman" pitchFamily="18" charset="0"/>
                        </a:rPr>
                        <a:t>Развитие  физических  качеств </a:t>
                      </a:r>
                    </a:p>
                    <a:p>
                      <a:r>
                        <a:rPr lang="ru-RU" sz="1000" i="0" kern="1200" dirty="0" smtClean="0">
                          <a:solidFill>
                            <a:srgbClr val="002060"/>
                          </a:solidFill>
                          <a:latin typeface="Times New Roman" pitchFamily="18" charset="0"/>
                          <a:ea typeface="+mn-ea"/>
                          <a:cs typeface="Times New Roman" pitchFamily="18" charset="0"/>
                        </a:rPr>
                        <a:t> </a:t>
                      </a:r>
                    </a:p>
                    <a:p>
                      <a:endParaRPr lang="ru-RU" sz="1000" i="0" kern="1200" dirty="0" smtClean="0">
                        <a:solidFill>
                          <a:srgbClr val="00206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r>
                        <a:rPr lang="ru-RU" sz="1000" b="0" i="0" kern="1200" dirty="0" smtClean="0">
                          <a:solidFill>
                            <a:srgbClr val="002060"/>
                          </a:solidFill>
                          <a:latin typeface="Times New Roman" pitchFamily="18" charset="0"/>
                          <a:ea typeface="+mn-ea"/>
                          <a:cs typeface="Times New Roman" pitchFamily="18" charset="0"/>
                        </a:rPr>
                        <a:t>Координация движений, ловкость.</a:t>
                      </a:r>
                    </a:p>
                    <a:p>
                      <a:pPr lvl="0"/>
                      <a:r>
                        <a:rPr lang="ru-RU" sz="1000" b="0" i="0" kern="1200" dirty="0" smtClean="0">
                          <a:solidFill>
                            <a:srgbClr val="002060"/>
                          </a:solidFill>
                          <a:latin typeface="Times New Roman" pitchFamily="18" charset="0"/>
                          <a:ea typeface="+mn-ea"/>
                          <a:cs typeface="Times New Roman" pitchFamily="18" charset="0"/>
                        </a:rPr>
                        <a:t>Гибкость</a:t>
                      </a:r>
                    </a:p>
                    <a:p>
                      <a:pPr lvl="0"/>
                      <a:r>
                        <a:rPr lang="ru-RU" sz="1000" b="0" i="0" kern="1200" dirty="0" smtClean="0">
                          <a:solidFill>
                            <a:srgbClr val="002060"/>
                          </a:solidFill>
                          <a:latin typeface="Times New Roman" pitchFamily="18" charset="0"/>
                          <a:ea typeface="+mn-ea"/>
                          <a:cs typeface="Times New Roman" pitchFamily="18" charset="0"/>
                        </a:rPr>
                        <a:t>Сила </a:t>
                      </a:r>
                    </a:p>
                    <a:p>
                      <a:pPr lvl="0"/>
                      <a:r>
                        <a:rPr lang="ru-RU" sz="1000" b="0" i="0" kern="1200" dirty="0" smtClean="0">
                          <a:solidFill>
                            <a:srgbClr val="002060"/>
                          </a:solidFill>
                          <a:latin typeface="Times New Roman" pitchFamily="18" charset="0"/>
                          <a:ea typeface="+mn-ea"/>
                          <a:cs typeface="Times New Roman" pitchFamily="18" charset="0"/>
                        </a:rPr>
                        <a:t>Выносливость</a:t>
                      </a:r>
                    </a:p>
                    <a:p>
                      <a:pPr lvl="0"/>
                      <a:r>
                        <a:rPr lang="ru-RU" sz="1000" b="0" i="0" kern="1200" dirty="0" smtClean="0">
                          <a:solidFill>
                            <a:srgbClr val="002060"/>
                          </a:solidFill>
                          <a:latin typeface="Times New Roman" pitchFamily="18" charset="0"/>
                          <a:ea typeface="+mn-ea"/>
                          <a:cs typeface="Times New Roman" pitchFamily="18" charset="0"/>
                        </a:rPr>
                        <a:t>Скоростные качества</a:t>
                      </a: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r>
                        <a:rPr lang="ru-RU" sz="1000" b="1" i="0" u="none" dirty="0" smtClean="0">
                          <a:solidFill>
                            <a:srgbClr val="002060"/>
                          </a:solidFill>
                          <a:latin typeface="Times New Roman" pitchFamily="18" charset="0"/>
                          <a:cs typeface="Times New Roman" pitchFamily="18" charset="0"/>
                        </a:rPr>
                        <a:t>Ориентировочные показатели </a:t>
                      </a:r>
                      <a:br>
                        <a:rPr lang="ru-RU" sz="1000" b="1" i="0" u="none" dirty="0" smtClean="0">
                          <a:solidFill>
                            <a:srgbClr val="002060"/>
                          </a:solidFill>
                          <a:latin typeface="Times New Roman" pitchFamily="18" charset="0"/>
                          <a:cs typeface="Times New Roman" pitchFamily="18" charset="0"/>
                        </a:rPr>
                      </a:br>
                      <a:r>
                        <a:rPr lang="ru-RU" sz="1000" b="1" i="0" u="none" dirty="0" smtClean="0">
                          <a:solidFill>
                            <a:srgbClr val="002060"/>
                          </a:solidFill>
                          <a:latin typeface="Times New Roman" pitchFamily="18" charset="0"/>
                          <a:cs typeface="Times New Roman" pitchFamily="18" charset="0"/>
                        </a:rPr>
                        <a:t>физической подготовленности детей 3-7 лет</a:t>
                      </a:r>
                      <a:br>
                        <a:rPr lang="ru-RU" sz="1000" b="1" i="0" u="none" dirty="0" smtClean="0">
                          <a:solidFill>
                            <a:srgbClr val="002060"/>
                          </a:solidFill>
                          <a:latin typeface="Times New Roman" pitchFamily="18" charset="0"/>
                          <a:cs typeface="Times New Roman" pitchFamily="18" charset="0"/>
                        </a:rPr>
                      </a:br>
                      <a:r>
                        <a:rPr lang="ru-RU" sz="1000" i="0" u="none" dirty="0" smtClean="0">
                          <a:solidFill>
                            <a:srgbClr val="002060"/>
                          </a:solidFill>
                          <a:latin typeface="Times New Roman" pitchFamily="18" charset="0"/>
                          <a:cs typeface="Times New Roman" pitchFamily="18" charset="0"/>
                        </a:rPr>
                        <a:t> (утверждено Постановлением Правительства РФ 29 декабря 2001 г. №916)</a:t>
                      </a:r>
                      <a:endParaRPr lang="ru-RU" sz="1000" b="1" i="0" u="none" kern="1200" dirty="0" smtClean="0">
                        <a:solidFill>
                          <a:srgbClr val="002060"/>
                        </a:solidFill>
                        <a:latin typeface="Times New Roman" pitchFamily="18" charset="0"/>
                        <a:ea typeface="+mn-ea"/>
                        <a:cs typeface="Times New Roman" pitchFamily="18" charset="0"/>
                      </a:endParaRPr>
                    </a:p>
                    <a:p>
                      <a:endParaRPr lang="ru-RU" sz="1000" b="1" i="0" kern="1200" dirty="0" smtClean="0">
                        <a:solidFill>
                          <a:srgbClr val="002060"/>
                        </a:solidFill>
                        <a:latin typeface="Times New Roman" pitchFamily="18" charset="0"/>
                        <a:ea typeface="+mn-ea"/>
                        <a:cs typeface="Times New Roman" pitchFamily="18" charset="0"/>
                      </a:endParaRPr>
                    </a:p>
                    <a:p>
                      <a:r>
                        <a:rPr lang="ru-RU" sz="1000" b="1" i="0" kern="1200" dirty="0" smtClean="0">
                          <a:solidFill>
                            <a:srgbClr val="002060"/>
                          </a:solidFill>
                          <a:latin typeface="Times New Roman" pitchFamily="18" charset="0"/>
                          <a:ea typeface="+mn-ea"/>
                          <a:cs typeface="Times New Roman" pitchFamily="18" charset="0"/>
                        </a:rPr>
                        <a:t>Методика</a:t>
                      </a:r>
                      <a:r>
                        <a:rPr lang="ru-RU" sz="1000" i="0" kern="1200" dirty="0" smtClean="0">
                          <a:solidFill>
                            <a:srgbClr val="002060"/>
                          </a:solidFill>
                          <a:latin typeface="Times New Roman" pitchFamily="18" charset="0"/>
                          <a:ea typeface="+mn-ea"/>
                          <a:cs typeface="Times New Roman" pitchFamily="18" charset="0"/>
                        </a:rPr>
                        <a:t>: диагностические тесты физического воспитания дошкольного возраста М.А. </a:t>
                      </a:r>
                      <a:r>
                        <a:rPr lang="ru-RU" sz="1000" i="0" kern="1200" dirty="0" err="1" smtClean="0">
                          <a:solidFill>
                            <a:srgbClr val="002060"/>
                          </a:solidFill>
                          <a:latin typeface="Times New Roman" pitchFamily="18" charset="0"/>
                          <a:ea typeface="+mn-ea"/>
                          <a:cs typeface="Times New Roman" pitchFamily="18" charset="0"/>
                        </a:rPr>
                        <a:t>Руновой</a:t>
                      </a:r>
                      <a:r>
                        <a:rPr lang="ru-RU" sz="1000" i="0" kern="1200" dirty="0" smtClean="0">
                          <a:solidFill>
                            <a:srgbClr val="002060"/>
                          </a:solidFill>
                          <a:latin typeface="Times New Roman" pitchFamily="18" charset="0"/>
                          <a:ea typeface="+mn-ea"/>
                          <a:cs typeface="Times New Roman" pitchFamily="18" charset="0"/>
                        </a:rPr>
                        <a:t>, Г.Н. </a:t>
                      </a:r>
                      <a:r>
                        <a:rPr lang="ru-RU" sz="1000" i="0" kern="1200" dirty="0" err="1" smtClean="0">
                          <a:solidFill>
                            <a:srgbClr val="002060"/>
                          </a:solidFill>
                          <a:latin typeface="Times New Roman" pitchFamily="18" charset="0"/>
                          <a:ea typeface="+mn-ea"/>
                          <a:cs typeface="Times New Roman" pitchFamily="18" charset="0"/>
                        </a:rPr>
                        <a:t>Сердюковской</a:t>
                      </a:r>
                      <a:r>
                        <a:rPr lang="ru-RU" sz="1000" i="0" kern="1200" dirty="0" smtClean="0">
                          <a:solidFill>
                            <a:srgbClr val="002060"/>
                          </a:solidFill>
                          <a:latin typeface="Times New Roman" pitchFamily="18" charset="0"/>
                          <a:ea typeface="+mn-ea"/>
                          <a:cs typeface="Times New Roman" pitchFamily="18" charset="0"/>
                        </a:rPr>
                        <a:t>:</a:t>
                      </a: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38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i="0" kern="1200" dirty="0" smtClean="0">
                          <a:solidFill>
                            <a:srgbClr val="002060"/>
                          </a:solidFill>
                          <a:latin typeface="Times New Roman" pitchFamily="18" charset="0"/>
                          <a:ea typeface="+mn-ea"/>
                          <a:cs typeface="Times New Roman" pitchFamily="18" charset="0"/>
                        </a:rPr>
                        <a:t>Накопление и обогащение двигательного опыта </a:t>
                      </a: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000" i="0" kern="1200" dirty="0" smtClean="0">
                          <a:solidFill>
                            <a:srgbClr val="002060"/>
                          </a:solidFill>
                          <a:latin typeface="Times New Roman" pitchFamily="18" charset="0"/>
                          <a:ea typeface="+mn-ea"/>
                          <a:cs typeface="Times New Roman" pitchFamily="18" charset="0"/>
                        </a:rPr>
                        <a:t>Владение основными движениями (бег, прыжки,  метание)</a:t>
                      </a:r>
                    </a:p>
                    <a:p>
                      <a:pPr lvl="0"/>
                      <a:r>
                        <a:rPr lang="ru-RU" sz="1000" b="1" i="0" kern="1200" dirty="0" smtClean="0">
                          <a:solidFill>
                            <a:srgbClr val="002060"/>
                          </a:solidFill>
                          <a:latin typeface="Times New Roman" pitchFamily="18" charset="0"/>
                          <a:ea typeface="+mn-ea"/>
                          <a:cs typeface="Times New Roman" pitchFamily="18" charset="0"/>
                        </a:rPr>
                        <a:t>Овладение основными видами движений</a:t>
                      </a:r>
                      <a:endParaRPr lang="ru-RU" sz="1000" i="0" kern="1200" dirty="0" smtClean="0">
                        <a:solidFill>
                          <a:srgbClr val="002060"/>
                        </a:solidFill>
                        <a:latin typeface="Times New Roman" pitchFamily="18" charset="0"/>
                        <a:ea typeface="+mn-ea"/>
                        <a:cs typeface="Times New Roman" pitchFamily="18" charset="0"/>
                      </a:endParaRP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23863">
                <a:tc>
                  <a:txBody>
                    <a:bodyPr/>
                    <a:lstStyle/>
                    <a:p>
                      <a:pPr lvl="0"/>
                      <a:r>
                        <a:rPr lang="ru-RU" sz="1000" i="0" kern="1200" dirty="0" smtClean="0">
                          <a:solidFill>
                            <a:srgbClr val="002060"/>
                          </a:solidFill>
                          <a:latin typeface="Times New Roman" pitchFamily="18" charset="0"/>
                          <a:ea typeface="+mn-ea"/>
                          <a:cs typeface="Times New Roman" pitchFamily="18" charset="0"/>
                        </a:rPr>
                        <a:t>Формирование начальных представлений  о здоровом образе жизни</a:t>
                      </a:r>
                    </a:p>
                    <a:p>
                      <a:r>
                        <a:rPr lang="ru-RU" sz="1000" i="0" kern="1200" dirty="0" smtClean="0">
                          <a:solidFill>
                            <a:srgbClr val="002060"/>
                          </a:solidFill>
                          <a:latin typeface="Times New Roman" pitchFamily="18" charset="0"/>
                          <a:ea typeface="+mn-ea"/>
                          <a:cs typeface="Times New Roman" pitchFamily="18" charset="0"/>
                        </a:rPr>
                        <a:t> </a:t>
                      </a: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r>
                        <a:rPr lang="ru-RU" sz="1000" b="0" i="0" kern="1200" dirty="0" smtClean="0">
                          <a:solidFill>
                            <a:srgbClr val="002060"/>
                          </a:solidFill>
                          <a:latin typeface="Times New Roman" pitchFamily="18" charset="0"/>
                          <a:ea typeface="+mn-ea"/>
                          <a:cs typeface="Times New Roman" pitchFamily="18" charset="0"/>
                        </a:rPr>
                        <a:t>Знание и владение представлениями об особенностях функционирования и целостности человеческого организма. </a:t>
                      </a:r>
                    </a:p>
                    <a:p>
                      <a:pPr lvl="0"/>
                      <a:r>
                        <a:rPr lang="ru-RU" sz="1000" b="0" i="0" kern="1200" dirty="0" smtClean="0">
                          <a:solidFill>
                            <a:srgbClr val="002060"/>
                          </a:solidFill>
                          <a:latin typeface="Times New Roman" pitchFamily="18" charset="0"/>
                          <a:ea typeface="+mn-ea"/>
                          <a:cs typeface="Times New Roman" pitchFamily="18" charset="0"/>
                        </a:rPr>
                        <a:t>Формирование опорно-двигательной системы  организма.</a:t>
                      </a:r>
                    </a:p>
                    <a:p>
                      <a:pPr lvl="0"/>
                      <a:r>
                        <a:rPr lang="ru-RU" sz="1000" b="0" i="0" kern="1200" dirty="0" smtClean="0">
                          <a:solidFill>
                            <a:srgbClr val="002060"/>
                          </a:solidFill>
                          <a:latin typeface="Times New Roman" pitchFamily="18" charset="0"/>
                          <a:ea typeface="+mn-ea"/>
                          <a:cs typeface="Times New Roman" pitchFamily="18" charset="0"/>
                        </a:rPr>
                        <a:t>Овладение подвижными играми.</a:t>
                      </a:r>
                    </a:p>
                    <a:p>
                      <a:pPr lvl="0"/>
                      <a:r>
                        <a:rPr lang="ru-RU" sz="1000" b="0" i="0" kern="1200" dirty="0" smtClean="0">
                          <a:solidFill>
                            <a:srgbClr val="002060"/>
                          </a:solidFill>
                          <a:latin typeface="Times New Roman" pitchFamily="18" charset="0"/>
                          <a:ea typeface="+mn-ea"/>
                          <a:cs typeface="Times New Roman" pitchFamily="18" charset="0"/>
                        </a:rPr>
                        <a:t>Становление ценностей здорового образа жизни</a:t>
                      </a:r>
                    </a:p>
                    <a:p>
                      <a:pPr lvl="0"/>
                      <a:r>
                        <a:rPr lang="ru-RU" sz="1000" b="0" i="0" kern="1200" dirty="0" smtClean="0">
                          <a:solidFill>
                            <a:srgbClr val="002060"/>
                          </a:solidFill>
                          <a:latin typeface="Times New Roman" pitchFamily="18" charset="0"/>
                          <a:ea typeface="+mn-ea"/>
                          <a:cs typeface="Times New Roman" pitchFamily="18" charset="0"/>
                        </a:rPr>
                        <a:t>Развитие интереса  к физической  культуре и спорту и желание заниматься, умение организовать подвижные игры.</a:t>
                      </a:r>
                    </a:p>
                    <a:p>
                      <a:pPr lvl="0"/>
                      <a:r>
                        <a:rPr lang="ru-RU" sz="1000" b="0" i="0" kern="1200" dirty="0" smtClean="0">
                          <a:solidFill>
                            <a:srgbClr val="002060"/>
                          </a:solidFill>
                          <a:latin typeface="Times New Roman" pitchFamily="18" charset="0"/>
                          <a:ea typeface="+mn-ea"/>
                          <a:cs typeface="Times New Roman" pitchFamily="18" charset="0"/>
                        </a:rPr>
                        <a:t>Начальное представление о видах спорта</a:t>
                      </a:r>
                    </a:p>
                    <a:p>
                      <a:pPr lvl="0"/>
                      <a:r>
                        <a:rPr lang="ru-RU" sz="1000" b="0" i="0" kern="1200" dirty="0" err="1" smtClean="0">
                          <a:solidFill>
                            <a:srgbClr val="002060"/>
                          </a:solidFill>
                          <a:latin typeface="Times New Roman" pitchFamily="18" charset="0"/>
                          <a:ea typeface="+mn-ea"/>
                          <a:cs typeface="Times New Roman" pitchFamily="18" charset="0"/>
                        </a:rPr>
                        <a:t>Сформированность</a:t>
                      </a:r>
                      <a:r>
                        <a:rPr lang="ru-RU" sz="1000" b="0" i="0" kern="1200" dirty="0" smtClean="0">
                          <a:solidFill>
                            <a:srgbClr val="002060"/>
                          </a:solidFill>
                          <a:latin typeface="Times New Roman" pitchFamily="18" charset="0"/>
                          <a:ea typeface="+mn-ea"/>
                          <a:cs typeface="Times New Roman" pitchFamily="18" charset="0"/>
                        </a:rPr>
                        <a:t>   потребности в здоровом образе жизни.</a:t>
                      </a:r>
                    </a:p>
                    <a:p>
                      <a:r>
                        <a:rPr lang="ru-RU" sz="1000" b="0" i="0" kern="1200" dirty="0" smtClean="0">
                          <a:solidFill>
                            <a:srgbClr val="002060"/>
                          </a:solidFill>
                          <a:latin typeface="Times New Roman" pitchFamily="18" charset="0"/>
                          <a:ea typeface="+mn-ea"/>
                          <a:cs typeface="Times New Roman" pitchFamily="18" charset="0"/>
                        </a:rPr>
                        <a:t>Развитие мелкой моторики</a:t>
                      </a:r>
                      <a:endParaRPr lang="ru-RU" sz="1000" b="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6" name="Таблица 5"/>
          <p:cNvGraphicFramePr>
            <a:graphicFrameLocks noGrp="1"/>
          </p:cNvGraphicFramePr>
          <p:nvPr/>
        </p:nvGraphicFramePr>
        <p:xfrm>
          <a:off x="500034" y="1571612"/>
          <a:ext cx="8215371" cy="4289110"/>
        </p:xfrm>
        <a:graphic>
          <a:graphicData uri="http://schemas.openxmlformats.org/drawingml/2006/table">
            <a:tbl>
              <a:tblPr firstRow="1" bandRow="1">
                <a:tableStyleId>{5C22544A-7EE6-4342-B048-85BDC9FD1C3A}</a:tableStyleId>
              </a:tblPr>
              <a:tblGrid>
                <a:gridCol w="2738457"/>
                <a:gridCol w="3190898"/>
                <a:gridCol w="2286016"/>
              </a:tblGrid>
              <a:tr h="357190">
                <a:tc>
                  <a:txBody>
                    <a:bodyPr/>
                    <a:lstStyle/>
                    <a:p>
                      <a:pPr algn="ctr"/>
                      <a:r>
                        <a:rPr lang="ru-RU" sz="1000" b="1" i="0" kern="1200" dirty="0" smtClean="0">
                          <a:solidFill>
                            <a:srgbClr val="002060"/>
                          </a:solidFill>
                          <a:latin typeface="Times New Roman" pitchFamily="18" charset="0"/>
                          <a:ea typeface="+mn-ea"/>
                          <a:cs typeface="Times New Roman" pitchFamily="18" charset="0"/>
                        </a:rPr>
                        <a:t>Компонент программы</a:t>
                      </a:r>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b="1" i="0" kern="1200" dirty="0" smtClean="0">
                          <a:solidFill>
                            <a:srgbClr val="002060"/>
                          </a:solidFill>
                          <a:latin typeface="Times New Roman" pitchFamily="18" charset="0"/>
                          <a:ea typeface="+mn-ea"/>
                          <a:cs typeface="Times New Roman" pitchFamily="18" charset="0"/>
                        </a:rPr>
                        <a:t>Критерии    усвоения</a:t>
                      </a:r>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b="1" i="0" kern="1200" dirty="0" smtClean="0">
                          <a:solidFill>
                            <a:srgbClr val="002060"/>
                          </a:solidFill>
                          <a:latin typeface="Times New Roman" pitchFamily="18" charset="0"/>
                          <a:ea typeface="+mn-ea"/>
                          <a:cs typeface="Times New Roman" pitchFamily="18" charset="0"/>
                        </a:rPr>
                        <a:t>Методики обследования</a:t>
                      </a:r>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22808">
                <a:tc>
                  <a:txBody>
                    <a:bodyPr/>
                    <a:lstStyle/>
                    <a:p>
                      <a:pPr lvl="0"/>
                      <a:r>
                        <a:rPr lang="ru-RU" sz="1000" i="0" kern="1200" dirty="0" smtClean="0">
                          <a:solidFill>
                            <a:srgbClr val="002060"/>
                          </a:solidFill>
                          <a:latin typeface="Times New Roman" pitchFamily="18" charset="0"/>
                          <a:ea typeface="+mn-ea"/>
                          <a:cs typeface="Times New Roman" pitchFamily="18" charset="0"/>
                        </a:rPr>
                        <a:t>Развитие  физических  качеств </a:t>
                      </a:r>
                    </a:p>
                    <a:p>
                      <a:r>
                        <a:rPr lang="ru-RU" sz="1000" i="0" kern="1200" dirty="0" smtClean="0">
                          <a:solidFill>
                            <a:srgbClr val="002060"/>
                          </a:solidFill>
                          <a:latin typeface="Times New Roman" pitchFamily="18" charset="0"/>
                          <a:ea typeface="+mn-ea"/>
                          <a:cs typeface="Times New Roman" pitchFamily="18" charset="0"/>
                        </a:rPr>
                        <a:t> </a:t>
                      </a:r>
                    </a:p>
                    <a:p>
                      <a:endParaRPr lang="ru-RU" sz="1000" i="0" kern="1200" dirty="0" smtClean="0">
                        <a:solidFill>
                          <a:srgbClr val="00206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r>
                        <a:rPr lang="ru-RU" sz="1000" b="0" i="0" kern="1200" dirty="0" smtClean="0">
                          <a:solidFill>
                            <a:srgbClr val="002060"/>
                          </a:solidFill>
                          <a:latin typeface="Times New Roman" pitchFamily="18" charset="0"/>
                          <a:ea typeface="+mn-ea"/>
                          <a:cs typeface="Times New Roman" pitchFamily="18" charset="0"/>
                        </a:rPr>
                        <a:t>Координация движений, ловкость.</a:t>
                      </a:r>
                    </a:p>
                    <a:p>
                      <a:pPr lvl="0"/>
                      <a:r>
                        <a:rPr lang="ru-RU" sz="1000" b="0" i="0" kern="1200" dirty="0" smtClean="0">
                          <a:solidFill>
                            <a:srgbClr val="002060"/>
                          </a:solidFill>
                          <a:latin typeface="Times New Roman" pitchFamily="18" charset="0"/>
                          <a:ea typeface="+mn-ea"/>
                          <a:cs typeface="Times New Roman" pitchFamily="18" charset="0"/>
                        </a:rPr>
                        <a:t>Гибкость</a:t>
                      </a:r>
                    </a:p>
                    <a:p>
                      <a:pPr lvl="0"/>
                      <a:r>
                        <a:rPr lang="ru-RU" sz="1000" b="0" i="0" kern="1200" dirty="0" smtClean="0">
                          <a:solidFill>
                            <a:srgbClr val="002060"/>
                          </a:solidFill>
                          <a:latin typeface="Times New Roman" pitchFamily="18" charset="0"/>
                          <a:ea typeface="+mn-ea"/>
                          <a:cs typeface="Times New Roman" pitchFamily="18" charset="0"/>
                        </a:rPr>
                        <a:t>Сила </a:t>
                      </a:r>
                    </a:p>
                    <a:p>
                      <a:pPr lvl="0"/>
                      <a:r>
                        <a:rPr lang="ru-RU" sz="1000" b="0" i="0" kern="1200" dirty="0" smtClean="0">
                          <a:solidFill>
                            <a:srgbClr val="002060"/>
                          </a:solidFill>
                          <a:latin typeface="Times New Roman" pitchFamily="18" charset="0"/>
                          <a:ea typeface="+mn-ea"/>
                          <a:cs typeface="Times New Roman" pitchFamily="18" charset="0"/>
                        </a:rPr>
                        <a:t>Выносливость</a:t>
                      </a:r>
                    </a:p>
                    <a:p>
                      <a:pPr lvl="0"/>
                      <a:r>
                        <a:rPr lang="ru-RU" sz="1000" b="0" i="0" kern="1200" dirty="0" smtClean="0">
                          <a:solidFill>
                            <a:srgbClr val="002060"/>
                          </a:solidFill>
                          <a:latin typeface="Times New Roman" pitchFamily="18" charset="0"/>
                          <a:ea typeface="+mn-ea"/>
                          <a:cs typeface="Times New Roman" pitchFamily="18" charset="0"/>
                        </a:rPr>
                        <a:t>Скоростные качества</a:t>
                      </a: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r>
                        <a:rPr lang="ru-RU" sz="1000" b="1" i="0" u="none" dirty="0" smtClean="0">
                          <a:solidFill>
                            <a:srgbClr val="002060"/>
                          </a:solidFill>
                          <a:latin typeface="Times New Roman" pitchFamily="18" charset="0"/>
                          <a:cs typeface="Times New Roman" pitchFamily="18" charset="0"/>
                        </a:rPr>
                        <a:t>Ориентировочные показатели </a:t>
                      </a:r>
                      <a:br>
                        <a:rPr lang="ru-RU" sz="1000" b="1" i="0" u="none" dirty="0" smtClean="0">
                          <a:solidFill>
                            <a:srgbClr val="002060"/>
                          </a:solidFill>
                          <a:latin typeface="Times New Roman" pitchFamily="18" charset="0"/>
                          <a:cs typeface="Times New Roman" pitchFamily="18" charset="0"/>
                        </a:rPr>
                      </a:br>
                      <a:r>
                        <a:rPr lang="ru-RU" sz="1000" b="1" i="0" u="none" dirty="0" smtClean="0">
                          <a:solidFill>
                            <a:srgbClr val="002060"/>
                          </a:solidFill>
                          <a:latin typeface="Times New Roman" pitchFamily="18" charset="0"/>
                          <a:cs typeface="Times New Roman" pitchFamily="18" charset="0"/>
                        </a:rPr>
                        <a:t>физической подготовленности детей 3-7 лет</a:t>
                      </a:r>
                      <a:br>
                        <a:rPr lang="ru-RU" sz="1000" b="1" i="0" u="none" dirty="0" smtClean="0">
                          <a:solidFill>
                            <a:srgbClr val="002060"/>
                          </a:solidFill>
                          <a:latin typeface="Times New Roman" pitchFamily="18" charset="0"/>
                          <a:cs typeface="Times New Roman" pitchFamily="18" charset="0"/>
                        </a:rPr>
                      </a:br>
                      <a:r>
                        <a:rPr lang="ru-RU" sz="1000" i="0" u="none" dirty="0" smtClean="0">
                          <a:solidFill>
                            <a:srgbClr val="002060"/>
                          </a:solidFill>
                          <a:latin typeface="Times New Roman" pitchFamily="18" charset="0"/>
                          <a:cs typeface="Times New Roman" pitchFamily="18" charset="0"/>
                        </a:rPr>
                        <a:t> (утверждено Постановлением Правительства РФ 29 декабря 2001 г. №916)</a:t>
                      </a:r>
                      <a:endParaRPr lang="ru-RU" sz="1000" b="1" i="0" u="none" kern="1200" dirty="0" smtClean="0">
                        <a:solidFill>
                          <a:srgbClr val="002060"/>
                        </a:solidFill>
                        <a:latin typeface="Times New Roman" pitchFamily="18" charset="0"/>
                        <a:ea typeface="+mn-ea"/>
                        <a:cs typeface="Times New Roman" pitchFamily="18" charset="0"/>
                      </a:endParaRPr>
                    </a:p>
                    <a:p>
                      <a:endParaRPr lang="ru-RU" sz="1000" b="1" i="0" kern="1200" dirty="0" smtClean="0">
                        <a:solidFill>
                          <a:srgbClr val="002060"/>
                        </a:solidFill>
                        <a:latin typeface="Times New Roman" pitchFamily="18" charset="0"/>
                        <a:ea typeface="+mn-ea"/>
                        <a:cs typeface="Times New Roman" pitchFamily="18" charset="0"/>
                      </a:endParaRPr>
                    </a:p>
                    <a:p>
                      <a:r>
                        <a:rPr lang="ru-RU" sz="1000" b="1" i="0" kern="1200" dirty="0" smtClean="0">
                          <a:solidFill>
                            <a:srgbClr val="002060"/>
                          </a:solidFill>
                          <a:latin typeface="Times New Roman" pitchFamily="18" charset="0"/>
                          <a:ea typeface="+mn-ea"/>
                          <a:cs typeface="Times New Roman" pitchFamily="18" charset="0"/>
                        </a:rPr>
                        <a:t>Методика</a:t>
                      </a:r>
                      <a:r>
                        <a:rPr lang="ru-RU" sz="1000" i="0" kern="1200" dirty="0" smtClean="0">
                          <a:solidFill>
                            <a:srgbClr val="002060"/>
                          </a:solidFill>
                          <a:latin typeface="Times New Roman" pitchFamily="18" charset="0"/>
                          <a:ea typeface="+mn-ea"/>
                          <a:cs typeface="Times New Roman" pitchFamily="18" charset="0"/>
                        </a:rPr>
                        <a:t>: диагностические тесты физического воспитания дошкольного возраста М.А. </a:t>
                      </a:r>
                      <a:r>
                        <a:rPr lang="ru-RU" sz="1000" i="0" kern="1200" dirty="0" err="1" smtClean="0">
                          <a:solidFill>
                            <a:srgbClr val="002060"/>
                          </a:solidFill>
                          <a:latin typeface="Times New Roman" pitchFamily="18" charset="0"/>
                          <a:ea typeface="+mn-ea"/>
                          <a:cs typeface="Times New Roman" pitchFamily="18" charset="0"/>
                        </a:rPr>
                        <a:t>Руновой</a:t>
                      </a:r>
                      <a:r>
                        <a:rPr lang="ru-RU" sz="1000" i="0" kern="1200" dirty="0" smtClean="0">
                          <a:solidFill>
                            <a:srgbClr val="002060"/>
                          </a:solidFill>
                          <a:latin typeface="Times New Roman" pitchFamily="18" charset="0"/>
                          <a:ea typeface="+mn-ea"/>
                          <a:cs typeface="Times New Roman" pitchFamily="18" charset="0"/>
                        </a:rPr>
                        <a:t>, Г.Н. </a:t>
                      </a:r>
                      <a:r>
                        <a:rPr lang="ru-RU" sz="1000" i="0" kern="1200" dirty="0" err="1" smtClean="0">
                          <a:solidFill>
                            <a:srgbClr val="002060"/>
                          </a:solidFill>
                          <a:latin typeface="Times New Roman" pitchFamily="18" charset="0"/>
                          <a:ea typeface="+mn-ea"/>
                          <a:cs typeface="Times New Roman" pitchFamily="18" charset="0"/>
                        </a:rPr>
                        <a:t>Сердюковской</a:t>
                      </a:r>
                      <a:r>
                        <a:rPr lang="ru-RU" sz="1000" i="0" kern="1200" dirty="0" smtClean="0">
                          <a:solidFill>
                            <a:srgbClr val="002060"/>
                          </a:solidFill>
                          <a:latin typeface="Times New Roman" pitchFamily="18" charset="0"/>
                          <a:ea typeface="+mn-ea"/>
                          <a:cs typeface="Times New Roman" pitchFamily="18" charset="0"/>
                        </a:rPr>
                        <a:t>:</a:t>
                      </a: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38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i="0" kern="1200" dirty="0" smtClean="0">
                          <a:solidFill>
                            <a:srgbClr val="002060"/>
                          </a:solidFill>
                          <a:latin typeface="Times New Roman" pitchFamily="18" charset="0"/>
                          <a:ea typeface="+mn-ea"/>
                          <a:cs typeface="Times New Roman" pitchFamily="18" charset="0"/>
                        </a:rPr>
                        <a:t>Накопление и обогащение двигательного опыта </a:t>
                      </a: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000" i="0" kern="1200" dirty="0" smtClean="0">
                          <a:solidFill>
                            <a:srgbClr val="002060"/>
                          </a:solidFill>
                          <a:latin typeface="Times New Roman" pitchFamily="18" charset="0"/>
                          <a:ea typeface="+mn-ea"/>
                          <a:cs typeface="Times New Roman" pitchFamily="18" charset="0"/>
                        </a:rPr>
                        <a:t>Владение основными движениями (бег, прыжки,  метание)</a:t>
                      </a:r>
                    </a:p>
                    <a:p>
                      <a:pPr lvl="0"/>
                      <a:r>
                        <a:rPr lang="ru-RU" sz="1000" b="1" i="0" kern="1200" dirty="0" smtClean="0">
                          <a:solidFill>
                            <a:srgbClr val="002060"/>
                          </a:solidFill>
                          <a:latin typeface="Times New Roman" pitchFamily="18" charset="0"/>
                          <a:ea typeface="+mn-ea"/>
                          <a:cs typeface="Times New Roman" pitchFamily="18" charset="0"/>
                        </a:rPr>
                        <a:t>Овладение основными видами движений</a:t>
                      </a:r>
                      <a:endParaRPr lang="ru-RU" sz="1000" i="0" kern="1200" dirty="0" smtClean="0">
                        <a:solidFill>
                          <a:srgbClr val="002060"/>
                        </a:solidFill>
                        <a:latin typeface="Times New Roman" pitchFamily="18" charset="0"/>
                        <a:ea typeface="+mn-ea"/>
                        <a:cs typeface="Times New Roman" pitchFamily="18" charset="0"/>
                      </a:endParaRP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23863">
                <a:tc>
                  <a:txBody>
                    <a:bodyPr/>
                    <a:lstStyle/>
                    <a:p>
                      <a:pPr lvl="0"/>
                      <a:r>
                        <a:rPr lang="ru-RU" sz="1000" i="0" kern="1200" dirty="0" smtClean="0">
                          <a:solidFill>
                            <a:srgbClr val="002060"/>
                          </a:solidFill>
                          <a:latin typeface="Times New Roman" pitchFamily="18" charset="0"/>
                          <a:ea typeface="+mn-ea"/>
                          <a:cs typeface="Times New Roman" pitchFamily="18" charset="0"/>
                        </a:rPr>
                        <a:t>Формирование начальных представлений  о здоровом образе жизни</a:t>
                      </a:r>
                    </a:p>
                    <a:p>
                      <a:r>
                        <a:rPr lang="ru-RU" sz="1000" i="0" kern="1200" dirty="0" smtClean="0">
                          <a:solidFill>
                            <a:srgbClr val="002060"/>
                          </a:solidFill>
                          <a:latin typeface="Times New Roman" pitchFamily="18" charset="0"/>
                          <a:ea typeface="+mn-ea"/>
                          <a:cs typeface="Times New Roman" pitchFamily="18" charset="0"/>
                        </a:rPr>
                        <a:t> </a:t>
                      </a:r>
                    </a:p>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r>
                        <a:rPr lang="ru-RU" sz="1000" b="0" i="0" kern="1200" dirty="0" smtClean="0">
                          <a:solidFill>
                            <a:srgbClr val="002060"/>
                          </a:solidFill>
                          <a:latin typeface="Times New Roman" pitchFamily="18" charset="0"/>
                          <a:ea typeface="+mn-ea"/>
                          <a:cs typeface="Times New Roman" pitchFamily="18" charset="0"/>
                        </a:rPr>
                        <a:t>Знание и владение представлениями об особенностях функционирования и целостности человеческого организма. </a:t>
                      </a:r>
                    </a:p>
                    <a:p>
                      <a:pPr lvl="0"/>
                      <a:r>
                        <a:rPr lang="ru-RU" sz="1000" b="0" i="0" kern="1200" dirty="0" smtClean="0">
                          <a:solidFill>
                            <a:srgbClr val="002060"/>
                          </a:solidFill>
                          <a:latin typeface="Times New Roman" pitchFamily="18" charset="0"/>
                          <a:ea typeface="+mn-ea"/>
                          <a:cs typeface="Times New Roman" pitchFamily="18" charset="0"/>
                        </a:rPr>
                        <a:t>Формирование опорно-двигательной системы  организма.</a:t>
                      </a:r>
                    </a:p>
                    <a:p>
                      <a:pPr lvl="0"/>
                      <a:r>
                        <a:rPr lang="ru-RU" sz="1000" b="0" i="0" kern="1200" dirty="0" smtClean="0">
                          <a:solidFill>
                            <a:srgbClr val="002060"/>
                          </a:solidFill>
                          <a:latin typeface="Times New Roman" pitchFamily="18" charset="0"/>
                          <a:ea typeface="+mn-ea"/>
                          <a:cs typeface="Times New Roman" pitchFamily="18" charset="0"/>
                        </a:rPr>
                        <a:t>Овладение подвижными играми.</a:t>
                      </a:r>
                    </a:p>
                    <a:p>
                      <a:pPr lvl="0"/>
                      <a:r>
                        <a:rPr lang="ru-RU" sz="1000" b="0" i="0" kern="1200" dirty="0" smtClean="0">
                          <a:solidFill>
                            <a:srgbClr val="002060"/>
                          </a:solidFill>
                          <a:latin typeface="Times New Roman" pitchFamily="18" charset="0"/>
                          <a:ea typeface="+mn-ea"/>
                          <a:cs typeface="Times New Roman" pitchFamily="18" charset="0"/>
                        </a:rPr>
                        <a:t>Становление ценностей здорового образа жизни</a:t>
                      </a:r>
                    </a:p>
                    <a:p>
                      <a:pPr lvl="0"/>
                      <a:r>
                        <a:rPr lang="ru-RU" sz="1000" b="0" i="0" kern="1200" dirty="0" smtClean="0">
                          <a:solidFill>
                            <a:srgbClr val="002060"/>
                          </a:solidFill>
                          <a:latin typeface="Times New Roman" pitchFamily="18" charset="0"/>
                          <a:ea typeface="+mn-ea"/>
                          <a:cs typeface="Times New Roman" pitchFamily="18" charset="0"/>
                        </a:rPr>
                        <a:t>Развитие интереса  к физической  культуре и спорту и желание заниматься, умение организовать подвижные игры.</a:t>
                      </a:r>
                    </a:p>
                    <a:p>
                      <a:pPr lvl="0"/>
                      <a:r>
                        <a:rPr lang="ru-RU" sz="1000" b="0" i="0" kern="1200" dirty="0" smtClean="0">
                          <a:solidFill>
                            <a:srgbClr val="002060"/>
                          </a:solidFill>
                          <a:latin typeface="Times New Roman" pitchFamily="18" charset="0"/>
                          <a:ea typeface="+mn-ea"/>
                          <a:cs typeface="Times New Roman" pitchFamily="18" charset="0"/>
                        </a:rPr>
                        <a:t>Начальное представление о видах спорта</a:t>
                      </a:r>
                    </a:p>
                    <a:p>
                      <a:pPr lvl="0"/>
                      <a:r>
                        <a:rPr lang="ru-RU" sz="1000" b="0" i="0" kern="1200" dirty="0" err="1" smtClean="0">
                          <a:solidFill>
                            <a:srgbClr val="002060"/>
                          </a:solidFill>
                          <a:latin typeface="Times New Roman" pitchFamily="18" charset="0"/>
                          <a:ea typeface="+mn-ea"/>
                          <a:cs typeface="Times New Roman" pitchFamily="18" charset="0"/>
                        </a:rPr>
                        <a:t>Сформированность</a:t>
                      </a:r>
                      <a:r>
                        <a:rPr lang="ru-RU" sz="1000" b="0" i="0" kern="1200" dirty="0" smtClean="0">
                          <a:solidFill>
                            <a:srgbClr val="002060"/>
                          </a:solidFill>
                          <a:latin typeface="Times New Roman" pitchFamily="18" charset="0"/>
                          <a:ea typeface="+mn-ea"/>
                          <a:cs typeface="Times New Roman" pitchFamily="18" charset="0"/>
                        </a:rPr>
                        <a:t>   потребности в здоровом образе жизни.</a:t>
                      </a:r>
                    </a:p>
                    <a:p>
                      <a:r>
                        <a:rPr lang="ru-RU" sz="1000" b="0" i="0" kern="1200" dirty="0" smtClean="0">
                          <a:solidFill>
                            <a:srgbClr val="002060"/>
                          </a:solidFill>
                          <a:latin typeface="Times New Roman" pitchFamily="18" charset="0"/>
                          <a:ea typeface="+mn-ea"/>
                          <a:cs typeface="Times New Roman" pitchFamily="18" charset="0"/>
                        </a:rPr>
                        <a:t>Развитие мелкой моторики</a:t>
                      </a:r>
                      <a:endParaRPr lang="ru-RU" sz="1000" b="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0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28596" y="428604"/>
            <a:ext cx="778671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Мониторинг  формирования  здорового образа жизни</a:t>
            </a:r>
          </a:p>
          <a:p>
            <a:pPr fontAlgn="base">
              <a:spcBef>
                <a:spcPct val="0"/>
              </a:spcBef>
              <a:spcAft>
                <a:spcPct val="0"/>
              </a:spcAft>
            </a:pPr>
            <a:r>
              <a:rPr lang="ru-RU" sz="1400" dirty="0" smtClean="0">
                <a:solidFill>
                  <a:srgbClr val="002060"/>
                </a:solidFill>
                <a:latin typeface="Times New Roman" pitchFamily="18" charset="0"/>
                <a:ea typeface="Times New Roman" pitchFamily="18" charset="0"/>
                <a:cs typeface="Times New Roman" pitchFamily="18" charset="0"/>
              </a:rPr>
              <a:t>В</a:t>
            </a:r>
            <a:r>
              <a:rPr kumimoji="0" lang="ru-RU" sz="1400" i="0"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таблице приведены данные  по выполнению программы </a:t>
            </a:r>
            <a:r>
              <a:rPr lang="ru-RU" sz="1400" dirty="0" smtClean="0">
                <a:solidFill>
                  <a:srgbClr val="002060"/>
                </a:solidFill>
                <a:latin typeface="Times New Roman" pitchFamily="18" charset="0"/>
                <a:cs typeface="Times New Roman" pitchFamily="18" charset="0"/>
              </a:rPr>
              <a:t>в образовательной области «Физическое развитие»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i="0"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endParaRPr kumimoji="0" lang="ru-RU" sz="1600" b="0" i="0" u="sng"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71470" y="1301459"/>
          <a:ext cx="7929620" cy="4846630"/>
        </p:xfrm>
        <a:graphic>
          <a:graphicData uri="http://schemas.openxmlformats.org/drawingml/2006/table">
            <a:tbl>
              <a:tblPr firstRow="1" bandRow="1">
                <a:tableStyleId>{5C22544A-7EE6-4342-B048-85BDC9FD1C3A}</a:tableStyleId>
              </a:tblPr>
              <a:tblGrid>
                <a:gridCol w="285754"/>
                <a:gridCol w="1300170"/>
                <a:gridCol w="792962"/>
                <a:gridCol w="792962"/>
                <a:gridCol w="792962"/>
                <a:gridCol w="792962"/>
                <a:gridCol w="792962"/>
                <a:gridCol w="792962"/>
                <a:gridCol w="792962"/>
                <a:gridCol w="792962"/>
              </a:tblGrid>
              <a:tr h="960430">
                <a:tc>
                  <a:txBody>
                    <a:bodyPr/>
                    <a:lstStyle/>
                    <a:p>
                      <a:r>
                        <a:rPr lang="ru-RU" sz="1400" dirty="0" smtClean="0">
                          <a:solidFill>
                            <a:srgbClr val="002060"/>
                          </a:solidFill>
                        </a:rPr>
                        <a:t>№</a:t>
                      </a:r>
                      <a:endParaRPr lang="ru-R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r>
                        <a:rPr lang="ru-RU" sz="1400" b="1" kern="1200" dirty="0" smtClean="0">
                          <a:solidFill>
                            <a:srgbClr val="002060"/>
                          </a:solidFill>
                          <a:latin typeface="Times New Roman" pitchFamily="18" charset="0"/>
                          <a:ea typeface="+mn-ea"/>
                          <a:cs typeface="Times New Roman" pitchFamily="18" charset="0"/>
                        </a:rPr>
                        <a:t>Физические качества </a:t>
                      </a:r>
                    </a:p>
                    <a:p>
                      <a:r>
                        <a:rPr lang="ru-RU" sz="1400" b="1" kern="1200" dirty="0" smtClean="0">
                          <a:solidFill>
                            <a:srgbClr val="002060"/>
                          </a:solidFill>
                          <a:latin typeface="Times New Roman" pitchFamily="18" charset="0"/>
                          <a:ea typeface="+mn-ea"/>
                          <a:cs typeface="Times New Roman" pitchFamily="18" charset="0"/>
                        </a:rPr>
                        <a:t> </a:t>
                      </a: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lang="ru-RU" sz="1400" b="1" kern="1200" dirty="0" smtClean="0">
                          <a:solidFill>
                            <a:srgbClr val="002060"/>
                          </a:solidFill>
                          <a:latin typeface="Times New Roman" pitchFamily="18" charset="0"/>
                          <a:ea typeface="+mn-ea"/>
                          <a:cs typeface="Times New Roman" pitchFamily="18" charset="0"/>
                        </a:rPr>
                        <a:t>2 младшая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gridSpan="2">
                  <a:txBody>
                    <a:bodyPr/>
                    <a:lstStyle/>
                    <a:p>
                      <a:r>
                        <a:rPr lang="ru-RU" sz="1400" b="1" kern="1200" dirty="0" smtClean="0">
                          <a:solidFill>
                            <a:srgbClr val="002060"/>
                          </a:solidFill>
                          <a:latin typeface="Times New Roman" pitchFamily="18" charset="0"/>
                          <a:ea typeface="+mn-ea"/>
                          <a:cs typeface="Times New Roman" pitchFamily="18" charset="0"/>
                        </a:rPr>
                        <a:t>Средняя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gridSpan="2">
                  <a:txBody>
                    <a:bodyPr/>
                    <a:lstStyle/>
                    <a:p>
                      <a:r>
                        <a:rPr lang="ru-RU" sz="1400" b="1" kern="1200" dirty="0" smtClean="0">
                          <a:solidFill>
                            <a:srgbClr val="002060"/>
                          </a:solidFill>
                          <a:latin typeface="Times New Roman" pitchFamily="18" charset="0"/>
                          <a:ea typeface="+mn-ea"/>
                          <a:cs typeface="Times New Roman" pitchFamily="18" charset="0"/>
                        </a:rPr>
                        <a:t>Старшая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gridSpan="2">
                  <a:txBody>
                    <a:bodyPr/>
                    <a:lstStyle/>
                    <a:p>
                      <a:r>
                        <a:rPr lang="ru-RU" sz="1400" b="1" kern="1200" dirty="0" smtClean="0">
                          <a:solidFill>
                            <a:srgbClr val="002060"/>
                          </a:solidFill>
                          <a:latin typeface="Times New Roman" pitchFamily="18" charset="0"/>
                          <a:ea typeface="+mn-ea"/>
                          <a:cs typeface="Times New Roman" pitchFamily="18" charset="0"/>
                        </a:rPr>
                        <a:t>Подготовительная  к школе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r>
              <a:tr h="37084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510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9">
                  <a:txBody>
                    <a:bodyPr/>
                    <a:lstStyle/>
                    <a:p>
                      <a:pPr algn="ctr"/>
                      <a:r>
                        <a:rPr lang="ru-RU" sz="1400" dirty="0" smtClean="0">
                          <a:solidFill>
                            <a:srgbClr val="002060"/>
                          </a:solidFill>
                          <a:latin typeface="Times New Roman" pitchFamily="18" charset="0"/>
                          <a:cs typeface="Times New Roman" pitchFamily="18" charset="0"/>
                        </a:rPr>
                        <a:t>Выполнение</a:t>
                      </a:r>
                      <a:r>
                        <a:rPr lang="ru-RU" sz="1400" baseline="0" dirty="0" smtClean="0">
                          <a:solidFill>
                            <a:srgbClr val="002060"/>
                          </a:solidFill>
                          <a:latin typeface="Times New Roman" pitchFamily="18" charset="0"/>
                          <a:cs typeface="Times New Roman" pitchFamily="18" charset="0"/>
                        </a:rPr>
                        <a:t> программы </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sz="1400" dirty="0"/>
                    </a:p>
                  </a:txBody>
                  <a:tcPr/>
                </a:tc>
                <a:tc h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sz="1400" dirty="0"/>
                    </a:p>
                  </a:txBody>
                  <a:tcPr/>
                </a:tc>
                <a:tc h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sz="1400" dirty="0"/>
                    </a:p>
                  </a:txBody>
                  <a:tcPr/>
                </a:tc>
                <a:tc h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sz="1400" dirty="0"/>
                    </a:p>
                  </a:txBody>
                  <a:tcPr/>
                </a:tc>
              </a:tr>
              <a:tr h="370840">
                <a:tc>
                  <a:txBody>
                    <a:bodyPr/>
                    <a:lstStyle/>
                    <a:p>
                      <a:r>
                        <a:rPr lang="ru-RU" dirty="0" smtClean="0">
                          <a:solidFill>
                            <a:srgbClr val="002060"/>
                          </a:solidFill>
                        </a:rPr>
                        <a:t>1</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rgbClr val="002060"/>
                          </a:solidFill>
                          <a:latin typeface="Times New Roman" pitchFamily="18" charset="0"/>
                          <a:ea typeface="+mn-ea"/>
                          <a:cs typeface="Times New Roman" pitchFamily="18" charset="0"/>
                        </a:rPr>
                        <a:t>Координация движений, ловкость</a:t>
                      </a:r>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rgbClr val="002060"/>
                          </a:solidFill>
                          <a:latin typeface="Times New Roman" pitchFamily="18" charset="0"/>
                          <a:ea typeface="+mn-ea"/>
                          <a:cs typeface="Times New Roman" pitchFamily="18" charset="0"/>
                        </a:rPr>
                        <a:t>82%</a:t>
                      </a:r>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72%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94%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r>
                        <a:rPr lang="ru-RU" dirty="0" smtClean="0">
                          <a:solidFill>
                            <a:srgbClr val="002060"/>
                          </a:solidFill>
                        </a:rPr>
                        <a:t>2</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Гибкость</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86%</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88%</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94%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r>
                        <a:rPr lang="ru-RU" dirty="0" smtClean="0">
                          <a:solidFill>
                            <a:srgbClr val="002060"/>
                          </a:solidFill>
                        </a:rPr>
                        <a:t>3</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Сила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82%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78%</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93%</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17%</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15%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r>
                        <a:rPr lang="ru-RU" dirty="0" smtClean="0">
                          <a:solidFill>
                            <a:srgbClr val="002060"/>
                          </a:solidFill>
                        </a:rPr>
                        <a:t>4</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Выносливость</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44%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82%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80%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82%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70218">
                <a:tc>
                  <a:txBody>
                    <a:bodyPr/>
                    <a:lstStyle/>
                    <a:p>
                      <a:r>
                        <a:rPr lang="ru-RU" sz="1400" dirty="0" smtClean="0">
                          <a:solidFill>
                            <a:srgbClr val="002060"/>
                          </a:solidFill>
                          <a:latin typeface="Times New Roman" pitchFamily="18" charset="0"/>
                          <a:cs typeface="Times New Roman" pitchFamily="18" charset="0"/>
                        </a:rPr>
                        <a:t>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Скоростные качества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71%</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86%</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80%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88%</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0" y="714352"/>
          <a:ext cx="8072500" cy="5303520"/>
        </p:xfrm>
        <a:graphic>
          <a:graphicData uri="http://schemas.openxmlformats.org/drawingml/2006/table">
            <a:tbl>
              <a:tblPr firstRow="1" bandRow="1">
                <a:tableStyleId>{5C22544A-7EE6-4342-B048-85BDC9FD1C3A}</a:tableStyleId>
              </a:tblPr>
              <a:tblGrid>
                <a:gridCol w="285754"/>
                <a:gridCol w="1328746"/>
                <a:gridCol w="807250"/>
                <a:gridCol w="807250"/>
                <a:gridCol w="807250"/>
                <a:gridCol w="807250"/>
                <a:gridCol w="807250"/>
                <a:gridCol w="807250"/>
                <a:gridCol w="807250"/>
                <a:gridCol w="807250"/>
              </a:tblGrid>
              <a:tr h="482207">
                <a:tc rowSpan="2">
                  <a:txBody>
                    <a:bodyPr/>
                    <a:lstStyle/>
                    <a:p>
                      <a:r>
                        <a:rPr lang="ru-RU"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r>
                        <a:rPr lang="ru-RU" sz="1400" b="1" kern="1200" dirty="0" smtClean="0">
                          <a:solidFill>
                            <a:srgbClr val="002060"/>
                          </a:solidFill>
                          <a:latin typeface="Times New Roman" pitchFamily="18" charset="0"/>
                          <a:ea typeface="+mn-ea"/>
                          <a:cs typeface="Times New Roman" pitchFamily="18" charset="0"/>
                        </a:rPr>
                        <a:t>Физические качества </a:t>
                      </a:r>
                    </a:p>
                    <a:p>
                      <a:r>
                        <a:rPr lang="ru-RU" sz="1400" b="1" kern="1200" dirty="0" smtClean="0">
                          <a:solidFill>
                            <a:srgbClr val="002060"/>
                          </a:solidFill>
                          <a:latin typeface="Times New Roman" pitchFamily="18" charset="0"/>
                          <a:ea typeface="+mn-ea"/>
                          <a:cs typeface="Times New Roman" pitchFamily="18" charset="0"/>
                        </a:rPr>
                        <a:t> </a:t>
                      </a: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lang="ru-RU" sz="1400" b="1" kern="1200" dirty="0" smtClean="0">
                          <a:solidFill>
                            <a:srgbClr val="002060"/>
                          </a:solidFill>
                          <a:latin typeface="Times New Roman" pitchFamily="18" charset="0"/>
                          <a:ea typeface="+mn-ea"/>
                          <a:cs typeface="Times New Roman" pitchFamily="18" charset="0"/>
                        </a:rPr>
                        <a:t>2 младшая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gridSpan="2">
                  <a:txBody>
                    <a:bodyPr/>
                    <a:lstStyle/>
                    <a:p>
                      <a:r>
                        <a:rPr lang="ru-RU" sz="1400" b="1" kern="1200" dirty="0" smtClean="0">
                          <a:solidFill>
                            <a:srgbClr val="002060"/>
                          </a:solidFill>
                          <a:latin typeface="Times New Roman" pitchFamily="18" charset="0"/>
                          <a:ea typeface="+mn-ea"/>
                          <a:cs typeface="Times New Roman" pitchFamily="18" charset="0"/>
                        </a:rPr>
                        <a:t>Средняя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gridSpan="2">
                  <a:txBody>
                    <a:bodyPr/>
                    <a:lstStyle/>
                    <a:p>
                      <a:r>
                        <a:rPr lang="ru-RU" sz="1400" b="1" kern="1200" dirty="0" smtClean="0">
                          <a:solidFill>
                            <a:srgbClr val="002060"/>
                          </a:solidFill>
                          <a:latin typeface="Times New Roman" pitchFamily="18" charset="0"/>
                          <a:ea typeface="+mn-ea"/>
                          <a:cs typeface="Times New Roman" pitchFamily="18" charset="0"/>
                        </a:rPr>
                        <a:t>Старшая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gridSpan="2">
                  <a:txBody>
                    <a:bodyPr/>
                    <a:lstStyle/>
                    <a:p>
                      <a:r>
                        <a:rPr lang="ru-RU" sz="1400" b="1" kern="1200" dirty="0" smtClean="0">
                          <a:solidFill>
                            <a:srgbClr val="002060"/>
                          </a:solidFill>
                          <a:latin typeface="Times New Roman" pitchFamily="18" charset="0"/>
                          <a:ea typeface="+mn-ea"/>
                          <a:cs typeface="Times New Roman" pitchFamily="18" charset="0"/>
                        </a:rPr>
                        <a:t>Подготовительная  к школе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r>
              <a:tr h="482207">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dirty="0"/>
                    </a:p>
                  </a:txBody>
                  <a:tcPr/>
                </a:tc>
                <a:tc>
                  <a:txBody>
                    <a:bodyPr/>
                    <a:lstStyle/>
                    <a:p>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smtClean="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smtClean="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smtClean="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smtClean="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220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Овладение основными видами движений</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81%</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220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Формирование опорно-двигательной системы  организма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82%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78%</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220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Начальное представление о видах спорта</a:t>
                      </a:r>
                      <a:r>
                        <a:rPr lang="ru-RU" sz="1800" kern="1200" dirty="0" smtClean="0">
                          <a:solidFill>
                            <a:schemeClr val="dk1"/>
                          </a:solidFill>
                          <a:latin typeface="+mn-lt"/>
                          <a:ea typeface="+mn-ea"/>
                          <a:cs typeface="+mn-cs"/>
                        </a:rPr>
                        <a:t>.</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69%</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220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Овладение подвижными играми</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60" y="928670"/>
          <a:ext cx="8429680" cy="2926080"/>
        </p:xfrm>
        <a:graphic>
          <a:graphicData uri="http://schemas.openxmlformats.org/drawingml/2006/table">
            <a:tbl>
              <a:tblPr firstRow="1" bandRow="1">
                <a:tableStyleId>{5C22544A-7EE6-4342-B048-85BDC9FD1C3A}</a:tableStyleId>
              </a:tblPr>
              <a:tblGrid>
                <a:gridCol w="285750"/>
                <a:gridCol w="1400186"/>
                <a:gridCol w="842968"/>
                <a:gridCol w="842968"/>
                <a:gridCol w="842968"/>
                <a:gridCol w="842968"/>
                <a:gridCol w="842968"/>
                <a:gridCol w="842968"/>
                <a:gridCol w="842968"/>
                <a:gridCol w="842968"/>
              </a:tblGrid>
              <a:tr h="464506">
                <a:tc rowSpan="2">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Физические качества </a:t>
                      </a:r>
                    </a:p>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lang="ru-RU" sz="1400" b="1" kern="1200" dirty="0" smtClean="0">
                          <a:solidFill>
                            <a:srgbClr val="002060"/>
                          </a:solidFill>
                          <a:latin typeface="Times New Roman" pitchFamily="18" charset="0"/>
                          <a:ea typeface="+mn-ea"/>
                          <a:cs typeface="Times New Roman" pitchFamily="18" charset="0"/>
                        </a:rPr>
                        <a:t>2 младшая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gridSpan="2">
                  <a:txBody>
                    <a:bodyPr/>
                    <a:lstStyle/>
                    <a:p>
                      <a:r>
                        <a:rPr lang="ru-RU" sz="1400" b="1" kern="1200" dirty="0" smtClean="0">
                          <a:solidFill>
                            <a:srgbClr val="002060"/>
                          </a:solidFill>
                          <a:latin typeface="Times New Roman" pitchFamily="18" charset="0"/>
                          <a:ea typeface="+mn-ea"/>
                          <a:cs typeface="Times New Roman" pitchFamily="18" charset="0"/>
                        </a:rPr>
                        <a:t>Средняя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gridSpan="2">
                  <a:txBody>
                    <a:bodyPr/>
                    <a:lstStyle/>
                    <a:p>
                      <a:r>
                        <a:rPr lang="ru-RU" sz="1400" b="1" kern="1200" dirty="0" smtClean="0">
                          <a:solidFill>
                            <a:srgbClr val="002060"/>
                          </a:solidFill>
                          <a:latin typeface="Times New Roman" pitchFamily="18" charset="0"/>
                          <a:ea typeface="+mn-ea"/>
                          <a:cs typeface="Times New Roman" pitchFamily="18" charset="0"/>
                        </a:rPr>
                        <a:t>Старшая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gridSpan="2">
                  <a:txBody>
                    <a:bodyPr/>
                    <a:lstStyle/>
                    <a:p>
                      <a:r>
                        <a:rPr lang="ru-RU" sz="1400" b="1" kern="1200" dirty="0" smtClean="0">
                          <a:solidFill>
                            <a:srgbClr val="002060"/>
                          </a:solidFill>
                          <a:latin typeface="Times New Roman" pitchFamily="18" charset="0"/>
                          <a:ea typeface="+mn-ea"/>
                          <a:cs typeface="Times New Roman" pitchFamily="18" charset="0"/>
                        </a:rPr>
                        <a:t>Подготовительная  к школе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r>
              <a:tr h="464506">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dirty="0"/>
                    </a:p>
                  </a:txBody>
                  <a:tcPr/>
                </a:tc>
                <a:tc>
                  <a:txBody>
                    <a:bodyPr/>
                    <a:lstStyle/>
                    <a:p>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smtClean="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smtClean="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smtClean="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2014 2015 у г.</a:t>
                      </a:r>
                      <a:endParaRPr lang="ru-RU" sz="1400" dirty="0" smtClean="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2015 2016 у. г.</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4506">
                <a:tc>
                  <a:txBody>
                    <a:bodyPr/>
                    <a:lstStyle/>
                    <a:p>
                      <a:endParaRPr lang="ru-RU" sz="1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Развитие мелкой моторики</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64%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84%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4506">
                <a:tc>
                  <a:txBody>
                    <a:bodyPr/>
                    <a:lstStyle/>
                    <a:p>
                      <a:endParaRPr lang="ru-RU" sz="1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Становление ценностей здорового образа жизни.</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68%</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68%</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94%</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3" name="Прямоугольник 2"/>
          <p:cNvSpPr/>
          <p:nvPr/>
        </p:nvSpPr>
        <p:spPr>
          <a:xfrm>
            <a:off x="357158" y="4000504"/>
            <a:ext cx="8286808" cy="307777"/>
          </a:xfrm>
          <a:prstGeom prst="rect">
            <a:avLst/>
          </a:prstGeom>
        </p:spPr>
        <p:txBody>
          <a:bodyPr wrap="square">
            <a:spAutoFit/>
          </a:bodyPr>
          <a:lstStyle/>
          <a:p>
            <a:r>
              <a:rPr lang="ru-RU" sz="1400" dirty="0" smtClean="0">
                <a:solidFill>
                  <a:srgbClr val="002060"/>
                </a:solidFill>
                <a:latin typeface="Times New Roman" pitchFamily="18" charset="0"/>
                <a:cs typeface="Times New Roman" pitchFamily="18" charset="0"/>
              </a:rPr>
              <a:t>. </a:t>
            </a:r>
            <a:endParaRPr lang="ru-RU" sz="1400" dirty="0">
              <a:solidFill>
                <a:srgbClr val="002060"/>
              </a:solidFill>
              <a:latin typeface="Times New Roman" pitchFamily="18" charset="0"/>
              <a:cs typeface="Times New Roman" pitchFamily="18" charset="0"/>
            </a:endParaRPr>
          </a:p>
        </p:txBody>
      </p:sp>
      <p:sp>
        <p:nvSpPr>
          <p:cNvPr id="48129" name="Rectangle 1"/>
          <p:cNvSpPr>
            <a:spLocks noChangeArrowheads="1"/>
          </p:cNvSpPr>
          <p:nvPr/>
        </p:nvSpPr>
        <p:spPr bwMode="auto">
          <a:xfrm>
            <a:off x="642910" y="4000504"/>
            <a:ext cx="814393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dirty="0" smtClean="0">
                <a:solidFill>
                  <a:srgbClr val="002060"/>
                </a:solidFill>
                <a:latin typeface="Times New Roman" pitchFamily="18" charset="0"/>
                <a:ea typeface="Times New Roman" pitchFamily="18" charset="0"/>
                <a:cs typeface="Times New Roman" pitchFamily="18" charset="0"/>
              </a:rPr>
              <a:t>П</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ричинами не</a:t>
            </a:r>
            <a:r>
              <a:rPr kumimoji="0" lang="ru-RU" sz="14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выполнения программы  является – индивидуальные особенности развития воспитанников, пропуски занятий</a:t>
            </a:r>
            <a:r>
              <a:rPr kumimoji="0" lang="ru-RU" sz="14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по болезни и прочим причинам.</a:t>
            </a:r>
            <a:endPar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lvl="0" fontAlgn="base">
              <a:spcBef>
                <a:spcPct val="0"/>
              </a:spcBef>
              <a:spcAft>
                <a:spcPct val="0"/>
              </a:spcAft>
            </a:pPr>
            <a:r>
              <a:rPr lang="ru-RU" sz="1400" dirty="0" smtClean="0">
                <a:solidFill>
                  <a:srgbClr val="002060"/>
                </a:solidFill>
                <a:latin typeface="Times New Roman" pitchFamily="18" charset="0"/>
                <a:cs typeface="Times New Roman" pitchFamily="18" charset="0"/>
              </a:rPr>
              <a:t>Наиболее высокие результаты дети показали в тестах на гибкость, скорость - бег на 10 метров, прыжки в длину с места, равновесие, метание в цель. </a:t>
            </a:r>
          </a:p>
          <a:p>
            <a:pPr lvl="0" fontAlgn="base">
              <a:spcBef>
                <a:spcPct val="0"/>
              </a:spcBef>
              <a:spcAft>
                <a:spcPct val="0"/>
              </a:spcAft>
            </a:pP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5" name="Прямоугольник 4"/>
          <p:cNvSpPr/>
          <p:nvPr/>
        </p:nvSpPr>
        <p:spPr>
          <a:xfrm>
            <a:off x="571472" y="5000636"/>
            <a:ext cx="7929618" cy="984885"/>
          </a:xfrm>
          <a:prstGeom prst="rect">
            <a:avLst/>
          </a:prstGeom>
        </p:spPr>
        <p:txBody>
          <a:bodyPr wrap="square">
            <a:spAutoFit/>
          </a:bodyPr>
          <a:lstStyle/>
          <a:p>
            <a:r>
              <a:rPr lang="ru-RU" sz="1600" dirty="0" smtClean="0">
                <a:solidFill>
                  <a:srgbClr val="00206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Наиболее низкие результаты дети показали в тесте:«челночный бег»,бег на дистанцию 30 метров. </a:t>
            </a:r>
            <a:r>
              <a:rPr lang="ru-RU" sz="1400" dirty="0" smtClean="0">
                <a:solidFill>
                  <a:srgbClr val="002060"/>
                </a:solidFill>
                <a:latin typeface="Times New Roman" pitchFamily="18" charset="0"/>
                <a:cs typeface="Times New Roman" pitchFamily="18" charset="0"/>
              </a:rPr>
              <a:t>Причины</a:t>
            </a:r>
            <a:r>
              <a:rPr lang="ru-RU" sz="1400" dirty="0" smtClean="0">
                <a:solidFill>
                  <a:srgbClr val="00206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  Недостаточная  </a:t>
            </a:r>
            <a:r>
              <a:rPr lang="ru-RU" sz="1400" dirty="0" err="1" smtClean="0">
                <a:solidFill>
                  <a:srgbClr val="002060"/>
                </a:solidFill>
                <a:latin typeface="Times New Roman" pitchFamily="18" charset="0"/>
                <a:cs typeface="Times New Roman" pitchFamily="18" charset="0"/>
              </a:rPr>
              <a:t>скоординированность</a:t>
            </a:r>
            <a:r>
              <a:rPr lang="ru-RU" sz="1400" dirty="0" smtClean="0">
                <a:solidFill>
                  <a:srgbClr val="002060"/>
                </a:solidFill>
                <a:latin typeface="Times New Roman" pitchFamily="18" charset="0"/>
                <a:cs typeface="Times New Roman" pitchFamily="18" charset="0"/>
              </a:rPr>
              <a:t> рук </a:t>
            </a:r>
            <a:r>
              <a:rPr lang="ru-RU" sz="1400" dirty="0" smtClean="0">
                <a:solidFill>
                  <a:srgbClr val="002060"/>
                </a:solidFill>
                <a:latin typeface="Times New Roman" pitchFamily="18" charset="0"/>
                <a:cs typeface="Times New Roman" pitchFamily="18" charset="0"/>
              </a:rPr>
              <a:t>и </a:t>
            </a:r>
            <a:r>
              <a:rPr lang="ru-RU" sz="1400" dirty="0" smtClean="0">
                <a:solidFill>
                  <a:srgbClr val="002060"/>
                </a:solidFill>
                <a:latin typeface="Times New Roman" pitchFamily="18" charset="0"/>
                <a:cs typeface="Times New Roman" pitchFamily="18" charset="0"/>
              </a:rPr>
              <a:t>ног во время выполнения бега . Трудности в усвоении техники выполнения  «Челночного  бега» .</a:t>
            </a:r>
            <a:r>
              <a:rPr lang="ru-RU" sz="1400" dirty="0" smtClean="0">
                <a:solidFill>
                  <a:srgbClr val="002060"/>
                </a:solidFill>
                <a:latin typeface="Times New Roman" pitchFamily="18" charset="0"/>
                <a:cs typeface="Times New Roman" pitchFamily="18" charset="0"/>
              </a:rPr>
              <a:t/>
            </a:r>
            <a:br>
              <a:rPr lang="ru-RU" sz="1400" dirty="0" smtClean="0">
                <a:solidFill>
                  <a:srgbClr val="002060"/>
                </a:solidFill>
                <a:latin typeface="Times New Roman" pitchFamily="18" charset="0"/>
                <a:cs typeface="Times New Roman" pitchFamily="18" charset="0"/>
              </a:rPr>
            </a:br>
            <a:endParaRPr lang="ru-RU" sz="1400" dirty="0">
              <a:solidFill>
                <a:srgbClr val="002060"/>
              </a:solidFill>
              <a:latin typeface="Times New Roman" pitchFamily="18" charset="0"/>
              <a:cs typeface="Times New Roman" pitchFamily="18" charset="0"/>
            </a:endParaRPr>
          </a:p>
        </p:txBody>
      </p:sp>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642910" y="500042"/>
            <a:ext cx="850109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Результаты освоения образовательной программы в образовательной области «Физическое развитие»</a:t>
            </a:r>
          </a:p>
          <a:p>
            <a:pPr marL="0" marR="0" lvl="0" indent="0" algn="ctr" defTabSz="914400" rtl="0" eaLnBrk="1" fontAlgn="base" latinLnBrk="0" hangingPunct="1">
              <a:lnSpc>
                <a:spcPct val="100000"/>
              </a:lnSpc>
              <a:spcBef>
                <a:spcPct val="0"/>
              </a:spcBef>
              <a:spcAft>
                <a:spcPct val="0"/>
              </a:spcAft>
              <a:buClrTx/>
              <a:buSzTx/>
              <a:buFontTx/>
              <a:buNone/>
              <a:tabLst/>
            </a:pPr>
            <a:endParaRPr lang="ru-RU" b="1" u="sng" dirty="0" smtClean="0">
              <a:solidFill>
                <a:srgbClr val="7030A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sng" strike="noStrike" cap="none" normalizeH="0" baseline="0" dirty="0" smtClean="0">
              <a:ln>
                <a:noFill/>
              </a:ln>
              <a:solidFill>
                <a:srgbClr val="7030A0"/>
              </a:solidFill>
              <a:effectLst/>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428598" y="1544304"/>
          <a:ext cx="8358245" cy="4036530"/>
        </p:xfrm>
        <a:graphic>
          <a:graphicData uri="http://schemas.openxmlformats.org/drawingml/2006/table">
            <a:tbl>
              <a:tblPr firstRow="1" bandRow="1">
                <a:tableStyleId>{5C22544A-7EE6-4342-B048-85BDC9FD1C3A}</a:tableStyleId>
              </a:tblPr>
              <a:tblGrid>
                <a:gridCol w="1785948"/>
                <a:gridCol w="1000132"/>
                <a:gridCol w="1143008"/>
                <a:gridCol w="1143008"/>
                <a:gridCol w="1071570"/>
                <a:gridCol w="1143008"/>
                <a:gridCol w="1071571"/>
              </a:tblGrid>
              <a:tr h="0">
                <a:tc rowSpan="2">
                  <a:txBody>
                    <a:bodyPr/>
                    <a:lstStyle/>
                    <a:p>
                      <a:r>
                        <a:rPr lang="ru-RU" sz="1400" b="1" kern="1200" dirty="0" smtClean="0">
                          <a:solidFill>
                            <a:srgbClr val="002060"/>
                          </a:solidFill>
                          <a:latin typeface="Times New Roman" pitchFamily="18" charset="0"/>
                          <a:ea typeface="+mn-ea"/>
                          <a:cs typeface="Times New Roman" pitchFamily="18" charset="0"/>
                        </a:rPr>
                        <a:t>Возрастная группа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lang="ru-RU" sz="1400" b="1" kern="1200" dirty="0" smtClean="0">
                          <a:solidFill>
                            <a:srgbClr val="002060"/>
                          </a:solidFill>
                          <a:latin typeface="Times New Roman" pitchFamily="18" charset="0"/>
                          <a:ea typeface="+mn-ea"/>
                          <a:cs typeface="Times New Roman" pitchFamily="18" charset="0"/>
                        </a:rPr>
                        <a:t>Учебный год 2014 – 2015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Учебный год 2015 - 2016</a:t>
                      </a: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r>
              <a:tr h="711520">
                <a:tc vMerge="1">
                  <a:txBody>
                    <a:bodyPr/>
                    <a:lstStyle/>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высокий уровень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средний уровень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низкий уровень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высокий уровень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средний уровень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низкий уровень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8425">
                <a:tc>
                  <a:txBody>
                    <a:bodyPr/>
                    <a:lstStyle/>
                    <a:p>
                      <a:pP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2 младшая группа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a:solidFill>
                            <a:srgbClr val="002060"/>
                          </a:solidFill>
                          <a:latin typeface="Times New Roman" pitchFamily="18" charset="0"/>
                          <a:ea typeface="Times New Roman"/>
                          <a:cs typeface="Times New Roman" pitchFamily="18"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a:solidFill>
                            <a:srgbClr val="002060"/>
                          </a:solidFill>
                          <a:latin typeface="Times New Roman" pitchFamily="18" charset="0"/>
                          <a:ea typeface="Times New Roman"/>
                          <a:cs typeface="Times New Roman" pitchFamily="18"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a:solidFill>
                            <a:srgbClr val="002060"/>
                          </a:solidFill>
                          <a:latin typeface="Times New Roman" pitchFamily="18" charset="0"/>
                          <a:ea typeface="Times New Roman"/>
                          <a:cs typeface="Times New Roman" pitchFamily="18" charset="0"/>
                        </a:rPr>
                        <a:t>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8425">
                <a:tc>
                  <a:txBody>
                    <a:bodyPr/>
                    <a:lstStyle/>
                    <a:p>
                      <a:pPr>
                        <a:lnSpc>
                          <a:spcPct val="115000"/>
                        </a:lnSpc>
                        <a:spcAft>
                          <a:spcPts val="0"/>
                        </a:spcAft>
                      </a:pPr>
                      <a:r>
                        <a:rPr lang="ru-RU" sz="1400">
                          <a:solidFill>
                            <a:srgbClr val="002060"/>
                          </a:solidFill>
                          <a:latin typeface="Times New Roman" pitchFamily="18" charset="0"/>
                          <a:ea typeface="Times New Roman"/>
                          <a:cs typeface="Times New Roman" pitchFamily="18" charset="0"/>
                        </a:rPr>
                        <a:t>Средняя группа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63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a:solidFill>
                            <a:srgbClr val="002060"/>
                          </a:solidFill>
                          <a:latin typeface="Times New Roman" pitchFamily="18" charset="0"/>
                          <a:ea typeface="Times New Roman"/>
                          <a:cs typeface="Times New Roman" pitchFamily="18" charset="0"/>
                        </a:rPr>
                        <a:t>47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a:solidFill>
                            <a:srgbClr val="002060"/>
                          </a:solidFill>
                          <a:latin typeface="Times New Roman" pitchFamily="18" charset="0"/>
                          <a:ea typeface="Times New Roman"/>
                          <a:cs typeface="Times New Roman" pitchFamily="18" charset="0"/>
                        </a:rPr>
                        <a:t>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a:solidFill>
                            <a:srgbClr val="002060"/>
                          </a:solidFill>
                          <a:latin typeface="Times New Roman" pitchFamily="18" charset="0"/>
                          <a:ea typeface="Times New Roman"/>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8425">
                <a:tc>
                  <a:txBody>
                    <a:bodyPr/>
                    <a:lstStyle/>
                    <a:p>
                      <a:pPr>
                        <a:lnSpc>
                          <a:spcPct val="115000"/>
                        </a:lnSpc>
                        <a:spcAft>
                          <a:spcPts val="0"/>
                        </a:spcAft>
                      </a:pPr>
                      <a:r>
                        <a:rPr lang="ru-RU" sz="1400">
                          <a:solidFill>
                            <a:srgbClr val="002060"/>
                          </a:solidFill>
                          <a:latin typeface="Times New Roman" pitchFamily="18" charset="0"/>
                          <a:ea typeface="Times New Roman"/>
                          <a:cs typeface="Times New Roman" pitchFamily="18" charset="0"/>
                        </a:rPr>
                        <a:t>Старшая группа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dirty="0">
                          <a:solidFill>
                            <a:srgbClr val="002060"/>
                          </a:solidFill>
                          <a:latin typeface="Times New Roman" pitchFamily="18" charset="0"/>
                          <a:ea typeface="Times New Roman"/>
                          <a:cs typeface="Times New Roman" pitchFamily="18" charset="0"/>
                        </a:rPr>
                        <a:t>47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a:solidFill>
                            <a:srgbClr val="002060"/>
                          </a:solidFill>
                          <a:latin typeface="Times New Roman" pitchFamily="18" charset="0"/>
                          <a:ea typeface="Times New Roman"/>
                          <a:cs typeface="Times New Roman" pitchFamily="18" charset="0"/>
                        </a:rPr>
                        <a:t>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endParaRPr lang="ru-RU" sz="140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4347">
                <a:tc>
                  <a:txBody>
                    <a:bodyPr/>
                    <a:lstStyle/>
                    <a:p>
                      <a:pPr>
                        <a:lnSpc>
                          <a:spcPct val="115000"/>
                        </a:lnSpc>
                        <a:spcAft>
                          <a:spcPts val="0"/>
                        </a:spcAft>
                      </a:pPr>
                      <a:r>
                        <a:rPr lang="ru-RU" sz="1400">
                          <a:solidFill>
                            <a:srgbClr val="002060"/>
                          </a:solidFill>
                          <a:latin typeface="Times New Roman" pitchFamily="18" charset="0"/>
                          <a:ea typeface="Times New Roman"/>
                          <a:cs typeface="Times New Roman" pitchFamily="18" charset="0"/>
                        </a:rPr>
                        <a:t>Подготовительная группа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dirty="0">
                          <a:solidFill>
                            <a:srgbClr val="002060"/>
                          </a:solidFill>
                          <a:latin typeface="Times New Roman" pitchFamily="18" charset="0"/>
                          <a:ea typeface="Times New Roman"/>
                          <a:cs typeface="Times New Roman" pitchFamily="18" charset="0"/>
                        </a:rPr>
                        <a:t>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dirty="0">
                          <a:solidFill>
                            <a:srgbClr val="002060"/>
                          </a:solidFill>
                          <a:latin typeface="Times New Roman" pitchFamily="18" charset="0"/>
                          <a:ea typeface="Times New Roman"/>
                          <a:cs typeface="Times New Roman" pitchFamily="18" charset="0"/>
                        </a:rPr>
                        <a:t>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a:solidFill>
                            <a:srgbClr val="002060"/>
                          </a:solidFill>
                          <a:latin typeface="Times New Roman" pitchFamily="18" charset="0"/>
                          <a:ea typeface="Times New Roman"/>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8425">
                <a:tc>
                  <a:txBody>
                    <a:bodyPr/>
                    <a:lstStyle/>
                    <a:p>
                      <a:pPr>
                        <a:lnSpc>
                          <a:spcPct val="115000"/>
                        </a:lnSpc>
                        <a:spcAft>
                          <a:spcPts val="0"/>
                        </a:spcAft>
                      </a:pPr>
                      <a:r>
                        <a:rPr lang="ru-RU" sz="1400">
                          <a:solidFill>
                            <a:srgbClr val="002060"/>
                          </a:solidFill>
                          <a:latin typeface="Times New Roman" pitchFamily="18" charset="0"/>
                          <a:ea typeface="Times New Roman"/>
                          <a:cs typeface="Times New Roman" pitchFamily="18" charset="0"/>
                        </a:rPr>
                        <a:t>Итог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a:solidFill>
                            <a:srgbClr val="002060"/>
                          </a:solidFill>
                          <a:latin typeface="Times New Roman" pitchFamily="18" charset="0"/>
                          <a:ea typeface="Times New Roman"/>
                          <a:cs typeface="Times New Roman" pitchFamily="18"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dirty="0">
                          <a:solidFill>
                            <a:srgbClr val="002060"/>
                          </a:solidFill>
                          <a:latin typeface="Times New Roman" pitchFamily="18" charset="0"/>
                          <a:ea typeface="Times New Roman"/>
                          <a:cs typeface="Times New Roman" pitchFamily="18" charset="0"/>
                        </a:rPr>
                        <a:t>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0170" algn="l"/>
                          <a:tab pos="609600" algn="l"/>
                        </a:tabLst>
                      </a:pPr>
                      <a:r>
                        <a:rPr lang="ru-RU" sz="1400" dirty="0">
                          <a:solidFill>
                            <a:srgbClr val="002060"/>
                          </a:solidFill>
                          <a:latin typeface="Times New Roman" pitchFamily="18" charset="0"/>
                          <a:ea typeface="Times New Roman"/>
                          <a:cs typeface="Times New Roman"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37850">
                <a:tc>
                  <a:txBody>
                    <a:bodyPr/>
                    <a:lstStyle/>
                    <a:p>
                      <a:pP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Выполнение программы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93%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r>
            </a:tbl>
          </a:graphicData>
        </a:graphic>
      </p:graphicFrame>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857232"/>
            <a:ext cx="8072494" cy="2708434"/>
          </a:xfrm>
          <a:prstGeom prst="rect">
            <a:avLst/>
          </a:prstGeom>
        </p:spPr>
        <p:txBody>
          <a:bodyPr wrap="square">
            <a:spAutoFit/>
          </a:bodyPr>
          <a:lstStyle/>
          <a:p>
            <a:r>
              <a:rPr lang="ru-RU" sz="1600" b="1" u="sng" dirty="0" smtClean="0">
                <a:solidFill>
                  <a:srgbClr val="7030A0"/>
                </a:solidFill>
                <a:latin typeface="Times New Roman" pitchFamily="18" charset="0"/>
                <a:cs typeface="Times New Roman" pitchFamily="18" charset="0"/>
              </a:rPr>
              <a:t>Вывод: по результатам освоения образовательной программы в образовательной области «физическое развитие».</a:t>
            </a:r>
            <a:endParaRPr lang="ru-RU" dirty="0" smtClean="0"/>
          </a:p>
          <a:p>
            <a:pPr>
              <a:buFont typeface="Arial" pitchFamily="34" charset="0"/>
              <a:buChar char="•"/>
            </a:pPr>
            <a:r>
              <a:rPr lang="ru-RU" dirty="0" smtClean="0"/>
              <a:t> </a:t>
            </a:r>
            <a:r>
              <a:rPr lang="ru-RU" sz="1400" dirty="0" smtClean="0">
                <a:solidFill>
                  <a:srgbClr val="002060"/>
                </a:solidFill>
                <a:latin typeface="Times New Roman" pitchFamily="18" charset="0"/>
                <a:cs typeface="Times New Roman" pitchFamily="18" charset="0"/>
              </a:rPr>
              <a:t>в 2015-2016 </a:t>
            </a:r>
            <a:r>
              <a:rPr lang="ru-RU" sz="1400" dirty="0" err="1" smtClean="0">
                <a:solidFill>
                  <a:srgbClr val="002060"/>
                </a:solidFill>
                <a:latin typeface="Times New Roman" pitchFamily="18" charset="0"/>
                <a:cs typeface="Times New Roman" pitchFamily="18" charset="0"/>
              </a:rPr>
              <a:t>уч</a:t>
            </a:r>
            <a:r>
              <a:rPr lang="ru-RU" sz="1400" dirty="0" smtClean="0">
                <a:solidFill>
                  <a:srgbClr val="002060"/>
                </a:solidFill>
                <a:latin typeface="Times New Roman" pitchFamily="18" charset="0"/>
                <a:cs typeface="Times New Roman" pitchFamily="18" charset="0"/>
              </a:rPr>
              <a:t> .году  во 2младшей группе показатели  высокого уровня Д.А составляют 50%; среднего 22%;  низкого 28%</a:t>
            </a:r>
          </a:p>
          <a:p>
            <a:pPr>
              <a:buFont typeface="Arial" pitchFamily="34" charset="0"/>
              <a:buChar char="•"/>
            </a:pPr>
            <a:r>
              <a:rPr lang="ru-RU" sz="1400" dirty="0" smtClean="0">
                <a:solidFill>
                  <a:srgbClr val="002060"/>
                </a:solidFill>
                <a:latin typeface="Times New Roman" pitchFamily="18" charset="0"/>
                <a:cs typeface="Times New Roman" pitchFamily="18" charset="0"/>
              </a:rPr>
              <a:t>В средней группе высокий уровень Д.А вырос на 10%; средний на 9%, низкого – нет.</a:t>
            </a:r>
          </a:p>
          <a:p>
            <a:pPr>
              <a:buFont typeface="Arial" pitchFamily="34" charset="0"/>
              <a:buChar char="•"/>
            </a:pPr>
            <a:r>
              <a:rPr lang="ru-RU" sz="1400" dirty="0" smtClean="0">
                <a:solidFill>
                  <a:srgbClr val="002060"/>
                </a:solidFill>
                <a:latin typeface="Times New Roman" pitchFamily="18" charset="0"/>
                <a:cs typeface="Times New Roman" pitchFamily="18" charset="0"/>
              </a:rPr>
              <a:t>В старшей группе высокий и средний  уровень Д.А вырос на 10 %; низкого нет.</a:t>
            </a:r>
          </a:p>
          <a:p>
            <a:pPr>
              <a:buFont typeface="Arial" pitchFamily="34" charset="0"/>
              <a:buChar char="•"/>
            </a:pPr>
            <a:r>
              <a:rPr lang="ru-RU" sz="1400" dirty="0" smtClean="0">
                <a:solidFill>
                  <a:srgbClr val="002060"/>
                </a:solidFill>
                <a:latin typeface="Times New Roman" pitchFamily="18" charset="0"/>
                <a:cs typeface="Times New Roman" pitchFamily="18" charset="0"/>
              </a:rPr>
              <a:t>В подготовительной группе высокий на вырос на 5%; среднего на 5% меньше в пользу высокого, низкого нет.</a:t>
            </a:r>
          </a:p>
          <a:p>
            <a:endParaRPr lang="ru-RU" sz="1400" dirty="0" smtClean="0">
              <a:solidFill>
                <a:srgbClr val="002060"/>
              </a:solidFill>
              <a:latin typeface="Times New Roman" pitchFamily="18" charset="0"/>
              <a:cs typeface="Times New Roman" pitchFamily="18" charset="0"/>
            </a:endParaRPr>
          </a:p>
          <a:p>
            <a:endParaRPr lang="ru-RU" dirty="0" smtClean="0"/>
          </a:p>
          <a:p>
            <a:endParaRPr lang="ru-RU" dirty="0"/>
          </a:p>
        </p:txBody>
      </p:sp>
      <p:sp>
        <p:nvSpPr>
          <p:cNvPr id="3" name="Прямоугольник 2"/>
          <p:cNvSpPr/>
          <p:nvPr/>
        </p:nvSpPr>
        <p:spPr>
          <a:xfrm>
            <a:off x="714348" y="2714620"/>
            <a:ext cx="7643866" cy="3170099"/>
          </a:xfrm>
          <a:prstGeom prst="rect">
            <a:avLst/>
          </a:prstGeom>
        </p:spPr>
        <p:txBody>
          <a:bodyPr wrap="square">
            <a:spAutoFit/>
          </a:bodyPr>
          <a:lstStyle/>
          <a:p>
            <a:pPr lvl="0" fontAlgn="base">
              <a:spcBef>
                <a:spcPct val="0"/>
              </a:spcBef>
              <a:spcAft>
                <a:spcPct val="0"/>
              </a:spcAft>
            </a:pPr>
            <a:r>
              <a:rPr lang="ru-RU" sz="1400" b="1" dirty="0" smtClean="0">
                <a:solidFill>
                  <a:srgbClr val="002060"/>
                </a:solidFill>
                <a:latin typeface="Times New Roman" pitchFamily="18" charset="0"/>
                <a:ea typeface="Times New Roman" pitchFamily="18" charset="0"/>
                <a:cs typeface="Times New Roman" pitchFamily="18" charset="0"/>
              </a:rPr>
              <a:t>Вывод:</a:t>
            </a:r>
            <a:r>
              <a:rPr lang="ru-RU" sz="1400" dirty="0" smtClean="0">
                <a:solidFill>
                  <a:srgbClr val="002060"/>
                </a:solidFill>
                <a:latin typeface="Times New Roman" pitchFamily="18" charset="0"/>
                <a:ea typeface="Times New Roman" pitchFamily="18" charset="0"/>
                <a:cs typeface="Times New Roman" pitchFamily="18" charset="0"/>
              </a:rPr>
              <a:t> По  Результатам мониторингового исследования уровня освоения образовательной программы в образовательной области «Физическое развитие» показали  выполнение программы  на 93%. Во 2 младшей группе, увеличилось количество детей поступивших в учреждение в течение учебного года, которые ранее не посещали детское учреждение. Отмечена положительная динамика  в средней, старшей и подготовительной к школе группе, достигнута она за счет накопления и обогащения двигательного опыта, формирования потребности в двигательной активности через организацию НОД по физической культуре, систематическое проведение утренней гимнастики, оздоровительного бега (проводят воспитатели), </a:t>
            </a:r>
            <a:r>
              <a:rPr lang="ru-RU" sz="1400" dirty="0" err="1" smtClean="0">
                <a:solidFill>
                  <a:srgbClr val="002060"/>
                </a:solidFill>
                <a:latin typeface="Times New Roman" pitchFamily="18" charset="0"/>
                <a:ea typeface="Times New Roman" pitchFamily="18" charset="0"/>
                <a:cs typeface="Times New Roman" pitchFamily="18" charset="0"/>
              </a:rPr>
              <a:t>флешмобов</a:t>
            </a:r>
            <a:r>
              <a:rPr lang="ru-RU" sz="1400" dirty="0" smtClean="0">
                <a:solidFill>
                  <a:srgbClr val="002060"/>
                </a:solidFill>
                <a:latin typeface="Times New Roman" pitchFamily="18" charset="0"/>
                <a:ea typeface="Times New Roman" pitchFamily="18" charset="0"/>
                <a:cs typeface="Times New Roman" pitchFamily="18" charset="0"/>
              </a:rPr>
              <a:t>, физкультурных досугов и праздников, прогулок- походов в лесопарк, спортивные игры и упражнения с детьми на участке детского сада.  Традиционными стали Малые Олимпийские игры (летом и зимой), недели  и дни здоровья, военно-спортивная игра «Зарница» (летом, зимой), спортивные праздники к 23 Февраля. Создан клуб здоровья с родителями «Здоровая семья» (1 раз в квартал).</a:t>
            </a:r>
          </a:p>
          <a:p>
            <a:pPr lvl="0" fontAlgn="base">
              <a:spcBef>
                <a:spcPct val="0"/>
              </a:spcBef>
              <a:spcAft>
                <a:spcPct val="0"/>
              </a:spcAft>
            </a:pPr>
            <a:endParaRPr lang="ru-RU" dirty="0" smtClean="0">
              <a:solidFill>
                <a:srgbClr val="002060"/>
              </a:solidFill>
              <a:latin typeface="Times New Roman" pitchFamily="18" charset="0"/>
              <a:cs typeface="Times New Roman" pitchFamily="18" charset="0"/>
            </a:endParaRPr>
          </a:p>
        </p:txBody>
      </p:sp>
    </p:spTree>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2" y="428605"/>
            <a:ext cx="835824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0488" algn="l"/>
                <a:tab pos="609600" algn="l"/>
              </a:tabLst>
            </a:pP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Результат готовности детей подготовительной группы к школьному обучению.</a:t>
            </a:r>
          </a:p>
          <a:p>
            <a:pPr marL="0" marR="0" lvl="0" indent="0" algn="ctr" defTabSz="914400" rtl="0" eaLnBrk="1" fontAlgn="base" latinLnBrk="0" hangingPunct="1">
              <a:lnSpc>
                <a:spcPct val="100000"/>
              </a:lnSpc>
              <a:spcBef>
                <a:spcPct val="0"/>
              </a:spcBef>
              <a:spcAft>
                <a:spcPct val="0"/>
              </a:spcAft>
              <a:buClrTx/>
              <a:buSzTx/>
              <a:buFontTx/>
              <a:buNone/>
              <a:tabLst>
                <a:tab pos="-90488" algn="l"/>
                <a:tab pos="609600" algn="l"/>
              </a:tabLst>
            </a:pPr>
            <a:endParaRPr kumimoji="0" lang="ru-RU" b="1" i="0" u="sng" strike="noStrike" cap="none" normalizeH="0" baseline="0" dirty="0" smtClean="0">
              <a:ln>
                <a:noFill/>
              </a:ln>
              <a:solidFill>
                <a:srgbClr val="7030A0"/>
              </a:solidFill>
              <a:effectLst/>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285720" y="857232"/>
          <a:ext cx="8572558" cy="3214712"/>
        </p:xfrm>
        <a:graphic>
          <a:graphicData uri="http://schemas.openxmlformats.org/drawingml/2006/table">
            <a:tbl>
              <a:tblPr firstRow="1" bandRow="1">
                <a:tableStyleId>{5C22544A-7EE6-4342-B048-85BDC9FD1C3A}</a:tableStyleId>
              </a:tblPr>
              <a:tblGrid>
                <a:gridCol w="2286014"/>
                <a:gridCol w="1071570"/>
                <a:gridCol w="1185137"/>
                <a:gridCol w="1029441"/>
                <a:gridCol w="1022112"/>
                <a:gridCol w="1099046"/>
                <a:gridCol w="879238"/>
              </a:tblGrid>
              <a:tr h="990794">
                <a:tc rowSpan="2">
                  <a:txBody>
                    <a:bodyPr/>
                    <a:lstStyle/>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Готовность к </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школьному</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обучению</a:t>
                      </a:r>
                      <a:endParaRPr lang="ru-RU" sz="11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lang="ru-RU" sz="1800" b="1" kern="1200" dirty="0" smtClean="0">
                          <a:solidFill>
                            <a:srgbClr val="002060"/>
                          </a:solidFill>
                          <a:latin typeface="Times New Roman" pitchFamily="18" charset="0"/>
                          <a:ea typeface="+mn-ea"/>
                          <a:cs typeface="Times New Roman" pitchFamily="18" charset="0"/>
                        </a:rPr>
                        <a:t>Доля выпускников ДОУ (%)</a:t>
                      </a:r>
                    </a:p>
                    <a:p>
                      <a:r>
                        <a:rPr lang="ru-RU" sz="1800" b="1" kern="1200" dirty="0" smtClean="0">
                          <a:solidFill>
                            <a:srgbClr val="002060"/>
                          </a:solidFill>
                          <a:latin typeface="Times New Roman" pitchFamily="18" charset="0"/>
                          <a:ea typeface="+mn-ea"/>
                          <a:cs typeface="Times New Roman" pitchFamily="18" charset="0"/>
                        </a:rPr>
                        <a:t>2014  - 2015 год</a:t>
                      </a:r>
                      <a:endParaRPr lang="ru-RU"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c gridSpan="3">
                  <a:txBody>
                    <a:bodyPr/>
                    <a:lstStyle/>
                    <a:p>
                      <a:r>
                        <a:rPr lang="ru-RU" sz="1800" b="1" kern="1200" dirty="0" smtClean="0">
                          <a:solidFill>
                            <a:srgbClr val="002060"/>
                          </a:solidFill>
                          <a:latin typeface="Times New Roman" pitchFamily="18" charset="0"/>
                          <a:ea typeface="+mn-ea"/>
                          <a:cs typeface="Times New Roman" pitchFamily="18" charset="0"/>
                        </a:rPr>
                        <a:t>Доля выпускников ДОУ (%)</a:t>
                      </a:r>
                    </a:p>
                    <a:p>
                      <a:r>
                        <a:rPr lang="ru-RU" sz="1800" b="1" kern="1200" dirty="0" smtClean="0">
                          <a:solidFill>
                            <a:srgbClr val="002060"/>
                          </a:solidFill>
                          <a:latin typeface="Times New Roman" pitchFamily="18" charset="0"/>
                          <a:ea typeface="+mn-ea"/>
                          <a:cs typeface="Times New Roman" pitchFamily="18" charset="0"/>
                        </a:rPr>
                        <a:t>2015 - 2016 год</a:t>
                      </a:r>
                      <a:endParaRPr lang="ru-RU"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r>
              <a:tr h="665345">
                <a:tc vMerge="1">
                  <a:txBody>
                    <a:bodyPr/>
                    <a:lstStyle/>
                    <a:p>
                      <a:endParaRPr lang="ru-RU"/>
                    </a:p>
                  </a:txBody>
                  <a:tcPr/>
                </a:tc>
                <a:tc>
                  <a:txBody>
                    <a:bodyPr/>
                    <a:lstStyle/>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Высокий</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Уровень (%)</a:t>
                      </a:r>
                      <a:endParaRPr lang="ru-RU" sz="11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Средний</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Уровень</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a:t>
                      </a:r>
                      <a:endParaRPr lang="ru-RU" sz="11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Низкий</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Уровень (%)</a:t>
                      </a:r>
                      <a:endParaRPr lang="ru-RU" sz="11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Высокий</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Уровень (%)</a:t>
                      </a:r>
                      <a:endParaRPr lang="ru-RU" sz="11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Средний</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Уровень</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a:t>
                      </a:r>
                      <a:endParaRPr lang="ru-RU" sz="11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Низкий</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Уровень (%)</a:t>
                      </a:r>
                      <a:endParaRPr lang="ru-RU" sz="11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37463">
                <a:tc>
                  <a:txBody>
                    <a:bodyPr/>
                    <a:lstStyle/>
                    <a:p>
                      <a:pPr algn="ctr">
                        <a:lnSpc>
                          <a:spcPct val="115000"/>
                        </a:lnSpc>
                        <a:spcAft>
                          <a:spcPts val="0"/>
                        </a:spcAft>
                      </a:pPr>
                      <a:r>
                        <a:rPr lang="ru-RU" sz="1000">
                          <a:solidFill>
                            <a:srgbClr val="002060"/>
                          </a:solidFill>
                          <a:latin typeface="Times New Roman" pitchFamily="18" charset="0"/>
                          <a:ea typeface="Times New Roman"/>
                          <a:cs typeface="Times New Roman" pitchFamily="18" charset="0"/>
                        </a:rPr>
                        <a:t> </a:t>
                      </a:r>
                      <a:r>
                        <a:rPr lang="ru-RU" sz="1200" b="1">
                          <a:solidFill>
                            <a:srgbClr val="002060"/>
                          </a:solidFill>
                          <a:latin typeface="Times New Roman" pitchFamily="18" charset="0"/>
                          <a:ea typeface="Times New Roman"/>
                          <a:cs typeface="Times New Roman" pitchFamily="18" charset="0"/>
                        </a:rPr>
                        <a:t>Физическое</a:t>
                      </a:r>
                      <a:endParaRPr lang="ru-RU" sz="1100">
                        <a:solidFill>
                          <a:srgbClr val="002060"/>
                        </a:solidFill>
                        <a:latin typeface="Times New Roman" pitchFamily="18" charset="0"/>
                        <a:ea typeface="Times New Roman"/>
                        <a:cs typeface="Times New Roman" pitchFamily="18" charset="0"/>
                      </a:endParaRPr>
                    </a:p>
                    <a:p>
                      <a:pPr>
                        <a:lnSpc>
                          <a:spcPct val="115000"/>
                        </a:lnSpc>
                        <a:spcAft>
                          <a:spcPts val="0"/>
                        </a:spcAft>
                      </a:pPr>
                      <a:r>
                        <a:rPr lang="ru-RU" sz="1200" b="1">
                          <a:solidFill>
                            <a:srgbClr val="002060"/>
                          </a:solidFill>
                          <a:latin typeface="Times New Roman" pitchFamily="18" charset="0"/>
                          <a:ea typeface="Times New Roman"/>
                          <a:cs typeface="Times New Roman" pitchFamily="18" charset="0"/>
                        </a:rPr>
                        <a:t>              развитие</a:t>
                      </a:r>
                      <a:endParaRPr lang="ru-RU" sz="110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21110">
                <a:tc>
                  <a:txBody>
                    <a:bodyPr/>
                    <a:lstStyle/>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Двигательное</a:t>
                      </a: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200" b="1" dirty="0">
                          <a:solidFill>
                            <a:srgbClr val="002060"/>
                          </a:solidFill>
                          <a:latin typeface="Times New Roman" pitchFamily="18" charset="0"/>
                          <a:ea typeface="Times New Roman"/>
                          <a:cs typeface="Times New Roman" pitchFamily="18" charset="0"/>
                        </a:rPr>
                        <a:t>Воображение</a:t>
                      </a:r>
                      <a:endParaRPr lang="ru-RU" sz="1100" dirty="0">
                        <a:solidFill>
                          <a:srgbClr val="002060"/>
                        </a:solidFill>
                        <a:latin typeface="Times New Roman" pitchFamily="18" charset="0"/>
                        <a:ea typeface="Times New Roman"/>
                        <a:cs typeface="Times New Roman" pitchFamily="18" charset="0"/>
                      </a:endParaRPr>
                    </a:p>
                    <a:p>
                      <a:pPr>
                        <a:lnSpc>
                          <a:spcPct val="115000"/>
                        </a:lnSpc>
                        <a:spcAft>
                          <a:spcPts val="0"/>
                        </a:spcAft>
                      </a:pPr>
                      <a:r>
                        <a:rPr lang="ru-RU" sz="1000" dirty="0">
                          <a:solidFill>
                            <a:srgbClr val="002060"/>
                          </a:solidFill>
                          <a:latin typeface="Times New Roman" pitchFamily="18" charset="0"/>
                          <a:ea typeface="Times New Roman"/>
                          <a:cs typeface="Times New Roman" pitchFamily="18" charset="0"/>
                        </a:rPr>
                        <a:t>(</a:t>
                      </a:r>
                      <a:r>
                        <a:rPr lang="ru-RU" sz="1200" i="1" dirty="0">
                          <a:solidFill>
                            <a:srgbClr val="002060"/>
                          </a:solidFill>
                          <a:latin typeface="Times New Roman" pitchFamily="18" charset="0"/>
                          <a:ea typeface="Times New Roman"/>
                          <a:cs typeface="Times New Roman" pitchFamily="18" charset="0"/>
                        </a:rPr>
                        <a:t>Технология В.Т. Кудрявцев, Б.Б. Егоров «Развивающая педагогика оздоровления».)</a:t>
                      </a:r>
                      <a:r>
                        <a:rPr lang="ru-RU" sz="1000" dirty="0">
                          <a:solidFill>
                            <a:srgbClr val="002060"/>
                          </a:solidFill>
                          <a:latin typeface="Times New Roman" pitchFamily="18" charset="0"/>
                          <a:ea typeface="Times New Roman"/>
                          <a:cs typeface="Times New Roman" pitchFamily="18" charset="0"/>
                        </a:rPr>
                        <a:t>  </a:t>
                      </a:r>
                      <a:endParaRPr lang="ru-RU" sz="11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TextBox 5"/>
          <p:cNvSpPr txBox="1"/>
          <p:nvPr/>
        </p:nvSpPr>
        <p:spPr>
          <a:xfrm>
            <a:off x="857224" y="4429132"/>
            <a:ext cx="7072362" cy="369332"/>
          </a:xfrm>
          <a:prstGeom prst="rect">
            <a:avLst/>
          </a:prstGeom>
          <a:noFill/>
        </p:spPr>
        <p:txBody>
          <a:bodyPr wrap="square" rtlCol="0">
            <a:spAutoFit/>
          </a:bodyPr>
          <a:lstStyle/>
          <a:p>
            <a:endParaRPr lang="ru-RU" dirty="0"/>
          </a:p>
        </p:txBody>
      </p:sp>
      <p:sp>
        <p:nvSpPr>
          <p:cNvPr id="8" name="TextBox 7"/>
          <p:cNvSpPr txBox="1"/>
          <p:nvPr/>
        </p:nvSpPr>
        <p:spPr>
          <a:xfrm>
            <a:off x="357158" y="4071942"/>
            <a:ext cx="8429684" cy="2677656"/>
          </a:xfrm>
          <a:prstGeom prst="rect">
            <a:avLst/>
          </a:prstGeom>
          <a:noFill/>
        </p:spPr>
        <p:txBody>
          <a:bodyPr wrap="square" rtlCol="0">
            <a:spAutoFit/>
          </a:bodyPr>
          <a:lstStyle/>
          <a:p>
            <a:pPr lvl="0" fontAlgn="base">
              <a:spcBef>
                <a:spcPct val="0"/>
              </a:spcBef>
              <a:spcAft>
                <a:spcPct val="0"/>
              </a:spcAft>
            </a:pPr>
            <a:r>
              <a:rPr lang="ru-RU" sz="1400" b="1" dirty="0" smtClean="0">
                <a:solidFill>
                  <a:srgbClr val="002060"/>
                </a:solidFill>
                <a:latin typeface="Times New Roman" pitchFamily="18" charset="0"/>
                <a:ea typeface="Times New Roman" pitchFamily="18" charset="0"/>
                <a:cs typeface="Times New Roman" pitchFamily="18" charset="0"/>
              </a:rPr>
              <a:t>Вывод:</a:t>
            </a:r>
            <a:r>
              <a:rPr lang="ru-RU" sz="1400" dirty="0" smtClean="0">
                <a:solidFill>
                  <a:srgbClr val="002060"/>
                </a:solidFill>
                <a:latin typeface="Times New Roman" pitchFamily="18" charset="0"/>
                <a:ea typeface="Times New Roman" pitchFamily="18" charset="0"/>
                <a:cs typeface="Times New Roman" pitchFamily="18" charset="0"/>
              </a:rPr>
              <a:t> Выполнение программы по двигательному воображению  и осмысленной моторики возросло на 12%, что является хорошим результатом подготовки к обучению дошкольников к школе.  Большинство детей владеют «языком» движений. У них сформирована способность к образно-двигательному  воплощению  и перевоплощению живых и неживых объектов, возникает осмысленное переживание ценности здорового тела. Дети самостоятельно выполняют упражнения для формирования и коррекции осанки (напряжение и расслабление мышц спины с изображением движений разных животных — медведя, слона, бабочки, зайчика и т. д.). Владеют техникой  выполнения элементов  </a:t>
            </a:r>
            <a:r>
              <a:rPr lang="ru-RU" sz="1400" dirty="0" err="1" smtClean="0">
                <a:solidFill>
                  <a:srgbClr val="002060"/>
                </a:solidFill>
                <a:latin typeface="Times New Roman" pitchFamily="18" charset="0"/>
                <a:ea typeface="Times New Roman" pitchFamily="18" charset="0"/>
                <a:cs typeface="Times New Roman" pitchFamily="18" charset="0"/>
              </a:rPr>
              <a:t>самомассажа</a:t>
            </a:r>
            <a:r>
              <a:rPr lang="ru-RU" sz="1400" dirty="0" smtClean="0">
                <a:solidFill>
                  <a:srgbClr val="002060"/>
                </a:solidFill>
                <a:latin typeface="Times New Roman" pitchFamily="18" charset="0"/>
                <a:ea typeface="Times New Roman" pitchFamily="18" charset="0"/>
                <a:cs typeface="Times New Roman" pitchFamily="18" charset="0"/>
              </a:rPr>
              <a:t>: пальчиковые гимнастики, упражнения на дыхание.  Самостоятельно  проводят разминки и утреннюю гимнастику. Освоили  технические  навыками владения мячом: «Школа мяча», овладели элементами спортивных игр: бадминтон, теннис, баскетбол, хоккей. Мальчики  - элементы игры в футбол (ведение мяча разными способами, забивание в ворота, правила игры). </a:t>
            </a:r>
            <a:endParaRPr lang="ru-RU" sz="1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1400" dirty="0" smtClean="0">
              <a:latin typeface="Arial" pitchFamily="34" charset="0"/>
              <a:cs typeface="Arial" pitchFamily="34" charset="0"/>
            </a:endParaRPr>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0100" y="857232"/>
            <a:ext cx="5214974" cy="1938992"/>
          </a:xfrm>
          <a:prstGeom prst="rect">
            <a:avLst/>
          </a:prstGeom>
        </p:spPr>
        <p:txBody>
          <a:bodyPr wrap="square">
            <a:spAutoFit/>
          </a:bodyPr>
          <a:lstStyle/>
          <a:p>
            <a:r>
              <a:rPr lang="ru-RU" sz="2000" i="1" dirty="0" smtClean="0">
                <a:solidFill>
                  <a:srgbClr val="7030A0"/>
                </a:solidFill>
                <a:latin typeface="Times New Roman" pitchFamily="18" charset="0"/>
                <a:ea typeface="Times New Roman" pitchFamily="18" charset="0"/>
                <a:cs typeface="Times New Roman" pitchFamily="18" charset="0"/>
              </a:rPr>
              <a:t>Ребёнок – это солнце,</a:t>
            </a:r>
            <a:r>
              <a:rPr lang="ru-RU" sz="2000" i="1" dirty="0" smtClean="0">
                <a:solidFill>
                  <a:srgbClr val="7030A0"/>
                </a:solidFill>
                <a:latin typeface="Times New Roman" pitchFamily="18" charset="0"/>
                <a:cs typeface="Times New Roman" pitchFamily="18" charset="0"/>
              </a:rPr>
              <a:t/>
            </a:r>
            <a:br>
              <a:rPr lang="ru-RU" sz="2000" i="1" dirty="0" smtClean="0">
                <a:solidFill>
                  <a:srgbClr val="7030A0"/>
                </a:solidFill>
                <a:latin typeface="Times New Roman" pitchFamily="18" charset="0"/>
                <a:cs typeface="Times New Roman" pitchFamily="18" charset="0"/>
              </a:rPr>
            </a:br>
            <a:r>
              <a:rPr lang="ru-RU" sz="2000" i="1" dirty="0" smtClean="0">
                <a:solidFill>
                  <a:srgbClr val="7030A0"/>
                </a:solidFill>
                <a:latin typeface="Times New Roman" pitchFamily="18" charset="0"/>
                <a:ea typeface="Times New Roman" pitchFamily="18" charset="0"/>
                <a:cs typeface="Times New Roman" pitchFamily="18" charset="0"/>
              </a:rPr>
              <a:t>Вокруг которого</a:t>
            </a:r>
            <a:r>
              <a:rPr lang="ru-RU" sz="2000" i="1" dirty="0" smtClean="0">
                <a:solidFill>
                  <a:srgbClr val="7030A0"/>
                </a:solidFill>
                <a:latin typeface="Times New Roman" pitchFamily="18" charset="0"/>
                <a:cs typeface="Times New Roman" pitchFamily="18" charset="0"/>
              </a:rPr>
              <a:t/>
            </a:r>
            <a:br>
              <a:rPr lang="ru-RU" sz="2000" i="1" dirty="0" smtClean="0">
                <a:solidFill>
                  <a:srgbClr val="7030A0"/>
                </a:solidFill>
                <a:latin typeface="Times New Roman" pitchFamily="18" charset="0"/>
                <a:cs typeface="Times New Roman" pitchFamily="18" charset="0"/>
              </a:rPr>
            </a:br>
            <a:r>
              <a:rPr lang="ru-RU" sz="2000" i="1" dirty="0" smtClean="0">
                <a:solidFill>
                  <a:srgbClr val="7030A0"/>
                </a:solidFill>
                <a:latin typeface="Times New Roman" pitchFamily="18" charset="0"/>
                <a:ea typeface="Times New Roman" pitchFamily="18" charset="0"/>
                <a:cs typeface="Times New Roman" pitchFamily="18" charset="0"/>
              </a:rPr>
              <a:t>Вращается весь педагогический процесс,</a:t>
            </a:r>
            <a:br>
              <a:rPr lang="ru-RU" sz="2000" i="1" dirty="0" smtClean="0">
                <a:solidFill>
                  <a:srgbClr val="7030A0"/>
                </a:solidFill>
                <a:latin typeface="Times New Roman" pitchFamily="18" charset="0"/>
                <a:ea typeface="Times New Roman" pitchFamily="18" charset="0"/>
                <a:cs typeface="Times New Roman" pitchFamily="18" charset="0"/>
              </a:rPr>
            </a:br>
            <a:r>
              <a:rPr lang="ru-RU" sz="2000" i="1" dirty="0" smtClean="0">
                <a:solidFill>
                  <a:srgbClr val="7030A0"/>
                </a:solidFill>
                <a:latin typeface="Times New Roman" pitchFamily="18" charset="0"/>
                <a:ea typeface="Times New Roman" pitchFamily="18" charset="0"/>
                <a:cs typeface="Times New Roman" pitchFamily="18" charset="0"/>
              </a:rPr>
              <a:t> его сила должна быть выявлена,</a:t>
            </a:r>
            <a:br>
              <a:rPr lang="ru-RU" sz="2000" i="1" dirty="0" smtClean="0">
                <a:solidFill>
                  <a:srgbClr val="7030A0"/>
                </a:solidFill>
                <a:latin typeface="Times New Roman" pitchFamily="18" charset="0"/>
                <a:ea typeface="Times New Roman" pitchFamily="18" charset="0"/>
                <a:cs typeface="Times New Roman" pitchFamily="18" charset="0"/>
              </a:rPr>
            </a:br>
            <a:r>
              <a:rPr lang="ru-RU" sz="2000" i="1" dirty="0" smtClean="0">
                <a:solidFill>
                  <a:srgbClr val="7030A0"/>
                </a:solidFill>
                <a:latin typeface="Times New Roman" pitchFamily="18" charset="0"/>
                <a:ea typeface="Times New Roman" pitchFamily="18" charset="0"/>
                <a:cs typeface="Times New Roman" pitchFamily="18" charset="0"/>
              </a:rPr>
              <a:t>интересы удовлетворены,</a:t>
            </a:r>
            <a:br>
              <a:rPr lang="ru-RU" sz="2000" i="1" dirty="0" smtClean="0">
                <a:solidFill>
                  <a:srgbClr val="7030A0"/>
                </a:solidFill>
                <a:latin typeface="Times New Roman" pitchFamily="18" charset="0"/>
                <a:ea typeface="Times New Roman" pitchFamily="18" charset="0"/>
                <a:cs typeface="Times New Roman" pitchFamily="18" charset="0"/>
              </a:rPr>
            </a:br>
            <a:r>
              <a:rPr lang="ru-RU" sz="2000" i="1" dirty="0" smtClean="0">
                <a:solidFill>
                  <a:srgbClr val="7030A0"/>
                </a:solidFill>
                <a:latin typeface="Times New Roman" pitchFamily="18" charset="0"/>
                <a:ea typeface="Times New Roman" pitchFamily="18" charset="0"/>
                <a:cs typeface="Times New Roman" pitchFamily="18" charset="0"/>
              </a:rPr>
              <a:t> способности развиты.</a:t>
            </a:r>
            <a:endParaRPr lang="ru-RU" sz="2000" i="1" dirty="0">
              <a:solidFill>
                <a:srgbClr val="7030A0"/>
              </a:solidFill>
            </a:endParaRPr>
          </a:p>
        </p:txBody>
      </p:sp>
      <p:pic>
        <p:nvPicPr>
          <p:cNvPr id="3" name="Рисунок 2" descr="11361.jpg"/>
          <p:cNvPicPr>
            <a:picLocks noChangeAspect="1"/>
          </p:cNvPicPr>
          <p:nvPr/>
        </p:nvPicPr>
        <p:blipFill>
          <a:blip r:embed="rId2"/>
          <a:stretch>
            <a:fillRect/>
          </a:stretch>
        </p:blipFill>
        <p:spPr>
          <a:xfrm>
            <a:off x="6572264" y="857232"/>
            <a:ext cx="2257408" cy="1693056"/>
          </a:xfrm>
          <a:prstGeom prst="rect">
            <a:avLst/>
          </a:prstGeom>
        </p:spPr>
      </p:pic>
      <p:pic>
        <p:nvPicPr>
          <p:cNvPr id="4" name="Рисунок 3" descr="2464635.jpg"/>
          <p:cNvPicPr>
            <a:picLocks noChangeAspect="1"/>
          </p:cNvPicPr>
          <p:nvPr/>
        </p:nvPicPr>
        <p:blipFill>
          <a:blip r:embed="rId3"/>
          <a:stretch>
            <a:fillRect/>
          </a:stretch>
        </p:blipFill>
        <p:spPr>
          <a:xfrm>
            <a:off x="2364578" y="3071810"/>
            <a:ext cx="4143176" cy="2857520"/>
          </a:xfrm>
          <a:prstGeom prst="rect">
            <a:avLst/>
          </a:prstGeom>
        </p:spPr>
      </p:pic>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42910" y="928670"/>
            <a:ext cx="7572428"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600" b="1" u="sng" dirty="0" smtClean="0">
                <a:solidFill>
                  <a:srgbClr val="7030A0"/>
                </a:solidFill>
                <a:latin typeface="Times New Roman" pitchFamily="18" charset="0"/>
                <a:ea typeface="Times New Roman" pitchFamily="18" charset="0"/>
                <a:cs typeface="Times New Roman" pitchFamily="18" charset="0"/>
              </a:rPr>
              <a:t>Индивидуализация двигательной  деятельности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Полноценная реализация </a:t>
            </a:r>
            <a:r>
              <a:rPr kumimoji="0" lang="ru-RU"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индивидуального подхода в двигательной деятельности с детьми возможна</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если реализовать комплекс педагогических условий, </a:t>
            </a:r>
            <a:r>
              <a:rPr kumimoji="0" lang="ru-RU" sz="1400" b="0"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включающий</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solidFill>
                  <a:srgbClr val="002060"/>
                </a:solidFill>
                <a:latin typeface="Times New Roman" pitchFamily="18" charset="0"/>
                <a:ea typeface="Times New Roman" pitchFamily="18" charset="0"/>
                <a:cs typeface="Times New Roman" pitchFamily="18" charset="0"/>
              </a:rPr>
              <a:t>1.</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Подбор и адаптацию современных технологий, позволяющих каждому ребенку успешно освоить реализуемые в ДОО программы по физическому развитию.</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solidFill>
                  <a:srgbClr val="002060"/>
                </a:solidFill>
                <a:latin typeface="Times New Roman" pitchFamily="18" charset="0"/>
                <a:ea typeface="Times New Roman" pitchFamily="18" charset="0"/>
                <a:cs typeface="Times New Roman" pitchFamily="18" charset="0"/>
              </a:rPr>
              <a:t>2.</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Внесение конструктивных изменений в </a:t>
            </a:r>
            <a:r>
              <a:rPr kumimoji="0" lang="ru-RU"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организацию</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непосредственной образовательной </a:t>
            </a:r>
            <a:r>
              <a:rPr kumimoji="0" lang="ru-RU"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деятельности</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которая исключает спонтанность выбора средств и методов </a:t>
            </a:r>
            <a:r>
              <a:rPr kumimoji="0" lang="ru-RU"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двигательной деятельности</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детей дошкольного возраста. (использовани</a:t>
            </a:r>
            <a:r>
              <a:rPr lang="ru-RU" sz="1400" baseline="0" dirty="0" smtClean="0">
                <a:solidFill>
                  <a:srgbClr val="002060"/>
                </a:solidFill>
                <a:latin typeface="Times New Roman" pitchFamily="18" charset="0"/>
                <a:ea typeface="Times New Roman" pitchFamily="18" charset="0"/>
                <a:cs typeface="Times New Roman" pitchFamily="18" charset="0"/>
              </a:rPr>
              <a:t>е</a:t>
            </a:r>
            <a:r>
              <a:rPr lang="ru-RU" sz="1400" dirty="0" smtClean="0">
                <a:solidFill>
                  <a:srgbClr val="002060"/>
                </a:solidFill>
                <a:latin typeface="Times New Roman" pitchFamily="18" charset="0"/>
                <a:ea typeface="Times New Roman" pitchFamily="18" charset="0"/>
                <a:cs typeface="Times New Roman" pitchFamily="18" charset="0"/>
              </a:rPr>
              <a:t> вариативных физкультурных занятий)</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solidFill>
                  <a:srgbClr val="002060"/>
                </a:solidFill>
                <a:latin typeface="Times New Roman" pitchFamily="18" charset="0"/>
                <a:ea typeface="Times New Roman" pitchFamily="18" charset="0"/>
                <a:cs typeface="Times New Roman" pitchFamily="18" charset="0"/>
              </a:rPr>
              <a:t>3.</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Координацию </a:t>
            </a:r>
            <a:r>
              <a:rPr kumimoji="0" lang="ru-RU"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деятельности специалистов </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(воспитателя по физической культуре, воспитателей групп, ст. медсестры, ст. воспитателя)  в планировании </a:t>
            </a:r>
            <a:r>
              <a:rPr kumimoji="0" lang="ru-RU" sz="14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физкультурно</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 оздоровительной работы с детьми.</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solidFill>
                  <a:srgbClr val="002060"/>
                </a:solidFill>
                <a:latin typeface="Times New Roman" pitchFamily="18" charset="0"/>
                <a:ea typeface="Times New Roman" pitchFamily="18" charset="0"/>
                <a:cs typeface="Times New Roman" pitchFamily="18" charset="0"/>
              </a:rPr>
              <a:t>4.</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Сотрудничество с семьей через современные формы взаимодействия</a:t>
            </a:r>
            <a:r>
              <a:rPr kumimoji="0" lang="ru-RU" sz="14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 совместные праздники, дни открытых дверей, дни здоровья, совместные прогулки-походы, работа клуба «Здоровая семья, проектная деятельность: детско</a:t>
            </a:r>
            <a:r>
              <a:rPr lang="ru-RU" sz="1400" dirty="0" smtClean="0">
                <a:solidFill>
                  <a:srgbClr val="002060"/>
                </a:solidFill>
                <a:latin typeface="Times New Roman" pitchFamily="18" charset="0"/>
                <a:ea typeface="Times New Roman" pitchFamily="18" charset="0"/>
                <a:cs typeface="Times New Roman" pitchFamily="18" charset="0"/>
              </a:rPr>
              <a:t>-родительские проекты, информационные стенды,  индивидуальные консультации, беседы) </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eaLnBrk="0" fontAlgn="base" hangingPunct="0">
              <a:spcBef>
                <a:spcPct val="0"/>
              </a:spcBef>
              <a:spcAft>
                <a:spcPct val="0"/>
              </a:spcAft>
            </a:pPr>
            <a:r>
              <a:rPr lang="ru-RU" sz="1400" dirty="0" smtClean="0">
                <a:solidFill>
                  <a:srgbClr val="002060"/>
                </a:solidFill>
                <a:latin typeface="Times New Roman" pitchFamily="18" charset="0"/>
                <a:ea typeface="Times New Roman" pitchFamily="18" charset="0"/>
                <a:cs typeface="Times New Roman" pitchFamily="18" charset="0"/>
              </a:rPr>
              <a:t>5</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Создание предметно – пространственной среды развития движений и оздоровления детей, обеспечивающей возможность реализации </a:t>
            </a:r>
            <a:r>
              <a:rPr kumimoji="0" lang="ru-RU"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индивидуального подхода как в </a:t>
            </a:r>
            <a:r>
              <a:rPr lang="ru-RU" sz="1400" b="1" dirty="0" smtClean="0">
                <a:solidFill>
                  <a:srgbClr val="002060"/>
                </a:solidFill>
                <a:latin typeface="Times New Roman" pitchFamily="18" charset="0"/>
                <a:ea typeface="Times New Roman" pitchFamily="18" charset="0"/>
                <a:cs typeface="Times New Roman" pitchFamily="18" charset="0"/>
              </a:rPr>
              <a:t>организованной</a:t>
            </a:r>
            <a:r>
              <a:rPr lang="ru-RU" sz="1400" dirty="0" smtClean="0">
                <a:solidFill>
                  <a:srgbClr val="002060"/>
                </a:solidFill>
                <a:latin typeface="Times New Roman" pitchFamily="18" charset="0"/>
                <a:ea typeface="Times New Roman" pitchFamily="18" charset="0"/>
                <a:cs typeface="Times New Roman" pitchFamily="18" charset="0"/>
              </a:rPr>
              <a:t> взрослым </a:t>
            </a:r>
            <a:r>
              <a:rPr lang="ru-RU" sz="1400" dirty="0" err="1" smtClean="0">
                <a:solidFill>
                  <a:srgbClr val="002060"/>
                </a:solidFill>
                <a:latin typeface="Times New Roman" pitchFamily="18" charset="0"/>
                <a:ea typeface="Times New Roman" pitchFamily="18" charset="0"/>
                <a:cs typeface="Times New Roman" pitchFamily="18" charset="0"/>
              </a:rPr>
              <a:t>физкультурно</a:t>
            </a:r>
            <a:r>
              <a:rPr lang="ru-RU" sz="1400" dirty="0" smtClean="0">
                <a:solidFill>
                  <a:srgbClr val="002060"/>
                </a:solidFill>
                <a:latin typeface="Times New Roman" pitchFamily="18" charset="0"/>
                <a:ea typeface="Times New Roman" pitchFamily="18" charset="0"/>
                <a:cs typeface="Times New Roman" pitchFamily="18" charset="0"/>
              </a:rPr>
              <a:t> – оздоровительной работе с детьми</a:t>
            </a:r>
            <a:r>
              <a:rPr lang="ru-RU" sz="1400" dirty="0" smtClean="0">
                <a:solidFill>
                  <a:srgbClr val="002060"/>
                </a:solidFill>
                <a:latin typeface="Times New Roman" pitchFamily="18" charset="0"/>
                <a:cs typeface="Times New Roman" pitchFamily="18" charset="0"/>
              </a:rPr>
              <a:t>, так и в самостоятельной </a:t>
            </a:r>
            <a:r>
              <a:rPr lang="ru-RU" sz="1400" b="1" dirty="0" smtClean="0">
                <a:solidFill>
                  <a:srgbClr val="002060"/>
                </a:solidFill>
                <a:latin typeface="Times New Roman" pitchFamily="18" charset="0"/>
                <a:cs typeface="Times New Roman" pitchFamily="18" charset="0"/>
              </a:rPr>
              <a:t>двигательной деятельности каждого ребенка</a:t>
            </a:r>
            <a:r>
              <a:rPr lang="ru-RU" sz="1400" dirty="0" smtClean="0">
                <a:solidFill>
                  <a:srgbClr val="002060"/>
                </a:solidFill>
                <a:latin typeface="Times New Roman" pitchFamily="18" charset="0"/>
                <a:cs typeface="Times New Roman" pitchFamily="18" charset="0"/>
              </a:rPr>
              <a:t>.</a:t>
            </a:r>
          </a:p>
          <a:p>
            <a:pPr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p:txBody>
      </p:sp>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71604" y="500042"/>
            <a:ext cx="67151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Здоровьесберегающие</a:t>
            </a:r>
            <a:r>
              <a:rPr kumimoji="0" lang="ru-RU" sz="16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технологии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sng" strike="noStrike" cap="none" normalizeH="0" baseline="0" dirty="0" smtClean="0">
              <a:ln>
                <a:noFill/>
              </a:ln>
              <a:solidFill>
                <a:srgbClr val="7030A0"/>
              </a:solidFill>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428596" y="1214422"/>
          <a:ext cx="8358246" cy="4450080"/>
        </p:xfrm>
        <a:graphic>
          <a:graphicData uri="http://schemas.openxmlformats.org/drawingml/2006/table">
            <a:tbl>
              <a:tblPr firstRow="1" bandRow="1">
                <a:tableStyleId>{5C22544A-7EE6-4342-B048-85BDC9FD1C3A}</a:tableStyleId>
              </a:tblPr>
              <a:tblGrid>
                <a:gridCol w="2643206"/>
                <a:gridCol w="2143140"/>
                <a:gridCol w="3571900"/>
              </a:tblGrid>
              <a:tr h="696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0" kern="1200" dirty="0" smtClean="0">
                          <a:solidFill>
                            <a:srgbClr val="002060"/>
                          </a:solidFill>
                          <a:latin typeface="Times New Roman" pitchFamily="18" charset="0"/>
                          <a:ea typeface="+mn-ea"/>
                          <a:cs typeface="Times New Roman" pitchFamily="18" charset="0"/>
                        </a:rPr>
                        <a:t>Медико-профилактические</a:t>
                      </a:r>
                    </a:p>
                    <a:p>
                      <a:endParaRPr lang="ru-RU" sz="14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0" kern="1200" dirty="0" err="1" smtClean="0">
                          <a:solidFill>
                            <a:srgbClr val="002060"/>
                          </a:solidFill>
                          <a:latin typeface="Times New Roman" pitchFamily="18" charset="0"/>
                          <a:ea typeface="+mn-ea"/>
                          <a:cs typeface="Times New Roman" pitchFamily="18" charset="0"/>
                        </a:rPr>
                        <a:t>Физкультурно</a:t>
                      </a:r>
                      <a:r>
                        <a:rPr lang="ru-RU" sz="1400" b="1" i="0" kern="1200" dirty="0" smtClean="0">
                          <a:solidFill>
                            <a:srgbClr val="002060"/>
                          </a:solidFill>
                          <a:latin typeface="Times New Roman" pitchFamily="18" charset="0"/>
                          <a:ea typeface="+mn-ea"/>
                          <a:cs typeface="Times New Roman" pitchFamily="18" charset="0"/>
                        </a:rPr>
                        <a:t>– оздоровительные</a:t>
                      </a:r>
                    </a:p>
                    <a:p>
                      <a:endParaRPr lang="ru-RU" sz="14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0" kern="1200" dirty="0" smtClean="0">
                          <a:solidFill>
                            <a:srgbClr val="002060"/>
                          </a:solidFill>
                          <a:latin typeface="Times New Roman" pitchFamily="18" charset="0"/>
                          <a:ea typeface="+mn-ea"/>
                          <a:cs typeface="Times New Roman" pitchFamily="18" charset="0"/>
                        </a:rPr>
                        <a:t>Психологическая безопасность</a:t>
                      </a:r>
                    </a:p>
                    <a:p>
                      <a:endParaRPr lang="ru-RU" sz="140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539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rgbClr val="002060"/>
                          </a:solidFill>
                          <a:latin typeface="Times New Roman" pitchFamily="18" charset="0"/>
                          <a:ea typeface="+mn-ea"/>
                          <a:cs typeface="Times New Roman" pitchFamily="18" charset="0"/>
                        </a:rPr>
                        <a:t>Организация мониторинга здоровья - разработка рекомендаций по оптимизации детского здоровья - организация и контроль питания - закаливание - организация профилактических мероприятий в детском саду; - организация контроля и помощь в обеспечение требований </a:t>
                      </a:r>
                      <a:r>
                        <a:rPr lang="ru-RU" sz="1400" kern="1200" dirty="0" err="1" smtClean="0">
                          <a:solidFill>
                            <a:srgbClr val="002060"/>
                          </a:solidFill>
                          <a:latin typeface="Times New Roman" pitchFamily="18" charset="0"/>
                          <a:ea typeface="+mn-ea"/>
                          <a:cs typeface="Times New Roman" pitchFamily="18" charset="0"/>
                        </a:rPr>
                        <a:t>СанПиН</a:t>
                      </a:r>
                      <a:r>
                        <a:rPr lang="ru-RU" sz="1400" kern="1200" dirty="0" smtClean="0">
                          <a:solidFill>
                            <a:srgbClr val="002060"/>
                          </a:solidFill>
                          <a:latin typeface="Times New Roman" pitchFamily="18" charset="0"/>
                          <a:ea typeface="+mn-ea"/>
                          <a:cs typeface="Times New Roman" pitchFamily="18" charset="0"/>
                        </a:rPr>
                        <a:t> - организация</a:t>
                      </a: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Развитие физических качеств, двигательной активности - становление физической культуры детей - профилактика плоскостопия и формирования правильной осанки - воспитание привычки к повседневной физической активности и заботе о здоровье</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kern="1200" dirty="0" smtClean="0">
                          <a:solidFill>
                            <a:srgbClr val="002060"/>
                          </a:solidFill>
                          <a:latin typeface="Times New Roman" pitchFamily="18" charset="0"/>
                          <a:ea typeface="+mn-ea"/>
                          <a:cs typeface="Times New Roman" pitchFamily="18" charset="0"/>
                        </a:rPr>
                        <a:t>Комфортная организация режимных моментов - оптимальный двигательный режим - правильное распределение интеллектуальных и физических нагрузок - доброжелательный стиль общения взрослого с детьми - организация мониторинга здоровья - разработка рекомендаций по оптимизации детского здоровья - организация и контроль питания - закаливание - организация профилактических мероприятий в детском саду; - организация контроля и помощь в обеспечение требований </a:t>
                      </a:r>
                      <a:r>
                        <a:rPr lang="ru-RU" sz="1400" kern="1200" dirty="0" err="1" smtClean="0">
                          <a:solidFill>
                            <a:srgbClr val="002060"/>
                          </a:solidFill>
                          <a:latin typeface="Times New Roman" pitchFamily="18" charset="0"/>
                          <a:ea typeface="+mn-ea"/>
                          <a:cs typeface="Times New Roman" pitchFamily="18" charset="0"/>
                        </a:rPr>
                        <a:t>СанПиН</a:t>
                      </a:r>
                      <a:r>
                        <a:rPr lang="ru-RU" sz="1400" kern="1200" dirty="0" smtClean="0">
                          <a:solidFill>
                            <a:srgbClr val="002060"/>
                          </a:solidFill>
                          <a:latin typeface="Times New Roman" pitchFamily="18" charset="0"/>
                          <a:ea typeface="+mn-ea"/>
                          <a:cs typeface="Times New Roman" pitchFamily="18" charset="0"/>
                        </a:rPr>
                        <a:t> - организация </a:t>
                      </a:r>
                      <a:r>
                        <a:rPr lang="ru-RU" sz="1400" kern="1200" dirty="0" err="1" smtClean="0">
                          <a:solidFill>
                            <a:srgbClr val="002060"/>
                          </a:solidFill>
                          <a:latin typeface="Times New Roman" pitchFamily="18" charset="0"/>
                          <a:ea typeface="+mn-ea"/>
                          <a:cs typeface="Times New Roman" pitchFamily="18" charset="0"/>
                        </a:rPr>
                        <a:t>здорвоьесберегающей</a:t>
                      </a:r>
                      <a:r>
                        <a:rPr lang="ru-RU" sz="1400" kern="1200" dirty="0" smtClean="0">
                          <a:solidFill>
                            <a:srgbClr val="002060"/>
                          </a:solidFill>
                          <a:latin typeface="Times New Roman" pitchFamily="18" charset="0"/>
                          <a:ea typeface="+mn-ea"/>
                          <a:cs typeface="Times New Roman" pitchFamily="18" charset="0"/>
                        </a:rPr>
                        <a:t> среды - целесообразность в применении приемов и методов - использование приемов релаксации в режиме дня.</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785786" y="428604"/>
            <a:ext cx="7072362"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b="1" u="sng" dirty="0" smtClean="0">
                <a:solidFill>
                  <a:srgbClr val="7030A0"/>
                </a:solidFill>
                <a:latin typeface="Times New Roman" pitchFamily="18" charset="0"/>
                <a:ea typeface="Times New Roman" pitchFamily="18" charset="0"/>
                <a:cs typeface="Times New Roman" pitchFamily="18" charset="0"/>
              </a:rPr>
              <a:t>И</a:t>
            </a: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ндивидуальный подход к детям</a:t>
            </a:r>
            <a:r>
              <a:rPr lang="ru-RU" b="1" u="sng" dirty="0" smtClean="0">
                <a:solidFill>
                  <a:srgbClr val="7030A0"/>
                </a:solidFill>
                <a:latin typeface="Times New Roman" pitchFamily="18" charset="0"/>
                <a:ea typeface="Times New Roman" pitchFamily="18" charset="0"/>
                <a:cs typeface="Times New Roman" pitchFamily="18" charset="0"/>
              </a:rPr>
              <a:t> на физкультурных занятиях</a:t>
            </a:r>
          </a:p>
          <a:p>
            <a:pPr fontAlgn="base">
              <a:spcBef>
                <a:spcPct val="0"/>
              </a:spcBef>
              <a:spcAft>
                <a:spcPct val="0"/>
              </a:spcAft>
              <a:buFontTx/>
              <a:buChar char="-"/>
            </a:pPr>
            <a:r>
              <a:rPr lang="ru-RU" sz="1400" b="1" dirty="0" smtClean="0">
                <a:solidFill>
                  <a:srgbClr val="002060"/>
                </a:solidFill>
                <a:latin typeface="Times New Roman" pitchFamily="18" charset="0"/>
                <a:cs typeface="Times New Roman" pitchFamily="18" charset="0"/>
              </a:rPr>
              <a:t>Организация</a:t>
            </a:r>
            <a:r>
              <a:rPr lang="ru-RU" sz="1400" dirty="0" smtClean="0">
                <a:solidFill>
                  <a:srgbClr val="002060"/>
                </a:solidFill>
                <a:latin typeface="Times New Roman" pitchFamily="18" charset="0"/>
                <a:cs typeface="Times New Roman" pitchFamily="18" charset="0"/>
              </a:rPr>
              <a:t> работы с подгруппами, сформированными с учетом степени физической подготовленности (каждая подгруппа углубленно разучивает или отрабатывает то движение, которое вызывает затруднение);</a:t>
            </a:r>
          </a:p>
          <a:p>
            <a:pPr fontAlgn="base">
              <a:spcBef>
                <a:spcPct val="0"/>
              </a:spcBef>
              <a:spcAft>
                <a:spcPct val="0"/>
              </a:spcAft>
              <a:buFontTx/>
              <a:buChar char="-"/>
            </a:pPr>
            <a:r>
              <a:rPr lang="ru-RU" sz="1400" dirty="0" smtClean="0">
                <a:solidFill>
                  <a:srgbClr val="002060"/>
                </a:solidFill>
                <a:latin typeface="Times New Roman" pitchFamily="18" charset="0"/>
                <a:cs typeface="Times New Roman" pitchFamily="18" charset="0"/>
              </a:rPr>
              <a:t> Применение  компьютерных  презентаций, видео записей  с демонстрацией    акробатических упражнений, танцевальных композиций, движений, строевых действий.</a:t>
            </a:r>
          </a:p>
          <a:p>
            <a:pPr fontAlgn="base">
              <a:spcBef>
                <a:spcPct val="0"/>
              </a:spcBef>
              <a:spcAft>
                <a:spcPct val="0"/>
              </a:spcAft>
              <a:buFontTx/>
              <a:buChar char="-"/>
            </a:pPr>
            <a:r>
              <a:rPr lang="ru-RU" sz="1400" dirty="0" smtClean="0">
                <a:solidFill>
                  <a:srgbClr val="002060"/>
                </a:solidFill>
                <a:latin typeface="Times New Roman" pitchFamily="18" charset="0"/>
                <a:cs typeface="Times New Roman" pitchFamily="18" charset="0"/>
              </a:rPr>
              <a:t>Учитываются </a:t>
            </a:r>
            <a:r>
              <a:rPr lang="ru-RU" sz="1400" b="1" dirty="0" smtClean="0">
                <a:solidFill>
                  <a:srgbClr val="002060"/>
                </a:solidFill>
                <a:latin typeface="Times New Roman" pitchFamily="18" charset="0"/>
                <a:cs typeface="Times New Roman" pitchFamily="18" charset="0"/>
              </a:rPr>
              <a:t>индивидуальные</a:t>
            </a:r>
            <a:r>
              <a:rPr lang="ru-RU" sz="1400" dirty="0" smtClean="0">
                <a:solidFill>
                  <a:srgbClr val="002060"/>
                </a:solidFill>
                <a:latin typeface="Times New Roman" pitchFamily="18" charset="0"/>
                <a:cs typeface="Times New Roman" pitchFamily="18" charset="0"/>
              </a:rPr>
              <a:t> особенности здоровья, снижена нагрузка во время бега  детей с избыточным весом, пришедшим после болезни, по медицинским показателям детям с подготовительной  группой здоровья.</a:t>
            </a:r>
          </a:p>
          <a:p>
            <a:r>
              <a:rPr lang="ru-RU" sz="1400" dirty="0" smtClean="0">
                <a:solidFill>
                  <a:srgbClr val="002060"/>
                </a:solidFill>
                <a:latin typeface="Times New Roman" pitchFamily="18" charset="0"/>
                <a:cs typeface="Times New Roman" pitchFamily="18" charset="0"/>
              </a:rPr>
              <a:t>-  Занятие по интересам – детям предоставляется возможность самим выбрать те движения, которые им интересны. Они самостоятельно выбирают физкультурное оборудование, снаряды ,</a:t>
            </a:r>
            <a:r>
              <a:rPr lang="ru-RU" sz="1400" b="1" dirty="0" smtClean="0">
                <a:solidFill>
                  <a:srgbClr val="002060"/>
                </a:solidFill>
                <a:latin typeface="Times New Roman" pitchFamily="18" charset="0"/>
                <a:cs typeface="Times New Roman" pitchFamily="18" charset="0"/>
              </a:rPr>
              <a:t>организуют свою деятельность.</a:t>
            </a:r>
            <a:endParaRPr lang="ru-RU" sz="1400" dirty="0" smtClean="0">
              <a:solidFill>
                <a:srgbClr val="002060"/>
              </a:solidFill>
              <a:latin typeface="Times New Roman" pitchFamily="18" charset="0"/>
              <a:cs typeface="Times New Roman" pitchFamily="18" charset="0"/>
            </a:endParaRPr>
          </a:p>
          <a:p>
            <a:r>
              <a:rPr lang="ru-RU" sz="1400" dirty="0" smtClean="0">
                <a:solidFill>
                  <a:srgbClr val="002060"/>
                </a:solidFill>
                <a:latin typeface="Times New Roman" pitchFamily="18" charset="0"/>
                <a:cs typeface="Times New Roman" pitchFamily="18" charset="0"/>
              </a:rPr>
              <a:t>Если ребенок затрудняется в выборе, педагоги помогают ему.</a:t>
            </a:r>
          </a:p>
          <a:p>
            <a:r>
              <a:rPr lang="ru-RU" sz="1400" dirty="0" smtClean="0">
                <a:solidFill>
                  <a:srgbClr val="002060"/>
                </a:solidFill>
                <a:latin typeface="Times New Roman" pitchFamily="18" charset="0"/>
                <a:cs typeface="Times New Roman" pitchFamily="18" charset="0"/>
              </a:rPr>
              <a:t>- Игровые занятия </a:t>
            </a:r>
            <a:r>
              <a:rPr lang="ru-RU" sz="1400" i="1" dirty="0" smtClean="0">
                <a:solidFill>
                  <a:srgbClr val="002060"/>
                </a:solidFill>
                <a:latin typeface="Times New Roman" pitchFamily="18" charset="0"/>
                <a:cs typeface="Times New Roman" pitchFamily="18" charset="0"/>
              </a:rPr>
              <a:t>(в виде подвижных игр или игр – соревнований)</a:t>
            </a:r>
            <a:endParaRPr lang="ru-RU" sz="1400" dirty="0" smtClean="0">
              <a:solidFill>
                <a:srgbClr val="002060"/>
              </a:solidFill>
              <a:latin typeface="Times New Roman" pitchFamily="18" charset="0"/>
              <a:cs typeface="Times New Roman" pitchFamily="18" charset="0"/>
            </a:endParaRPr>
          </a:p>
          <a:p>
            <a:r>
              <a:rPr lang="ru-RU" sz="1400" dirty="0" smtClean="0">
                <a:solidFill>
                  <a:srgbClr val="002060"/>
                </a:solidFill>
                <a:latin typeface="Times New Roman" pitchFamily="18" charset="0"/>
                <a:cs typeface="Times New Roman" pitchFamily="18" charset="0"/>
              </a:rPr>
              <a:t>  при </a:t>
            </a:r>
            <a:r>
              <a:rPr lang="ru-RU" sz="1400" b="1" dirty="0" smtClean="0">
                <a:solidFill>
                  <a:srgbClr val="002060"/>
                </a:solidFill>
                <a:latin typeface="Times New Roman" pitchFamily="18" charset="0"/>
                <a:cs typeface="Times New Roman" pitchFamily="18" charset="0"/>
              </a:rPr>
              <a:t>организации</a:t>
            </a:r>
            <a:r>
              <a:rPr lang="ru-RU" sz="1400" dirty="0" smtClean="0">
                <a:solidFill>
                  <a:srgbClr val="002060"/>
                </a:solidFill>
                <a:latin typeface="Times New Roman" pitchFamily="18" charset="0"/>
                <a:cs typeface="Times New Roman" pitchFamily="18" charset="0"/>
              </a:rPr>
              <a:t> игр-соревнований учитываем тип нервной </a:t>
            </a:r>
            <a:r>
              <a:rPr lang="ru-RU" sz="1400" b="1" dirty="0" smtClean="0">
                <a:solidFill>
                  <a:srgbClr val="002060"/>
                </a:solidFill>
                <a:latin typeface="Times New Roman" pitchFamily="18" charset="0"/>
                <a:cs typeface="Times New Roman" pitchFamily="18" charset="0"/>
              </a:rPr>
              <a:t>деятельности детей</a:t>
            </a:r>
            <a:r>
              <a:rPr lang="ru-RU" sz="1400" dirty="0" smtClean="0">
                <a:solidFill>
                  <a:srgbClr val="002060"/>
                </a:solidFill>
                <a:latin typeface="Times New Roman" pitchFamily="18" charset="0"/>
                <a:cs typeface="Times New Roman" pitchFamily="18" charset="0"/>
              </a:rPr>
              <a:t>. </a:t>
            </a:r>
            <a:r>
              <a:rPr lang="ru-RU" sz="1400" dirty="0" err="1" smtClean="0">
                <a:solidFill>
                  <a:srgbClr val="002060"/>
                </a:solidFill>
                <a:latin typeface="Times New Roman" pitchFamily="18" charset="0"/>
                <a:cs typeface="Times New Roman" pitchFamily="18" charset="0"/>
              </a:rPr>
              <a:t>Гиперактивных</a:t>
            </a:r>
            <a:r>
              <a:rPr lang="ru-RU" sz="1400" dirty="0" smtClean="0">
                <a:solidFill>
                  <a:srgbClr val="002060"/>
                </a:solidFill>
                <a:latin typeface="Times New Roman" pitchFamily="18" charset="0"/>
                <a:cs typeface="Times New Roman" pitchFamily="18" charset="0"/>
              </a:rPr>
              <a:t> детей ставим впереди колонны, т. к. им трудно ждать своей очереди. Поощряем застенчивых, робких детей, даем возможность попробовать себя в роли ведущих в подвижных играх и др. Здесь также детям дается возможность самим выбрать игры.</a:t>
            </a:r>
          </a:p>
          <a:p>
            <a:r>
              <a:rPr lang="ru-RU" sz="1400" dirty="0" smtClean="0">
                <a:solidFill>
                  <a:srgbClr val="002060"/>
                </a:solidFill>
                <a:latin typeface="Times New Roman" pitchFamily="18" charset="0"/>
                <a:cs typeface="Times New Roman" pitchFamily="18" charset="0"/>
              </a:rPr>
              <a:t>и половые различия. Это прослеживалось в изменении объема нагрузки, в замене одних упражнений другими, в использовании специальных оздоровительных технологий и спортивного оборудования.</a:t>
            </a:r>
          </a:p>
          <a:p>
            <a:r>
              <a:rPr lang="ru-RU" sz="1400" dirty="0" smtClean="0">
                <a:solidFill>
                  <a:srgbClr val="002060"/>
                </a:solidFill>
                <a:latin typeface="Times New Roman" pitchFamily="18" charset="0"/>
                <a:cs typeface="Times New Roman" pitchFamily="18" charset="0"/>
              </a:rPr>
              <a:t>- Осуществляются половые различия, реализация проекта «</a:t>
            </a:r>
            <a:r>
              <a:rPr lang="ru-RU" sz="1400" b="1" i="1" dirty="0" smtClean="0">
                <a:solidFill>
                  <a:srgbClr val="002060"/>
                </a:solidFill>
                <a:latin typeface="Times New Roman" pitchFamily="18" charset="0"/>
                <a:cs typeface="Times New Roman" pitchFamily="18" charset="0"/>
              </a:rPr>
              <a:t>«Мы такие разные девочки и мальчики</a:t>
            </a:r>
            <a:r>
              <a:rPr lang="ru-RU" sz="1400" dirty="0" smtClean="0">
                <a:solidFill>
                  <a:srgbClr val="002060"/>
                </a:solidFill>
                <a:latin typeface="Times New Roman" pitchFamily="18" charset="0"/>
                <a:cs typeface="Times New Roman" pitchFamily="18" charset="0"/>
              </a:rPr>
              <a:t>».</a:t>
            </a:r>
          </a:p>
          <a:p>
            <a:r>
              <a:rPr lang="ru-RU" sz="1400" dirty="0" smtClean="0">
                <a:solidFill>
                  <a:srgbClr val="002060"/>
                </a:solidFill>
                <a:latin typeface="Times New Roman" pitchFamily="18" charset="0"/>
                <a:cs typeface="Times New Roman" pitchFamily="18" charset="0"/>
              </a:rPr>
              <a:t>  (девочки- мальчики) ,это прослеживалось в изменении объема нагрузки, в замене одних упражнений другими, в использовании специальных оздоровительных технологий и спортивного оборудования.</a:t>
            </a:r>
          </a:p>
          <a:p>
            <a:endParaRPr lang="ru-RU" sz="1400" dirty="0" smtClean="0"/>
          </a:p>
          <a:p>
            <a:endParaRPr lang="ru-RU" sz="1400" dirty="0" smtClean="0"/>
          </a:p>
          <a:p>
            <a:pPr fontAlgn="base">
              <a:spcBef>
                <a:spcPct val="0"/>
              </a:spcBef>
              <a:spcAft>
                <a:spcPct val="0"/>
              </a:spcAft>
            </a:pPr>
            <a:endParaRPr lang="ru-RU" sz="1600" dirty="0" smtClean="0"/>
          </a:p>
          <a:p>
            <a:pPr fontAlgn="base">
              <a:spcBef>
                <a:spcPct val="0"/>
              </a:spcBef>
              <a:spcAft>
                <a:spcPct val="0"/>
              </a:spcAft>
            </a:pPr>
            <a:endParaRPr lang="ru-RU" sz="16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500041"/>
            <a:ext cx="8501122" cy="4308872"/>
          </a:xfrm>
          <a:prstGeom prst="rect">
            <a:avLst/>
          </a:prstGeom>
        </p:spPr>
        <p:txBody>
          <a:bodyPr wrap="square">
            <a:spAutoFit/>
          </a:bodyPr>
          <a:lstStyle/>
          <a:p>
            <a:r>
              <a:rPr lang="ru-RU" dirty="0" smtClean="0">
                <a:solidFill>
                  <a:srgbClr val="002060"/>
                </a:solidFill>
                <a:latin typeface="Times New Roman" pitchFamily="18" charset="0"/>
                <a:ea typeface="Times New Roman" pitchFamily="18" charset="0"/>
                <a:cs typeface="Times New Roman" pitchFamily="18" charset="0"/>
              </a:rPr>
              <a:t> </a:t>
            </a:r>
            <a:r>
              <a:rPr lang="ru-RU" sz="1600" b="1" u="sng" dirty="0" smtClean="0">
                <a:solidFill>
                  <a:srgbClr val="7030A0"/>
                </a:solidFill>
                <a:latin typeface="Times New Roman" pitchFamily="18" charset="0"/>
                <a:ea typeface="Times New Roman" pitchFamily="18" charset="0"/>
                <a:cs typeface="Times New Roman" pitchFamily="18" charset="0"/>
              </a:rPr>
              <a:t>Координацию деятельности специалистов в планировании </a:t>
            </a:r>
            <a:r>
              <a:rPr lang="ru-RU" sz="1600" b="1" u="sng" dirty="0" err="1" smtClean="0">
                <a:solidFill>
                  <a:srgbClr val="7030A0"/>
                </a:solidFill>
                <a:latin typeface="Times New Roman" pitchFamily="18" charset="0"/>
                <a:ea typeface="Times New Roman" pitchFamily="18" charset="0"/>
                <a:cs typeface="Times New Roman" pitchFamily="18" charset="0"/>
              </a:rPr>
              <a:t>физкультурно</a:t>
            </a:r>
            <a:r>
              <a:rPr lang="ru-RU" sz="1600" b="1" u="sng" dirty="0" smtClean="0">
                <a:solidFill>
                  <a:srgbClr val="7030A0"/>
                </a:solidFill>
                <a:latin typeface="Times New Roman" pitchFamily="18" charset="0"/>
                <a:ea typeface="Times New Roman" pitchFamily="18" charset="0"/>
                <a:cs typeface="Times New Roman" pitchFamily="18" charset="0"/>
              </a:rPr>
              <a:t> – оздоровительной работы с детьми.</a:t>
            </a:r>
          </a:p>
          <a:p>
            <a:r>
              <a:rPr lang="ru-RU" b="1" dirty="0" smtClean="0">
                <a:solidFill>
                  <a:srgbClr val="002060"/>
                </a:solidFill>
                <a:latin typeface="Times New Roman" pitchFamily="18" charset="0"/>
                <a:ea typeface="Times New Roman" pitchFamily="18" charset="0"/>
                <a:cs typeface="Times New Roman" pitchFamily="18" charset="0"/>
              </a:rPr>
              <a:t> </a:t>
            </a:r>
            <a:r>
              <a:rPr lang="ru-RU" sz="1400" b="1" dirty="0" smtClean="0">
                <a:solidFill>
                  <a:srgbClr val="002060"/>
                </a:solidFill>
                <a:latin typeface="Times New Roman" pitchFamily="18" charset="0"/>
                <a:ea typeface="Times New Roman" pitchFamily="18" charset="0"/>
                <a:cs typeface="Times New Roman" pitchFamily="18" charset="0"/>
              </a:rPr>
              <a:t>Старший воспитатель ДОУ </a:t>
            </a:r>
            <a:r>
              <a:rPr lang="ru-RU" sz="1400" dirty="0" smtClean="0">
                <a:solidFill>
                  <a:srgbClr val="002060"/>
                </a:solidFill>
                <a:latin typeface="Times New Roman" pitchFamily="18" charset="0"/>
                <a:ea typeface="Times New Roman" pitchFamily="18" charset="0"/>
                <a:cs typeface="Times New Roman" pitchFamily="18" charset="0"/>
              </a:rPr>
              <a:t>– координатор взаимодействия: (осуществляет</a:t>
            </a:r>
            <a:r>
              <a:rPr lang="ru-RU" sz="1400" dirty="0" smtClean="0">
                <a:solidFill>
                  <a:srgbClr val="002060"/>
                </a:solidFill>
                <a:latin typeface="Times New Roman" pitchFamily="18" charset="0"/>
                <a:cs typeface="Times New Roman" pitchFamily="18" charset="0"/>
              </a:rPr>
              <a:t> контроль, аналитическую деятельность, информационно-нормативную)</a:t>
            </a:r>
            <a:endParaRPr lang="ru-RU" sz="1400" dirty="0" smtClean="0">
              <a:solidFill>
                <a:srgbClr val="002060"/>
              </a:solidFill>
              <a:latin typeface="Times New Roman" pitchFamily="18" charset="0"/>
              <a:ea typeface="Times New Roman" pitchFamily="18" charset="0"/>
              <a:cs typeface="Times New Roman" pitchFamily="18" charset="0"/>
            </a:endParaRPr>
          </a:p>
          <a:p>
            <a:pPr>
              <a:buFont typeface="Arial" pitchFamily="34" charset="0"/>
              <a:buChar char="•"/>
            </a:pPr>
            <a:r>
              <a:rPr lang="ru-RU" sz="1400" b="1" dirty="0" smtClean="0">
                <a:solidFill>
                  <a:srgbClr val="002060"/>
                </a:solidFill>
                <a:latin typeface="Times New Roman" pitchFamily="18" charset="0"/>
                <a:ea typeface="Times New Roman" pitchFamily="18" charset="0"/>
                <a:cs typeface="Times New Roman" pitchFamily="18" charset="0"/>
              </a:rPr>
              <a:t>Старшая медицинская сестра </a:t>
            </a:r>
            <a:r>
              <a:rPr lang="ru-RU" sz="1400" dirty="0" smtClean="0">
                <a:solidFill>
                  <a:srgbClr val="002060"/>
                </a:solidFill>
                <a:latin typeface="Times New Roman" pitchFamily="18" charset="0"/>
                <a:ea typeface="Times New Roman" pitchFamily="18" charset="0"/>
                <a:cs typeface="Times New Roman" pitchFamily="18" charset="0"/>
              </a:rPr>
              <a:t>– совместное обследование детей на выявление нарушений в здоровье (осанка, плоскостопие), осуществляет контроль за выполнением оздоровительных мероприятий, посещает физкультурные занятия ведёт хронометраж.</a:t>
            </a:r>
          </a:p>
          <a:p>
            <a:pPr>
              <a:buFont typeface="Arial" pitchFamily="34" charset="0"/>
              <a:buChar char="•"/>
            </a:pPr>
            <a:r>
              <a:rPr lang="ru-RU" sz="1400" b="1" dirty="0" smtClean="0">
                <a:solidFill>
                  <a:srgbClr val="002060"/>
                </a:solidFill>
                <a:latin typeface="Times New Roman" pitchFamily="18" charset="0"/>
                <a:ea typeface="Times New Roman" pitchFamily="18" charset="0"/>
                <a:cs typeface="Times New Roman" pitchFamily="18" charset="0"/>
              </a:rPr>
              <a:t>Воспитатели групп: </a:t>
            </a:r>
            <a:r>
              <a:rPr lang="ru-RU" sz="1400" dirty="0" smtClean="0">
                <a:solidFill>
                  <a:srgbClr val="002060"/>
                </a:solidFill>
                <a:latin typeface="Times New Roman" pitchFamily="18" charset="0"/>
                <a:cs typeface="Times New Roman" pitchFamily="18" charset="0"/>
              </a:rPr>
              <a:t>Совместное проведение физкультурных занятий, праздников, развлечений, прогулок-походов, дней здоровья, спортивных игр, обсуждение  целей, задач физкультурной деятельности, индивидуальной работы с детьми в группе. Оснащение спортивного уголка нетрадиционным оборудованием, картотекой, спортивными дидактическими играми.</a:t>
            </a:r>
          </a:p>
          <a:p>
            <a:pPr>
              <a:buFont typeface="Arial" pitchFamily="34" charset="0"/>
              <a:buChar char="•"/>
            </a:pPr>
            <a:r>
              <a:rPr lang="ru-RU" sz="1400" b="1" dirty="0" smtClean="0">
                <a:solidFill>
                  <a:srgbClr val="002060"/>
                </a:solidFill>
                <a:latin typeface="Times New Roman" pitchFamily="18" charset="0"/>
                <a:ea typeface="Times New Roman" pitchFamily="18" charset="0"/>
                <a:cs typeface="Times New Roman" pitchFamily="18" charset="0"/>
              </a:rPr>
              <a:t>Музыкальный руководитель - </a:t>
            </a:r>
            <a:r>
              <a:rPr lang="ru-RU" sz="1400" dirty="0" smtClean="0">
                <a:solidFill>
                  <a:srgbClr val="002060"/>
                </a:solidFill>
                <a:latin typeface="Times New Roman" pitchFamily="18" charset="0"/>
                <a:ea typeface="Times New Roman" pitchFamily="18" charset="0"/>
                <a:cs typeface="Times New Roman" pitchFamily="18" charset="0"/>
              </a:rPr>
              <a:t>Совместное проведение физкультурной деятельности, праздников, концертов, конкурсов, оформление  музыкально – спортивного  зала к праздникам, досугам, развлечениям. Проведение интегрированных занятий: «На музыкальном материале», планирование индивидуальной работы по освоению музыкально-ритмических движений.</a:t>
            </a:r>
          </a:p>
          <a:p>
            <a:endParaRPr lang="ru-RU" b="1" dirty="0" smtClean="0">
              <a:solidFill>
                <a:srgbClr val="002060"/>
              </a:solidFill>
              <a:latin typeface="Times New Roman" pitchFamily="18" charset="0"/>
              <a:ea typeface="Times New Roman" pitchFamily="18" charset="0"/>
              <a:cs typeface="Times New Roman" pitchFamily="18" charset="0"/>
            </a:endParaRPr>
          </a:p>
          <a:p>
            <a:endParaRPr lang="ru-RU" b="1" dirty="0" smtClean="0">
              <a:solidFill>
                <a:srgbClr val="002060"/>
              </a:solidFill>
              <a:latin typeface="Times New Roman" pitchFamily="18" charset="0"/>
              <a:ea typeface="Times New Roman" pitchFamily="18" charset="0"/>
              <a:cs typeface="Times New Roman" pitchFamily="18" charset="0"/>
            </a:endParaRPr>
          </a:p>
          <a:p>
            <a:r>
              <a:rPr lang="ru-RU" b="1" dirty="0" smtClean="0">
                <a:solidFill>
                  <a:srgbClr val="002060"/>
                </a:solidFill>
                <a:latin typeface="Times New Roman" pitchFamily="18" charset="0"/>
                <a:ea typeface="Times New Roman" pitchFamily="18" charset="0"/>
                <a:cs typeface="Times New Roman" pitchFamily="18" charset="0"/>
              </a:rPr>
              <a:t> </a:t>
            </a:r>
            <a:endParaRPr lang="ru-RU" dirty="0"/>
          </a:p>
        </p:txBody>
      </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642910" y="642918"/>
            <a:ext cx="785818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206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206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8" name="Прямоугольник 7"/>
          <p:cNvSpPr/>
          <p:nvPr/>
        </p:nvSpPr>
        <p:spPr>
          <a:xfrm>
            <a:off x="500034" y="642918"/>
            <a:ext cx="8143932" cy="7386638"/>
          </a:xfrm>
          <a:prstGeom prst="rect">
            <a:avLst/>
          </a:prstGeom>
        </p:spPr>
        <p:txBody>
          <a:bodyPr wrap="square">
            <a:spAutoFit/>
          </a:bodyPr>
          <a:lstStyle/>
          <a:p>
            <a:r>
              <a:rPr lang="ru-RU" sz="1400" dirty="0" smtClean="0">
                <a:solidFill>
                  <a:srgbClr val="002060"/>
                </a:solidFill>
                <a:latin typeface="Times New Roman" pitchFamily="18" charset="0"/>
                <a:cs typeface="Times New Roman" pitchFamily="18" charset="0"/>
              </a:rPr>
              <a:t>Одной из задач педагогической диагностики является:</a:t>
            </a:r>
          </a:p>
          <a:p>
            <a:r>
              <a:rPr lang="ru-RU" sz="1400" dirty="0" smtClean="0">
                <a:solidFill>
                  <a:srgbClr val="002060"/>
                </a:solidFill>
                <a:latin typeface="Times New Roman" pitchFamily="18" charset="0"/>
                <a:cs typeface="Times New Roman" pitchFamily="18" charset="0"/>
              </a:rPr>
              <a:t>Индивидуализация образования (в том числе поддержке ребёнка, построение ого образовательной траектории или профессиональной коррекции особенностей его развития)</a:t>
            </a:r>
          </a:p>
          <a:p>
            <a:r>
              <a:rPr lang="ru-RU" sz="1400" b="1" dirty="0" smtClean="0">
                <a:solidFill>
                  <a:srgbClr val="002060"/>
                </a:solidFill>
                <a:latin typeface="Times New Roman" pitchFamily="18" charset="0"/>
                <a:cs typeface="Times New Roman" pitchFamily="18" charset="0"/>
              </a:rPr>
              <a:t>Цели и задачи коррекционной работы </a:t>
            </a:r>
            <a:endParaRPr lang="ru-RU" sz="1400" dirty="0" smtClean="0">
              <a:solidFill>
                <a:srgbClr val="002060"/>
              </a:solidFill>
              <a:latin typeface="Times New Roman" pitchFamily="18" charset="0"/>
              <a:cs typeface="Times New Roman" pitchFamily="18" charset="0"/>
            </a:endParaRPr>
          </a:p>
          <a:p>
            <a:pPr lvl="0"/>
            <a:r>
              <a:rPr lang="ru-RU" sz="1400" dirty="0" smtClean="0">
                <a:solidFill>
                  <a:srgbClr val="002060"/>
                </a:solidFill>
                <a:latin typeface="Times New Roman" pitchFamily="18" charset="0"/>
                <a:cs typeface="Times New Roman" pitchFamily="18" charset="0"/>
              </a:rPr>
              <a:t>Обеспечение оптимального двигательного режима и физического развития ребенка.</a:t>
            </a:r>
          </a:p>
          <a:p>
            <a:pPr lvl="0"/>
            <a:r>
              <a:rPr lang="ru-RU" sz="1400" dirty="0" smtClean="0">
                <a:solidFill>
                  <a:srgbClr val="002060"/>
                </a:solidFill>
                <a:latin typeface="Times New Roman" pitchFamily="18" charset="0"/>
                <a:cs typeface="Times New Roman" pitchFamily="18" charset="0"/>
              </a:rPr>
              <a:t>Укрепление связочно-мышечного аппарата торса, рук и ног.</a:t>
            </a:r>
          </a:p>
          <a:p>
            <a:pPr lvl="0"/>
            <a:r>
              <a:rPr lang="ru-RU" sz="1400" dirty="0" smtClean="0">
                <a:solidFill>
                  <a:srgbClr val="002060"/>
                </a:solidFill>
                <a:latin typeface="Times New Roman" pitchFamily="18" charset="0"/>
                <a:cs typeface="Times New Roman" pitchFamily="18" charset="0"/>
              </a:rPr>
              <a:t>Укрепление мышц, участвующих в формировании свода стопы.</a:t>
            </a:r>
          </a:p>
          <a:p>
            <a:pPr lvl="0"/>
            <a:r>
              <a:rPr lang="ru-RU" sz="1400" dirty="0" smtClean="0">
                <a:solidFill>
                  <a:srgbClr val="002060"/>
                </a:solidFill>
                <a:latin typeface="Times New Roman" pitchFamily="18" charset="0"/>
                <a:cs typeface="Times New Roman" pitchFamily="18" charset="0"/>
              </a:rPr>
              <a:t>Формирование правильного стереотипа ходьбы и навыков осанки, обучение координации движений, умению расслаблять мышцы.</a:t>
            </a:r>
          </a:p>
          <a:p>
            <a:pPr lvl="0"/>
            <a:r>
              <a:rPr lang="ru-RU" sz="1400" dirty="0" smtClean="0">
                <a:solidFill>
                  <a:srgbClr val="002060"/>
                </a:solidFill>
                <a:latin typeface="Times New Roman" pitchFamily="18" charset="0"/>
                <a:cs typeface="Times New Roman" pitchFamily="18" charset="0"/>
              </a:rPr>
              <a:t>Увеличение силовой выносливости мышц.</a:t>
            </a:r>
          </a:p>
          <a:p>
            <a:pPr lvl="0"/>
            <a:r>
              <a:rPr lang="ru-RU" sz="1400" dirty="0" smtClean="0">
                <a:solidFill>
                  <a:srgbClr val="002060"/>
                </a:solidFill>
                <a:latin typeface="Times New Roman" pitchFamily="18" charset="0"/>
                <a:cs typeface="Times New Roman" pitchFamily="18" charset="0"/>
              </a:rPr>
              <a:t>Коррекция и компенсация нарушений физического развития и психомоторики.</a:t>
            </a:r>
          </a:p>
          <a:p>
            <a:pPr lvl="0"/>
            <a:r>
              <a:rPr lang="ru-RU" sz="1400" dirty="0" smtClean="0">
                <a:solidFill>
                  <a:srgbClr val="002060"/>
                </a:solidFill>
                <a:latin typeface="Times New Roman" pitchFamily="18" charset="0"/>
                <a:cs typeface="Times New Roman" pitchFamily="18" charset="0"/>
              </a:rPr>
              <a:t>Повышение эмоционального тонуса.</a:t>
            </a:r>
          </a:p>
          <a:p>
            <a:pPr lvl="0"/>
            <a:r>
              <a:rPr lang="ru-RU" sz="1400" dirty="0" smtClean="0">
                <a:solidFill>
                  <a:srgbClr val="002060"/>
                </a:solidFill>
                <a:latin typeface="Times New Roman" pitchFamily="18" charset="0"/>
                <a:cs typeface="Times New Roman" pitchFamily="18" charset="0"/>
              </a:rPr>
              <a:t>Улучшение вестибулярного аппарата.</a:t>
            </a:r>
          </a:p>
          <a:p>
            <a:pPr lvl="0"/>
            <a:r>
              <a:rPr lang="ru-RU" sz="1400" dirty="0" smtClean="0">
                <a:solidFill>
                  <a:srgbClr val="002060"/>
                </a:solidFill>
                <a:latin typeface="Times New Roman" pitchFamily="18" charset="0"/>
                <a:cs typeface="Times New Roman" pitchFamily="18" charset="0"/>
              </a:rPr>
              <a:t> Укрепление  здоровья  частоболеющих детей.</a:t>
            </a:r>
          </a:p>
          <a:p>
            <a:pPr lvl="0"/>
            <a:r>
              <a:rPr lang="ru-RU" sz="1400" b="1" dirty="0" smtClean="0">
                <a:solidFill>
                  <a:srgbClr val="002060"/>
                </a:solidFill>
                <a:latin typeface="Times New Roman" pitchFamily="18" charset="0"/>
                <a:cs typeface="Times New Roman" pitchFamily="18" charset="0"/>
              </a:rPr>
              <a:t>Решение проблемы:</a:t>
            </a:r>
          </a:p>
          <a:p>
            <a:pPr lvl="0"/>
            <a:r>
              <a:rPr lang="ru-RU" sz="1400" dirty="0" smtClean="0">
                <a:solidFill>
                  <a:srgbClr val="002060"/>
                </a:solidFill>
                <a:latin typeface="Times New Roman" pitchFamily="18" charset="0"/>
                <a:cs typeface="Times New Roman" pitchFamily="18" charset="0"/>
              </a:rPr>
              <a:t>Составлено перспективное планирование </a:t>
            </a:r>
            <a:r>
              <a:rPr lang="ru-RU" sz="1400" b="1" dirty="0" smtClean="0">
                <a:solidFill>
                  <a:srgbClr val="002060"/>
                </a:solidFill>
                <a:latin typeface="Times New Roman" pitchFamily="18" charset="0"/>
                <a:cs typeface="Times New Roman" pitchFamily="18" charset="0"/>
              </a:rPr>
              <a:t>с детьми по профилактике и коррекции нарушений здоровья (осанка. плоскостопие).</a:t>
            </a:r>
          </a:p>
          <a:p>
            <a:pPr lvl="0"/>
            <a:r>
              <a:rPr lang="ru-RU" sz="1400" dirty="0" smtClean="0">
                <a:solidFill>
                  <a:srgbClr val="002060"/>
                </a:solidFill>
                <a:latin typeface="Times New Roman" pitchFamily="18" charset="0"/>
                <a:cs typeface="Times New Roman" pitchFamily="18" charset="0"/>
              </a:rPr>
              <a:t>Разработаны индивидуальные  оздоровительные маршруты </a:t>
            </a:r>
          </a:p>
          <a:p>
            <a:r>
              <a:rPr lang="ru-RU" sz="1400" dirty="0" smtClean="0">
                <a:solidFill>
                  <a:srgbClr val="002060"/>
                </a:solidFill>
                <a:latin typeface="Times New Roman" pitchFamily="18" charset="0"/>
                <a:cs typeface="Times New Roman" pitchFamily="18" charset="0"/>
              </a:rPr>
              <a:t>В физкультурной деятельности использую активную, включающую тренировку мышц стопы и голени, корригирующую гимнастику, игровой массаж, подвижные игры, ходьбу по оздоровительным дорожкам. При работе по профилактике и коррекции плоскостопия большую роль играет нетрадиционное оборудование –  дорожки с мелкими различными предметами – палочки, веревочки, шишки, трубочки.</a:t>
            </a:r>
          </a:p>
          <a:p>
            <a:pPr marL="0" lvl="1"/>
            <a:r>
              <a:rPr lang="ru-RU" sz="1400" dirty="0" smtClean="0">
                <a:solidFill>
                  <a:srgbClr val="002060"/>
                </a:solidFill>
                <a:latin typeface="Times New Roman" pitchFamily="18" charset="0"/>
                <a:cs typeface="Times New Roman" pitchFamily="18" charset="0"/>
              </a:rPr>
              <a:t>Для  профилактики нарушений и коррекции осанки в  физкультурной  деятельности использую  комплексы упражнений, игровые  задания,  упражнения  направленные на укрепление мышц спины  </a:t>
            </a:r>
            <a:r>
              <a:rPr lang="ru-RU" sz="1400" i="1" dirty="0" err="1" smtClean="0">
                <a:solidFill>
                  <a:srgbClr val="002060"/>
                </a:solidFill>
                <a:latin typeface="Times New Roman" pitchFamily="18" charset="0"/>
                <a:ea typeface="Times New Roman"/>
                <a:cs typeface="Times New Roman" pitchFamily="18" charset="0"/>
              </a:rPr>
              <a:t>ТехнологияВ.Т</a:t>
            </a:r>
            <a:r>
              <a:rPr lang="ru-RU" sz="1400" i="1" dirty="0" smtClean="0">
                <a:solidFill>
                  <a:srgbClr val="002060"/>
                </a:solidFill>
                <a:latin typeface="Times New Roman" pitchFamily="18" charset="0"/>
                <a:ea typeface="Times New Roman"/>
                <a:cs typeface="Times New Roman" pitchFamily="18" charset="0"/>
              </a:rPr>
              <a:t>. Кудрявцев, Б.Б. Егоров «Развивающая педагогика оздоровления».)</a:t>
            </a:r>
            <a:r>
              <a:rPr lang="ru-RU" sz="1400" dirty="0" smtClean="0">
                <a:solidFill>
                  <a:srgbClr val="002060"/>
                </a:solidFill>
                <a:latin typeface="Times New Roman" pitchFamily="18" charset="0"/>
                <a:ea typeface="Times New Roman"/>
                <a:cs typeface="Times New Roman" pitchFamily="18" charset="0"/>
              </a:rPr>
              <a:t> и </a:t>
            </a:r>
            <a:r>
              <a:rPr lang="ru-RU" sz="1400" dirty="0" smtClean="0">
                <a:solidFill>
                  <a:srgbClr val="002060"/>
                </a:solidFill>
                <a:latin typeface="Times New Roman" pitchFamily="18" charset="0"/>
                <a:cs typeface="Times New Roman" pitchFamily="18" charset="0"/>
              </a:rPr>
              <a:t> </a:t>
            </a:r>
            <a:r>
              <a:rPr lang="ru-RU" sz="1400" i="1" dirty="0" smtClean="0">
                <a:solidFill>
                  <a:srgbClr val="002060"/>
                </a:solidFill>
                <a:latin typeface="Times New Roman" pitchFamily="18" charset="0"/>
                <a:cs typeface="Times New Roman" pitchFamily="18" charset="0"/>
              </a:rPr>
              <a:t>- «</a:t>
            </a:r>
            <a:r>
              <a:rPr lang="ru-RU" sz="1400" i="1" dirty="0" err="1" smtClean="0">
                <a:solidFill>
                  <a:srgbClr val="002060"/>
                </a:solidFill>
                <a:latin typeface="Times New Roman" pitchFamily="18" charset="0"/>
                <a:cs typeface="Times New Roman" pitchFamily="18" charset="0"/>
              </a:rPr>
              <a:t>Са-Фи-Дансе</a:t>
            </a:r>
            <a:r>
              <a:rPr lang="ru-RU" i="1" dirty="0" smtClean="0"/>
              <a:t>»  </a:t>
            </a:r>
            <a:r>
              <a:rPr lang="ru-RU" sz="1400" i="1" dirty="0" smtClean="0">
                <a:solidFill>
                  <a:srgbClr val="002060"/>
                </a:solidFill>
                <a:latin typeface="Times New Roman" pitchFamily="18" charset="0"/>
                <a:cs typeface="Times New Roman" pitchFamily="18" charset="0"/>
              </a:rPr>
              <a:t>Танцевально – игровая гимнастика для детей. Ж.Е. </a:t>
            </a:r>
            <a:r>
              <a:rPr lang="ru-RU" sz="1400" i="1" dirty="0" err="1" smtClean="0">
                <a:solidFill>
                  <a:srgbClr val="002060"/>
                </a:solidFill>
                <a:latin typeface="Times New Roman" pitchFamily="18" charset="0"/>
                <a:cs typeface="Times New Roman" pitchFamily="18" charset="0"/>
              </a:rPr>
              <a:t>Фирилеева</a:t>
            </a:r>
            <a:r>
              <a:rPr lang="ru-RU" sz="1400" i="1" dirty="0" smtClean="0">
                <a:solidFill>
                  <a:srgbClr val="002060"/>
                </a:solidFill>
                <a:latin typeface="Times New Roman" pitchFamily="18" charset="0"/>
                <a:cs typeface="Times New Roman" pitchFamily="18" charset="0"/>
              </a:rPr>
              <a:t>, Е.Г. Сайкина/.</a:t>
            </a:r>
          </a:p>
          <a:p>
            <a:endParaRPr lang="ru-RU" sz="1400" dirty="0" smtClean="0">
              <a:solidFill>
                <a:srgbClr val="002060"/>
              </a:solidFill>
              <a:latin typeface="Times New Roman" pitchFamily="18" charset="0"/>
              <a:cs typeface="Times New Roman" pitchFamily="18" charset="0"/>
            </a:endParaRPr>
          </a:p>
          <a:p>
            <a:pPr lvl="0"/>
            <a:endParaRPr lang="ru-RU" sz="1400" dirty="0" smtClean="0">
              <a:solidFill>
                <a:srgbClr val="002060"/>
              </a:solidFill>
              <a:latin typeface="Times New Roman" pitchFamily="18" charset="0"/>
              <a:cs typeface="Times New Roman" pitchFamily="18" charset="0"/>
            </a:endParaRPr>
          </a:p>
          <a:p>
            <a:pPr lvl="0"/>
            <a:endParaRPr lang="ru-RU" sz="1400" dirty="0" smtClean="0">
              <a:solidFill>
                <a:srgbClr val="002060"/>
              </a:solidFill>
              <a:latin typeface="Times New Roman" pitchFamily="18" charset="0"/>
              <a:cs typeface="Times New Roman" pitchFamily="18" charset="0"/>
            </a:endParaRPr>
          </a:p>
          <a:p>
            <a:pPr lvl="0"/>
            <a:endParaRPr lang="ru-RU" sz="1400" dirty="0" smtClean="0">
              <a:solidFill>
                <a:srgbClr val="002060"/>
              </a:solidFill>
              <a:latin typeface="Times New Roman" pitchFamily="18" charset="0"/>
              <a:cs typeface="Times New Roman" pitchFamily="18" charset="0"/>
            </a:endParaRPr>
          </a:p>
          <a:p>
            <a:pPr lvl="0"/>
            <a:endParaRPr lang="ru-RU" sz="1400"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p:txBody>
      </p:sp>
    </p:spTree>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500034" y="71435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Мониторинг развития детей нуждающихся в коррекции здоровья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sng" strike="noStrike" cap="none" normalizeH="0" baseline="0" dirty="0" smtClean="0">
              <a:ln>
                <a:noFill/>
              </a:ln>
              <a:solidFill>
                <a:srgbClr val="7030A0"/>
              </a:solidFill>
              <a:effectLst/>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85721" y="1571611"/>
          <a:ext cx="8429683" cy="4572033"/>
        </p:xfrm>
        <a:graphic>
          <a:graphicData uri="http://schemas.openxmlformats.org/drawingml/2006/table">
            <a:tbl>
              <a:tblPr firstRow="1" bandRow="1">
                <a:tableStyleId>{5C22544A-7EE6-4342-B048-85BDC9FD1C3A}</a:tableStyleId>
              </a:tblPr>
              <a:tblGrid>
                <a:gridCol w="1500197"/>
                <a:gridCol w="1071570"/>
                <a:gridCol w="1143008"/>
                <a:gridCol w="1086355"/>
                <a:gridCol w="1143008"/>
                <a:gridCol w="1285884"/>
                <a:gridCol w="1199661"/>
              </a:tblGrid>
              <a:tr h="313137">
                <a:tc gridSpan="7">
                  <a:txBody>
                    <a:bodyPr/>
                    <a:lstStyle/>
                    <a:p>
                      <a:pPr algn="ctr"/>
                      <a:r>
                        <a:rPr lang="ru-RU" sz="1400" b="1" kern="1200" dirty="0" smtClean="0">
                          <a:solidFill>
                            <a:srgbClr val="002060"/>
                          </a:solidFill>
                          <a:latin typeface="Times New Roman" pitchFamily="18" charset="0"/>
                          <a:ea typeface="+mn-ea"/>
                          <a:cs typeface="Times New Roman" pitchFamily="18" charset="0"/>
                        </a:rPr>
                        <a:t>Развитие свода стопы</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89918">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Возрастные группы</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Общее количество детей в группе</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Количество детей с нарушениями</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b="1" kern="1200" dirty="0" smtClean="0">
                          <a:solidFill>
                            <a:srgbClr val="002060"/>
                          </a:solidFill>
                          <a:latin typeface="Times New Roman" pitchFamily="18" charset="0"/>
                          <a:ea typeface="+mn-ea"/>
                          <a:cs typeface="Times New Roman" pitchFamily="18" charset="0"/>
                        </a:rPr>
                        <a:t>%</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Общее количество детей в группе</a:t>
                      </a:r>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latin typeface="Times New Roman" pitchFamily="18" charset="0"/>
                          <a:ea typeface="+mn-ea"/>
                          <a:cs typeface="Times New Roman" pitchFamily="18" charset="0"/>
                        </a:rPr>
                        <a:t>Количество детей с нарушениями</a:t>
                      </a:r>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ru-RU" sz="1400" b="1" kern="1200" dirty="0" smtClean="0">
                          <a:solidFill>
                            <a:srgbClr val="002060"/>
                          </a:solidFill>
                          <a:latin typeface="Times New Roman" pitchFamily="18" charset="0"/>
                          <a:ea typeface="+mn-ea"/>
                          <a:cs typeface="Times New Roman" pitchFamily="18" charset="0"/>
                        </a:rPr>
                        <a:t>%               Дети с излишним весом </a:t>
                      </a:r>
                      <a:endParaRPr lang="ru-RU" sz="14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0180">
                <a:tc>
                  <a:txBody>
                    <a:bodyPr/>
                    <a:lstStyle/>
                    <a:p>
                      <a:pP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Старшая группа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16</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43%</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19</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3</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dirty="0" smtClean="0">
                          <a:solidFill>
                            <a:srgbClr val="002060"/>
                          </a:solidFill>
                          <a:latin typeface="Times New Roman" pitchFamily="18" charset="0"/>
                          <a:cs typeface="Times New Roman" pitchFamily="18" charset="0"/>
                        </a:rPr>
                        <a:t>16%</a:t>
                      </a:r>
                      <a:endParaRPr lang="ru-RU"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8189">
                <a:tc>
                  <a:txBody>
                    <a:bodyPr/>
                    <a:lstStyle/>
                    <a:p>
                      <a:pPr>
                        <a:lnSpc>
                          <a:spcPct val="115000"/>
                        </a:lnSpc>
                        <a:spcAft>
                          <a:spcPts val="0"/>
                        </a:spcAft>
                      </a:pPr>
                      <a:r>
                        <a:rPr lang="ru-RU" sz="1400" dirty="0" err="1">
                          <a:solidFill>
                            <a:srgbClr val="002060"/>
                          </a:solidFill>
                          <a:latin typeface="Times New Roman" pitchFamily="18" charset="0"/>
                          <a:ea typeface="Times New Roman"/>
                          <a:cs typeface="Times New Roman" pitchFamily="18" charset="0"/>
                        </a:rPr>
                        <a:t>Подгот</a:t>
                      </a:r>
                      <a:r>
                        <a:rPr lang="ru-RU" sz="1400" dirty="0">
                          <a:solidFill>
                            <a:srgbClr val="002060"/>
                          </a:solidFill>
                          <a:latin typeface="Times New Roman" pitchFamily="18" charset="0"/>
                          <a:ea typeface="Times New Roman"/>
                          <a:cs typeface="Times New Roman" pitchFamily="18" charset="0"/>
                        </a:rPr>
                        <a:t>. к школе группа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18</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28%</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19</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7</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   37%                 1                    </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5763">
                <a:tc>
                  <a:txBody>
                    <a:bodyPr/>
                    <a:lstStyle/>
                    <a:p>
                      <a:pP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общая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10</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dirty="0" smtClean="0">
                          <a:solidFill>
                            <a:srgbClr val="002060"/>
                          </a:solidFill>
                          <a:latin typeface="Times New Roman" pitchFamily="18" charset="0"/>
                          <a:cs typeface="Times New Roman" pitchFamily="18" charset="0"/>
                        </a:rPr>
                        <a:t>     5%                      </a:t>
                      </a:r>
                      <a:endParaRPr lang="ru-RU"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13137">
                <a:tc gridSpan="7">
                  <a:txBody>
                    <a:bodyPr/>
                    <a:lstStyle/>
                    <a:p>
                      <a:pPr algn="ctr"/>
                      <a:r>
                        <a:rPr lang="ru-RU" sz="1400" b="1" kern="1200" dirty="0" smtClean="0">
                          <a:solidFill>
                            <a:srgbClr val="002060"/>
                          </a:solidFill>
                          <a:latin typeface="Times New Roman" pitchFamily="18" charset="0"/>
                          <a:ea typeface="+mn-ea"/>
                          <a:cs typeface="Times New Roman" pitchFamily="18" charset="0"/>
                        </a:rPr>
                        <a:t>осанка</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7757">
                <a:tc>
                  <a:txBody>
                    <a:bodyPr/>
                    <a:lstStyle/>
                    <a:p>
                      <a:pP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Старшая группа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8189">
                <a:tc>
                  <a:txBody>
                    <a:bodyPr/>
                    <a:lstStyle/>
                    <a:p>
                      <a:pPr>
                        <a:lnSpc>
                          <a:spcPct val="115000"/>
                        </a:lnSpc>
                        <a:spcAft>
                          <a:spcPts val="0"/>
                        </a:spcAft>
                      </a:pPr>
                      <a:r>
                        <a:rPr lang="ru-RU" sz="1400" dirty="0" err="1">
                          <a:solidFill>
                            <a:srgbClr val="002060"/>
                          </a:solidFill>
                          <a:latin typeface="Times New Roman" pitchFamily="18" charset="0"/>
                          <a:ea typeface="Times New Roman"/>
                          <a:cs typeface="Times New Roman" pitchFamily="18" charset="0"/>
                        </a:rPr>
                        <a:t>Подгот</a:t>
                      </a:r>
                      <a:r>
                        <a:rPr lang="ru-RU" sz="1400" dirty="0">
                          <a:solidFill>
                            <a:srgbClr val="002060"/>
                          </a:solidFill>
                          <a:latin typeface="Times New Roman" pitchFamily="18" charset="0"/>
                          <a:ea typeface="Times New Roman"/>
                          <a:cs typeface="Times New Roman" pitchFamily="18" charset="0"/>
                        </a:rPr>
                        <a:t>.  школе группа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1</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5%</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5763">
                <a:tc>
                  <a:txBody>
                    <a:bodyPr/>
                    <a:lstStyle/>
                    <a:p>
                      <a:pPr>
                        <a:lnSpc>
                          <a:spcPct val="115000"/>
                        </a:lnSpc>
                        <a:spcAft>
                          <a:spcPts val="0"/>
                        </a:spcAft>
                      </a:pP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ru-RU" sz="1400" dirty="0" smtClean="0">
                          <a:solidFill>
                            <a:srgbClr val="002060"/>
                          </a:solidFill>
                          <a:latin typeface="Times New Roman" pitchFamily="18" charset="0"/>
                          <a:cs typeface="Times New Roman" pitchFamily="18" charset="0"/>
                        </a:rPr>
                        <a:t>2</a:t>
                      </a:r>
                      <a:endParaRPr lang="ru-RU" sz="14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Прямоугольник 3"/>
          <p:cNvSpPr/>
          <p:nvPr/>
        </p:nvSpPr>
        <p:spPr>
          <a:xfrm>
            <a:off x="357158" y="642918"/>
            <a:ext cx="8501122" cy="307777"/>
          </a:xfrm>
          <a:prstGeom prst="rect">
            <a:avLst/>
          </a:prstGeom>
        </p:spPr>
        <p:txBody>
          <a:bodyPr wrap="square">
            <a:spAutoFit/>
          </a:bodyPr>
          <a:lstStyle/>
          <a:p>
            <a:r>
              <a:rPr lang="ru-RU" sz="1400" dirty="0" smtClean="0">
                <a:solidFill>
                  <a:srgbClr val="002060"/>
                </a:solidFill>
                <a:latin typeface="Times New Roman" pitchFamily="18" charset="0"/>
                <a:cs typeface="Times New Roman" pitchFamily="18" charset="0"/>
              </a:rPr>
              <a:t> </a:t>
            </a:r>
          </a:p>
        </p:txBody>
      </p:sp>
    </p:spTree>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571612"/>
            <a:ext cx="7715304" cy="369332"/>
          </a:xfrm>
          <a:prstGeom prst="rect">
            <a:avLst/>
          </a:prstGeom>
        </p:spPr>
        <p:txBody>
          <a:bodyPr wrap="square">
            <a:spAutoFit/>
          </a:bodyPr>
          <a:lstStyle/>
          <a:p>
            <a:pPr lvl="0" algn="ctr" fontAlgn="base">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Карта физического здоровья детей коррекционной</a:t>
            </a:r>
            <a:r>
              <a:rPr lang="ru-RU" dirty="0" smtClean="0">
                <a:solidFill>
                  <a:srgbClr val="002060"/>
                </a:solidFill>
                <a:latin typeface="Times New Roman" pitchFamily="18" charset="0"/>
                <a:ea typeface="Times New Roman" pitchFamily="18" charset="0"/>
                <a:cs typeface="Times New Roman" pitchFamily="18" charset="0"/>
              </a:rPr>
              <a:t> </a:t>
            </a:r>
            <a:r>
              <a:rPr lang="ru-RU" b="1" dirty="0" smtClean="0">
                <a:solidFill>
                  <a:srgbClr val="002060"/>
                </a:solidFill>
                <a:latin typeface="Times New Roman" pitchFamily="18" charset="0"/>
                <a:ea typeface="Times New Roman" pitchFamily="18" charset="0"/>
                <a:cs typeface="Times New Roman" pitchFamily="18" charset="0"/>
              </a:rPr>
              <a:t>группы</a:t>
            </a:r>
            <a:endParaRPr lang="ru-RU" dirty="0" smtClean="0">
              <a:solidFill>
                <a:srgbClr val="00206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642910" y="2285993"/>
          <a:ext cx="8072494" cy="3885068"/>
        </p:xfrm>
        <a:graphic>
          <a:graphicData uri="http://schemas.openxmlformats.org/drawingml/2006/table">
            <a:tbl>
              <a:tblPr/>
              <a:tblGrid>
                <a:gridCol w="670279"/>
                <a:gridCol w="765262"/>
                <a:gridCol w="688629"/>
                <a:gridCol w="841358"/>
                <a:gridCol w="1106878"/>
                <a:gridCol w="881833"/>
                <a:gridCol w="675138"/>
                <a:gridCol w="911513"/>
                <a:gridCol w="717230"/>
                <a:gridCol w="814374"/>
              </a:tblGrid>
              <a:tr h="1521360">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Группа здоровья</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Антропометрические данные</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Двигательная активность</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Хронические заболевания</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Индивидуальные нагрузки по результатам диагностики</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Рекомендации врачей специалистов</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Пожелания родителей. воспитателей</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Индивидуальная работа в группе, домашнее задание. Работа с родителями.</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Заболевания в течение года</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Рекомендации педиатра</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5505">
                <a:tc gridSpan="10">
                  <a:txBody>
                    <a:bodyPr/>
                    <a:lstStyle/>
                    <a:p>
                      <a:pPr algn="ct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Начало года</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78717">
                <a:tc>
                  <a:txBody>
                    <a:bodyPr/>
                    <a:lstStyle/>
                    <a:p>
                      <a:pPr algn="ct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smtClean="0">
                          <a:solidFill>
                            <a:srgbClr val="002060"/>
                          </a:solidFill>
                          <a:latin typeface="Times New Roman" pitchFamily="18" charset="0"/>
                          <a:ea typeface="Times New Roman"/>
                          <a:cs typeface="Times New Roman" pitchFamily="18" charset="0"/>
                        </a:rPr>
                        <a:t>Средняя </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smtClean="0">
                          <a:solidFill>
                            <a:srgbClr val="002060"/>
                          </a:solidFill>
                          <a:latin typeface="Times New Roman" pitchFamily="18" charset="0"/>
                          <a:ea typeface="Times New Roman"/>
                          <a:cs typeface="Times New Roman" pitchFamily="18" charset="0"/>
                        </a:rPr>
                        <a:t>Упражнения</a:t>
                      </a:r>
                      <a:r>
                        <a:rPr lang="ru-RU" sz="1100" baseline="0" dirty="0" smtClean="0">
                          <a:solidFill>
                            <a:srgbClr val="002060"/>
                          </a:solidFill>
                          <a:latin typeface="Times New Roman" pitchFamily="18" charset="0"/>
                          <a:ea typeface="Times New Roman"/>
                          <a:cs typeface="Times New Roman" pitchFamily="18" charset="0"/>
                        </a:rPr>
                        <a:t> на гибкость.</a:t>
                      </a:r>
                    </a:p>
                    <a:p>
                      <a:pPr>
                        <a:lnSpc>
                          <a:spcPct val="115000"/>
                        </a:lnSpc>
                        <a:spcAft>
                          <a:spcPts val="0"/>
                        </a:spcAft>
                      </a:pPr>
                      <a:r>
                        <a:rPr lang="ru-RU" sz="1100" baseline="0" dirty="0" smtClean="0">
                          <a:solidFill>
                            <a:srgbClr val="002060"/>
                          </a:solidFill>
                          <a:latin typeface="Times New Roman" pitchFamily="18" charset="0"/>
                          <a:ea typeface="Times New Roman"/>
                          <a:cs typeface="Times New Roman" pitchFamily="18" charset="0"/>
                        </a:rPr>
                        <a:t>- Ловкость ( «челночный бег», «школа мяча)</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smtClean="0">
                          <a:solidFill>
                            <a:srgbClr val="002060"/>
                          </a:solidFill>
                          <a:latin typeface="Times New Roman" pitchFamily="18" charset="0"/>
                          <a:ea typeface="Times New Roman"/>
                          <a:cs typeface="Times New Roman" pitchFamily="18" charset="0"/>
                        </a:rPr>
                        <a:t>Укрепление </a:t>
                      </a:r>
                      <a:r>
                        <a:rPr lang="ru-RU" sz="1100" dirty="0">
                          <a:solidFill>
                            <a:srgbClr val="002060"/>
                          </a:solidFill>
                          <a:latin typeface="Times New Roman" pitchFamily="18" charset="0"/>
                          <a:ea typeface="Times New Roman"/>
                          <a:cs typeface="Times New Roman" pitchFamily="18" charset="0"/>
                        </a:rPr>
                        <a:t>мышц участвующих в формировании сводов стопы</a:t>
                      </a: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Посещение занятий по профилактике плоскостопия.</a:t>
                      </a: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5505">
                <a:tc gridSpan="10">
                  <a:txBody>
                    <a:bodyPr/>
                    <a:lstStyle/>
                    <a:p>
                      <a:pPr algn="ct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Середина года</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9238">
                <a:tc>
                  <a:txBody>
                    <a:bodyPr/>
                    <a:lstStyle/>
                    <a:p>
                      <a:pPr algn="ctr">
                        <a:lnSpc>
                          <a:spcPct val="115000"/>
                        </a:lnSpc>
                        <a:spcAft>
                          <a:spcPts val="0"/>
                        </a:spcAft>
                      </a:pPr>
                      <a:endParaRPr lang="ru-RU" sz="110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5505">
                <a:tc gridSpan="10">
                  <a:txBody>
                    <a:bodyPr/>
                    <a:lstStyle/>
                    <a:p>
                      <a:pPr algn="ctr">
                        <a:lnSpc>
                          <a:spcPct val="115000"/>
                        </a:lnSpc>
                        <a:spcAft>
                          <a:spcPts val="0"/>
                        </a:spcAft>
                      </a:pPr>
                      <a:r>
                        <a:rPr lang="ru-RU" sz="1100" b="1" dirty="0">
                          <a:solidFill>
                            <a:srgbClr val="002060"/>
                          </a:solidFill>
                          <a:latin typeface="Times New Roman" pitchFamily="18" charset="0"/>
                          <a:ea typeface="Times New Roman"/>
                          <a:cs typeface="Times New Roman" pitchFamily="18" charset="0"/>
                        </a:rPr>
                        <a:t>Конец года</a:t>
                      </a: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9238">
                <a:tc>
                  <a:txBody>
                    <a:bodyPr/>
                    <a:lstStyle/>
                    <a:p>
                      <a:pPr algn="ct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solidFill>
                            <a:srgbClr val="002060"/>
                          </a:solidFill>
                          <a:latin typeface="Times New Roman" pitchFamily="18" charset="0"/>
                          <a:ea typeface="Times New Roman"/>
                          <a:cs typeface="Times New Roman" pitchFamily="18" charset="0"/>
                        </a:rPr>
                        <a:t>115,5/22.3</a:t>
                      </a: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endParaRPr lang="ru-RU" sz="1100" dirty="0">
                        <a:solidFill>
                          <a:srgbClr val="002060"/>
                        </a:solidFill>
                        <a:latin typeface="Times New Roman" pitchFamily="18" charset="0"/>
                        <a:ea typeface="Times New Roman"/>
                        <a:cs typeface="Times New Roman" pitchFamily="18" charset="0"/>
                      </a:endParaRPr>
                    </a:p>
                  </a:txBody>
                  <a:tcPr marL="44014" marR="440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Прямоугольник 3"/>
          <p:cNvSpPr/>
          <p:nvPr/>
        </p:nvSpPr>
        <p:spPr>
          <a:xfrm>
            <a:off x="714348" y="642918"/>
            <a:ext cx="7643866" cy="1231106"/>
          </a:xfrm>
          <a:prstGeom prst="rect">
            <a:avLst/>
          </a:prstGeom>
        </p:spPr>
        <p:txBody>
          <a:bodyPr wrap="square">
            <a:spAutoFit/>
          </a:bodyPr>
          <a:lstStyle/>
          <a:p>
            <a:pPr lvl="0" fontAlgn="base">
              <a:spcBef>
                <a:spcPct val="0"/>
              </a:spcBef>
              <a:spcAft>
                <a:spcPct val="0"/>
              </a:spcAft>
            </a:pPr>
            <a:r>
              <a:rPr lang="ru-RU" sz="1400" dirty="0" smtClean="0">
                <a:solidFill>
                  <a:srgbClr val="002060"/>
                </a:solidFill>
                <a:latin typeface="Times New Roman" pitchFamily="18" charset="0"/>
                <a:ea typeface="Times New Roman" pitchFamily="18" charset="0"/>
                <a:cs typeface="Times New Roman" pitchFamily="18" charset="0"/>
              </a:rPr>
              <a:t>Результаты мониторинга позволяют не только грамотно построить физкультурные занятия, но и спроектировать </a:t>
            </a:r>
            <a:r>
              <a:rPr lang="ru-RU" sz="1400" b="1" dirty="0" smtClean="0">
                <a:solidFill>
                  <a:srgbClr val="002060"/>
                </a:solidFill>
                <a:latin typeface="Times New Roman" pitchFamily="18" charset="0"/>
                <a:ea typeface="Times New Roman" pitchFamily="18" charset="0"/>
                <a:cs typeface="Times New Roman" pitchFamily="18" charset="0"/>
              </a:rPr>
              <a:t>индивидуальную</a:t>
            </a:r>
            <a:r>
              <a:rPr lang="ru-RU" sz="1400" dirty="0" smtClean="0">
                <a:solidFill>
                  <a:srgbClr val="002060"/>
                </a:solidFill>
                <a:latin typeface="Times New Roman" pitchFamily="18" charset="0"/>
                <a:ea typeface="Times New Roman" pitchFamily="18" charset="0"/>
                <a:cs typeface="Times New Roman" pitchFamily="18" charset="0"/>
              </a:rPr>
              <a:t> работу с дошкольниками. Разработки </a:t>
            </a:r>
            <a:r>
              <a:rPr lang="ru-RU" sz="1400" b="1" dirty="0" smtClean="0">
                <a:solidFill>
                  <a:srgbClr val="002060"/>
                </a:solidFill>
                <a:latin typeface="Times New Roman" pitchFamily="18" charset="0"/>
                <a:ea typeface="Times New Roman" pitchFamily="18" charset="0"/>
                <a:cs typeface="Times New Roman" pitchFamily="18" charset="0"/>
              </a:rPr>
              <a:t>индивидуальных </a:t>
            </a:r>
            <a:r>
              <a:rPr lang="ru-RU" sz="1400" dirty="0" smtClean="0">
                <a:solidFill>
                  <a:srgbClr val="002060"/>
                </a:solidFill>
                <a:latin typeface="Times New Roman" pitchFamily="18" charset="0"/>
                <a:ea typeface="Times New Roman" pitchFamily="18" charset="0"/>
                <a:cs typeface="Times New Roman" pitchFamily="18" charset="0"/>
              </a:rPr>
              <a:t>образовательных маршрутов детей, направленные на развитие </a:t>
            </a:r>
            <a:r>
              <a:rPr lang="ru-RU" sz="1400" b="1" dirty="0" smtClean="0">
                <a:solidFill>
                  <a:srgbClr val="002060"/>
                </a:solidFill>
                <a:latin typeface="Times New Roman" pitchFamily="18" charset="0"/>
                <a:ea typeface="Times New Roman" pitchFamily="18" charset="0"/>
                <a:cs typeface="Times New Roman" pitchFamily="18" charset="0"/>
              </a:rPr>
              <a:t>индивидуальных способностей</a:t>
            </a:r>
            <a:r>
              <a:rPr lang="ru-RU" sz="1400" dirty="0" smtClean="0">
                <a:solidFill>
                  <a:srgbClr val="002060"/>
                </a:solidFill>
                <a:latin typeface="Times New Roman" pitchFamily="18" charset="0"/>
                <a:ea typeface="Times New Roman" pitchFamily="18" charset="0"/>
                <a:cs typeface="Times New Roman" pitchFamily="18" charset="0"/>
              </a:rPr>
              <a:t>, реализации личностного потенциала воспитанника в </a:t>
            </a:r>
            <a:r>
              <a:rPr lang="ru-RU" sz="1400" b="1" dirty="0" smtClean="0">
                <a:solidFill>
                  <a:srgbClr val="002060"/>
                </a:solidFill>
                <a:latin typeface="Times New Roman" pitchFamily="18" charset="0"/>
                <a:ea typeface="Times New Roman" pitchFamily="18" charset="0"/>
                <a:cs typeface="Times New Roman" pitchFamily="18" charset="0"/>
              </a:rPr>
              <a:t>двигательной деятельности</a:t>
            </a:r>
            <a:r>
              <a:rPr lang="ru-RU" sz="1400" dirty="0" smtClean="0">
                <a:solidFill>
                  <a:srgbClr val="002060"/>
                </a:solidFill>
                <a:latin typeface="Times New Roman" pitchFamily="18" charset="0"/>
                <a:ea typeface="Times New Roman" pitchFamily="18" charset="0"/>
                <a:cs typeface="Times New Roman" pitchFamily="18" charset="0"/>
              </a:rPr>
              <a:t>.</a:t>
            </a:r>
          </a:p>
          <a:p>
            <a:pPr lvl="0" fontAlgn="base">
              <a:spcBef>
                <a:spcPct val="0"/>
              </a:spcBef>
              <a:spcAft>
                <a:spcPct val="0"/>
              </a:spcAft>
            </a:pPr>
            <a:endParaRPr lang="ru-RU" dirty="0" smtClean="0">
              <a:solidFill>
                <a:srgbClr val="002060"/>
              </a:solidFill>
              <a:latin typeface="Times New Roman" pitchFamily="18" charset="0"/>
              <a:cs typeface="Times New Roman" pitchFamily="18" charset="0"/>
            </a:endParaRPr>
          </a:p>
        </p:txBody>
      </p:sp>
    </p:spTree>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42910" y="500042"/>
            <a:ext cx="76438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effectLst/>
              <a:latin typeface="Times New Roman" pitchFamily="18" charset="0"/>
              <a:cs typeface="Times New Roman" pitchFamily="18" charset="0"/>
            </a:endParaRPr>
          </a:p>
        </p:txBody>
      </p:sp>
      <p:sp>
        <p:nvSpPr>
          <p:cNvPr id="4" name="Прямоугольник 3"/>
          <p:cNvSpPr/>
          <p:nvPr/>
        </p:nvSpPr>
        <p:spPr>
          <a:xfrm>
            <a:off x="500034" y="928670"/>
            <a:ext cx="8143932" cy="4185761"/>
          </a:xfrm>
          <a:prstGeom prst="rect">
            <a:avLst/>
          </a:prstGeom>
        </p:spPr>
        <p:txBody>
          <a:bodyPr wrap="square">
            <a:spAutoFit/>
          </a:bodyPr>
          <a:lstStyle/>
          <a:p>
            <a:r>
              <a:rPr lang="ru-RU" sz="1400" dirty="0" smtClean="0">
                <a:solidFill>
                  <a:srgbClr val="002060"/>
                </a:solidFill>
                <a:latin typeface="Times New Roman" pitchFamily="18" charset="0"/>
                <a:cs typeface="Times New Roman" pitchFamily="18" charset="0"/>
              </a:rPr>
              <a:t>Одним из важных условий успешного введения ФГОС является организация развивающей предметно-пространственной среды. </a:t>
            </a:r>
          </a:p>
          <a:p>
            <a:r>
              <a:rPr lang="ru-RU" sz="1400" b="1" dirty="0" smtClean="0">
                <a:solidFill>
                  <a:srgbClr val="002060"/>
                </a:solidFill>
                <a:latin typeface="Times New Roman" pitchFamily="18" charset="0"/>
                <a:cs typeface="Times New Roman" pitchFamily="18" charset="0"/>
              </a:rPr>
              <a:t>Цель создания: </a:t>
            </a:r>
            <a:r>
              <a:rPr lang="ru-RU" sz="1400" dirty="0" smtClean="0">
                <a:solidFill>
                  <a:srgbClr val="002060"/>
                </a:solidFill>
                <a:latin typeface="Times New Roman" pitchFamily="18" charset="0"/>
                <a:cs typeface="Times New Roman" pitchFamily="18" charset="0"/>
              </a:rPr>
              <a:t>Обеспечение возможности общения и совместной деятельности детей и взрослых, двигательной активности  детей. а также возможности для уединения. (ФГОС ДО)</a:t>
            </a:r>
          </a:p>
          <a:p>
            <a:r>
              <a:rPr lang="ru-RU" sz="1400" dirty="0" smtClean="0">
                <a:solidFill>
                  <a:srgbClr val="002060"/>
                </a:solidFill>
                <a:latin typeface="Times New Roman" pitchFamily="18" charset="0"/>
                <a:cs typeface="Times New Roman" pitchFamily="18" charset="0"/>
              </a:rPr>
              <a:t>У ребенка дошкольного возраста есть три основные потребности: потребность в общении, в движении, в познании. Среда группы должна удовлетворять этим потребностям. Стандарт требует, чтобы развивающая предметно-пространственная среда была: </a:t>
            </a:r>
          </a:p>
          <a:p>
            <a:pPr>
              <a:buFont typeface="Arial" pitchFamily="34" charset="0"/>
              <a:buChar char="•"/>
            </a:pPr>
            <a:r>
              <a:rPr lang="ru-RU" sz="1400" dirty="0" smtClean="0">
                <a:solidFill>
                  <a:srgbClr val="002060"/>
                </a:solidFill>
                <a:latin typeface="Times New Roman" pitchFamily="18" charset="0"/>
                <a:cs typeface="Times New Roman" pitchFamily="18" charset="0"/>
              </a:rPr>
              <a:t> содержательно-насыщенной,</a:t>
            </a:r>
          </a:p>
          <a:p>
            <a:pPr>
              <a:buFont typeface="Symbol" pitchFamily="18" charset="2"/>
              <a:buChar char="·"/>
            </a:pPr>
            <a:r>
              <a:rPr lang="ru-RU" sz="1400" dirty="0" smtClean="0">
                <a:solidFill>
                  <a:srgbClr val="002060"/>
                </a:solidFill>
                <a:latin typeface="Times New Roman" pitchFamily="18" charset="0"/>
                <a:cs typeface="Times New Roman" pitchFamily="18" charset="0"/>
              </a:rPr>
              <a:t>трансформируемой,</a:t>
            </a:r>
          </a:p>
          <a:p>
            <a:r>
              <a:rPr lang="ru-RU" sz="1400" dirty="0" smtClean="0">
                <a:solidFill>
                  <a:srgbClr val="002060"/>
                </a:solidFill>
                <a:latin typeface="Times New Roman" pitchFamily="18" charset="0"/>
                <a:cs typeface="Times New Roman" pitchFamily="18" charset="0"/>
                <a:sym typeface="Symbol"/>
              </a:rPr>
              <a:t></a:t>
            </a:r>
            <a:r>
              <a:rPr lang="ru-RU" sz="1400" dirty="0" smtClean="0">
                <a:solidFill>
                  <a:srgbClr val="002060"/>
                </a:solidFill>
                <a:latin typeface="Times New Roman" pitchFamily="18" charset="0"/>
                <a:cs typeface="Times New Roman" pitchFamily="18" charset="0"/>
              </a:rPr>
              <a:t>  полифункциональной,</a:t>
            </a:r>
          </a:p>
          <a:p>
            <a:r>
              <a:rPr lang="ru-RU" sz="1400" dirty="0" smtClean="0">
                <a:solidFill>
                  <a:srgbClr val="002060"/>
                </a:solidFill>
                <a:latin typeface="Times New Roman" pitchFamily="18" charset="0"/>
                <a:cs typeface="Times New Roman" pitchFamily="18" charset="0"/>
                <a:sym typeface="Symbol"/>
              </a:rPr>
              <a:t></a:t>
            </a:r>
            <a:r>
              <a:rPr lang="ru-RU" sz="1400" dirty="0" smtClean="0">
                <a:solidFill>
                  <a:srgbClr val="002060"/>
                </a:solidFill>
                <a:latin typeface="Times New Roman" pitchFamily="18" charset="0"/>
                <a:cs typeface="Times New Roman" pitchFamily="18" charset="0"/>
              </a:rPr>
              <a:t>  вариативной,</a:t>
            </a:r>
          </a:p>
          <a:p>
            <a:r>
              <a:rPr lang="ru-RU" sz="1400" dirty="0" smtClean="0">
                <a:solidFill>
                  <a:srgbClr val="002060"/>
                </a:solidFill>
                <a:latin typeface="Times New Roman" pitchFamily="18" charset="0"/>
                <a:cs typeface="Times New Roman" pitchFamily="18" charset="0"/>
                <a:sym typeface="Symbol"/>
              </a:rPr>
              <a:t></a:t>
            </a:r>
            <a:r>
              <a:rPr lang="ru-RU" sz="1400" dirty="0" smtClean="0">
                <a:solidFill>
                  <a:srgbClr val="002060"/>
                </a:solidFill>
                <a:latin typeface="Times New Roman" pitchFamily="18" charset="0"/>
                <a:cs typeface="Times New Roman" pitchFamily="18" charset="0"/>
              </a:rPr>
              <a:t>  доступной,</a:t>
            </a:r>
          </a:p>
          <a:p>
            <a:pPr>
              <a:buFont typeface="Symbol" pitchFamily="18" charset="2"/>
              <a:buChar char="·"/>
            </a:pPr>
            <a:r>
              <a:rPr lang="ru-RU" sz="1400" dirty="0" smtClean="0">
                <a:solidFill>
                  <a:srgbClr val="002060"/>
                </a:solidFill>
                <a:latin typeface="Times New Roman" pitchFamily="18" charset="0"/>
                <a:cs typeface="Times New Roman" pitchFamily="18" charset="0"/>
              </a:rPr>
              <a:t>безопасной</a:t>
            </a:r>
          </a:p>
          <a:p>
            <a:r>
              <a:rPr lang="ru-RU" sz="1400" dirty="0" smtClean="0">
                <a:solidFill>
                  <a:srgbClr val="002060"/>
                </a:solidFill>
                <a:latin typeface="Times New Roman" pitchFamily="18" charset="0"/>
                <a:cs typeface="Times New Roman" pitchFamily="18" charset="0"/>
              </a:rPr>
              <a:t> Предметная развивающая среда подбирается с учетом интеграции образовательных областей. Материалы и оборудование для одной образовательной области могут использоваться и в ходе реализации других областей. Через организацию предметной среды  решаются задачи создания зоны ближайшего развития. </a:t>
            </a:r>
          </a:p>
          <a:p>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p:txBody>
      </p:sp>
      <p:sp>
        <p:nvSpPr>
          <p:cNvPr id="14337" name="Rectangle 1"/>
          <p:cNvSpPr>
            <a:spLocks noChangeArrowheads="1"/>
          </p:cNvSpPr>
          <p:nvPr/>
        </p:nvSpPr>
        <p:spPr bwMode="auto">
          <a:xfrm>
            <a:off x="500034" y="4786322"/>
            <a:ext cx="821537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Оборудование помещений дошкольного учреждения является безопасным, здоровьесберегающим, эстетически привлекательным и развивающим.</a:t>
            </a:r>
          </a:p>
          <a:p>
            <a:pPr fontAlgn="base">
              <a:spcBef>
                <a:spcPct val="0"/>
              </a:spcBef>
              <a:spcAft>
                <a:spcPct val="0"/>
              </a:spcAft>
            </a:pPr>
            <a:r>
              <a:rPr lang="ru-RU" sz="1400" dirty="0" smtClean="0">
                <a:solidFill>
                  <a:srgbClr val="002060"/>
                </a:solidFill>
                <a:latin typeface="Times New Roman" pitchFamily="18" charset="0"/>
                <a:ea typeface="Times New Roman" pitchFamily="18" charset="0"/>
                <a:cs typeface="Times New Roman" pitchFamily="18" charset="0"/>
              </a:rPr>
              <a:t>Оборудованы спортивные уголки в возрастных группах  согласно возрасту детей, для  расширения </a:t>
            </a:r>
            <a:r>
              <a:rPr lang="ru-RU" sz="1400" dirty="0" smtClean="0">
                <a:solidFill>
                  <a:srgbClr val="002060"/>
                </a:solidFill>
                <a:latin typeface="Times New Roman" pitchFamily="18" charset="0"/>
                <a:cs typeface="Times New Roman" pitchFamily="18" charset="0"/>
              </a:rPr>
              <a:t>  индивидуального  двигательного опыта  детей в  самостоятельной  деятельности.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ransition>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142984"/>
            <a:ext cx="7072362" cy="1815882"/>
          </a:xfrm>
          <a:prstGeom prst="rect">
            <a:avLst/>
          </a:prstGeom>
          <a:noFill/>
        </p:spPr>
        <p:txBody>
          <a:bodyPr wrap="square" rtlCol="0">
            <a:spAutoFit/>
          </a:bodyPr>
          <a:lstStyle/>
          <a:p>
            <a:pPr algn="ctr"/>
            <a:r>
              <a:rPr lang="ru-RU" sz="2800" b="1" dirty="0" smtClean="0">
                <a:solidFill>
                  <a:srgbClr val="7030A0"/>
                </a:solidFill>
                <a:latin typeface="Times New Roman" pitchFamily="18" charset="0"/>
                <a:cs typeface="Times New Roman" pitchFamily="18" charset="0"/>
              </a:rPr>
              <a:t>Инструментарий</a:t>
            </a:r>
          </a:p>
          <a:p>
            <a:pPr algn="ctr"/>
            <a:endParaRPr lang="ru-RU" sz="2800" b="1" dirty="0" smtClean="0">
              <a:solidFill>
                <a:srgbClr val="7030A0"/>
              </a:solidFill>
              <a:latin typeface="Times New Roman" pitchFamily="18" charset="0"/>
              <a:cs typeface="Times New Roman" pitchFamily="18" charset="0"/>
            </a:endParaRPr>
          </a:p>
          <a:p>
            <a:pPr algn="ctr"/>
            <a:r>
              <a:rPr lang="ru-RU" sz="2800" b="1" dirty="0" smtClean="0">
                <a:solidFill>
                  <a:srgbClr val="7030A0"/>
                </a:solidFill>
                <a:latin typeface="Times New Roman" pitchFamily="18" charset="0"/>
                <a:cs typeface="Times New Roman" pitchFamily="18" charset="0"/>
              </a:rPr>
              <a:t>для выявления уровня физического развития дошкольников</a:t>
            </a:r>
            <a:endParaRPr lang="ru-RU" sz="2800" b="1" dirty="0">
              <a:solidFill>
                <a:srgbClr val="7030A0"/>
              </a:solidFill>
              <a:latin typeface="Times New Roman" pitchFamily="18" charset="0"/>
              <a:cs typeface="Times New Roman" pitchFamily="18" charset="0"/>
            </a:endParaRPr>
          </a:p>
        </p:txBody>
      </p:sp>
      <p:pic>
        <p:nvPicPr>
          <p:cNvPr id="10" name="Рисунок 9" descr="0002-002-Sport.jpg"/>
          <p:cNvPicPr>
            <a:picLocks noChangeAspect="1"/>
          </p:cNvPicPr>
          <p:nvPr/>
        </p:nvPicPr>
        <p:blipFill>
          <a:blip r:embed="rId2"/>
          <a:srcRect t="57292" r="75000"/>
          <a:stretch>
            <a:fillRect/>
          </a:stretch>
        </p:blipFill>
        <p:spPr>
          <a:xfrm>
            <a:off x="6643702" y="3500438"/>
            <a:ext cx="1728441" cy="2214578"/>
          </a:xfrm>
          <a:prstGeom prst="rect">
            <a:avLst/>
          </a:prstGeom>
        </p:spPr>
      </p:pic>
      <p:pic>
        <p:nvPicPr>
          <p:cNvPr id="11" name="Рисунок 10" descr="0002-002-Sport.jpg"/>
          <p:cNvPicPr>
            <a:picLocks noChangeAspect="1"/>
          </p:cNvPicPr>
          <p:nvPr/>
        </p:nvPicPr>
        <p:blipFill>
          <a:blip r:embed="rId2"/>
          <a:srcRect l="67188" b="39583"/>
          <a:stretch>
            <a:fillRect/>
          </a:stretch>
        </p:blipFill>
        <p:spPr>
          <a:xfrm>
            <a:off x="1000100" y="3429000"/>
            <a:ext cx="1551922" cy="2143140"/>
          </a:xfrm>
          <a:prstGeom prst="rect">
            <a:avLst/>
          </a:prstGeom>
        </p:spPr>
      </p:pic>
      <p:pic>
        <p:nvPicPr>
          <p:cNvPr id="12" name="Рисунок 11" descr="i (3).jpg"/>
          <p:cNvPicPr>
            <a:picLocks noChangeAspect="1"/>
          </p:cNvPicPr>
          <p:nvPr/>
        </p:nvPicPr>
        <p:blipFill>
          <a:blip r:embed="rId3"/>
          <a:stretch>
            <a:fillRect/>
          </a:stretch>
        </p:blipFill>
        <p:spPr>
          <a:xfrm>
            <a:off x="3500430" y="3143248"/>
            <a:ext cx="2352900" cy="2690817"/>
          </a:xfrm>
          <a:prstGeom prst="rect">
            <a:avLst/>
          </a:prstGeom>
        </p:spPr>
      </p:pic>
    </p:spTree>
  </p:cSld>
  <p:clrMapOvr>
    <a:masterClrMapping/>
  </p:clrMapOvr>
  <p:transition>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1"/>
            <a:ext cx="7929618" cy="4431983"/>
          </a:xfrm>
          <a:prstGeom prst="rect">
            <a:avLst/>
          </a:prstGeom>
        </p:spPr>
        <p:txBody>
          <a:bodyPr wrap="square">
            <a:spAutoFit/>
          </a:bodyPr>
          <a:lstStyle/>
          <a:p>
            <a:pPr lvl="0" fontAlgn="base">
              <a:spcBef>
                <a:spcPct val="0"/>
              </a:spcBef>
              <a:spcAft>
                <a:spcPct val="0"/>
              </a:spcAft>
            </a:pPr>
            <a:endParaRPr lang="ru-RU" sz="1400" dirty="0" smtClean="0">
              <a:solidFill>
                <a:srgbClr val="002060"/>
              </a:solidFill>
              <a:latin typeface="Times New Roman" pitchFamily="18" charset="0"/>
              <a:cs typeface="Times New Roman" pitchFamily="18" charset="0"/>
            </a:endParaRPr>
          </a:p>
          <a:p>
            <a:pPr lvl="0" fontAlgn="base">
              <a:spcBef>
                <a:spcPct val="0"/>
              </a:spcBef>
              <a:spcAft>
                <a:spcPct val="0"/>
              </a:spcAft>
            </a:pPr>
            <a:endParaRPr lang="ru-RU" sz="1400" dirty="0" smtClean="0">
              <a:solidFill>
                <a:srgbClr val="002060"/>
              </a:solidFill>
              <a:latin typeface="Times New Roman" pitchFamily="18" charset="0"/>
              <a:cs typeface="Times New Roman" pitchFamily="18" charset="0"/>
            </a:endParaRPr>
          </a:p>
          <a:p>
            <a:pPr lvl="0" algn="ctr" eaLnBrk="0" fontAlgn="base" hangingPunct="0">
              <a:spcBef>
                <a:spcPct val="0"/>
              </a:spcBef>
              <a:spcAft>
                <a:spcPct val="0"/>
              </a:spcAft>
            </a:pPr>
            <a:r>
              <a:rPr lang="ru-RU" sz="1600" b="1" u="sng" dirty="0" smtClean="0">
                <a:solidFill>
                  <a:srgbClr val="7030A0"/>
                </a:solidFill>
                <a:latin typeface="Times New Roman" pitchFamily="18" charset="0"/>
                <a:cs typeface="Times New Roman" pitchFamily="18" charset="0"/>
              </a:rPr>
              <a:t>Метод тестирования нарушения осанки</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 а)Для контроля эффективности занятий были использованы тесты на статическую мышечную выносливость, предложенные И. Д. </a:t>
            </a:r>
            <a:r>
              <a:rPr lang="ru-RU" sz="1400" dirty="0" err="1" smtClean="0">
                <a:solidFill>
                  <a:srgbClr val="002060"/>
                </a:solidFill>
                <a:latin typeface="Times New Roman" pitchFamily="18" charset="0"/>
                <a:cs typeface="Times New Roman" pitchFamily="18" charset="0"/>
              </a:rPr>
              <a:t>Ловейко</a:t>
            </a:r>
            <a:endParaRPr lang="ru-RU" sz="1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тест для мышц шеи:</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И. П. - лежа на спине, руки вниз</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1 - приподнять голову и шею, смотреть на носки и зафиксировать положение.</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тест для мышц живота:</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И. П. - лежа на спине, руки вниз</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1 - поднять ноги до угла 45є и зафиксировать положение.</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тест для мышц спины:</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И. П. - лежа на животе, руки вверх</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1 - прогнувшись и зафиксировать положение</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б) Для определения подвижности позвоночника нами использована методика, разработанная научными сотрудниками научно-исследовательского института детской ортопедии им. Г. И. </a:t>
            </a:r>
            <a:r>
              <a:rPr lang="ru-RU" sz="1400" dirty="0" err="1" smtClean="0">
                <a:solidFill>
                  <a:srgbClr val="002060"/>
                </a:solidFill>
                <a:latin typeface="Times New Roman" pitchFamily="18" charset="0"/>
                <a:cs typeface="Times New Roman" pitchFamily="18" charset="0"/>
              </a:rPr>
              <a:t>Турнера</a:t>
            </a:r>
            <a:r>
              <a:rPr lang="ru-RU" sz="1400" dirty="0" smtClean="0">
                <a:solidFill>
                  <a:srgbClr val="002060"/>
                </a:solidFill>
                <a:latin typeface="Times New Roman" pitchFamily="18" charset="0"/>
                <a:cs typeface="Times New Roman" pitchFamily="18" charset="0"/>
              </a:rPr>
              <a:t> (г. Санкт-Петербург) О. С. </a:t>
            </a:r>
            <a:r>
              <a:rPr lang="ru-RU" sz="1400" dirty="0" err="1" smtClean="0">
                <a:solidFill>
                  <a:srgbClr val="002060"/>
                </a:solidFill>
                <a:latin typeface="Times New Roman" pitchFamily="18" charset="0"/>
                <a:cs typeface="Times New Roman" pitchFamily="18" charset="0"/>
              </a:rPr>
              <a:t>Байловой</a:t>
            </a:r>
            <a:r>
              <a:rPr lang="ru-RU" sz="1400" dirty="0" smtClean="0">
                <a:solidFill>
                  <a:srgbClr val="002060"/>
                </a:solidFill>
                <a:latin typeface="Times New Roman" pitchFamily="18" charset="0"/>
                <a:cs typeface="Times New Roman" pitchFamily="18" charset="0"/>
              </a:rPr>
              <a:t> и К. Ф. Зенкевич:</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И. П. - стоя на скамейке, стопы параллельно.</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1 - наклон вперед, не сгибая ног в коленях (измеряется с помощью линейки в сантиметрах - 0 от скамейки) .</a:t>
            </a:r>
          </a:p>
        </p:txBody>
      </p:sp>
      <p:pic>
        <p:nvPicPr>
          <p:cNvPr id="3" name="Рисунок 2" descr="76236_html_af987d.png"/>
          <p:cNvPicPr>
            <a:picLocks noChangeAspect="1"/>
          </p:cNvPicPr>
          <p:nvPr/>
        </p:nvPicPr>
        <p:blipFill>
          <a:blip r:embed="rId2"/>
          <a:stretch>
            <a:fillRect/>
          </a:stretch>
        </p:blipFill>
        <p:spPr>
          <a:xfrm>
            <a:off x="3500430" y="4500570"/>
            <a:ext cx="2286016" cy="1744329"/>
          </a:xfrm>
          <a:prstGeom prst="rect">
            <a:avLst/>
          </a:prstGeom>
        </p:spPr>
      </p:pic>
      <p:pic>
        <p:nvPicPr>
          <p:cNvPr id="4" name="Рисунок 3" descr="23073-0.jpg"/>
          <p:cNvPicPr>
            <a:picLocks noChangeAspect="1"/>
          </p:cNvPicPr>
          <p:nvPr/>
        </p:nvPicPr>
        <p:blipFill>
          <a:blip r:embed="rId3" cstate="print"/>
          <a:stretch>
            <a:fillRect/>
          </a:stretch>
        </p:blipFill>
        <p:spPr>
          <a:xfrm>
            <a:off x="6429388" y="4786322"/>
            <a:ext cx="1828800" cy="1271016"/>
          </a:xfrm>
          <a:prstGeom prst="rect">
            <a:avLst/>
          </a:prstGeom>
        </p:spPr>
      </p:pic>
      <p:pic>
        <p:nvPicPr>
          <p:cNvPr id="5" name="Рисунок 4" descr="img6.jpg"/>
          <p:cNvPicPr>
            <a:picLocks noChangeAspect="1"/>
          </p:cNvPicPr>
          <p:nvPr/>
        </p:nvPicPr>
        <p:blipFill>
          <a:blip r:embed="rId4"/>
          <a:srcRect l="14903" t="13462" r="14423"/>
          <a:stretch>
            <a:fillRect/>
          </a:stretch>
        </p:blipFill>
        <p:spPr>
          <a:xfrm>
            <a:off x="928662" y="4631782"/>
            <a:ext cx="1928826" cy="1771360"/>
          </a:xfrm>
          <a:prstGeom prst="rect">
            <a:avLst/>
          </a:prstGeom>
        </p:spPr>
      </p:pic>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28596" y="714356"/>
            <a:ext cx="8001056"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ru-RU" sz="1400" dirty="0" smtClean="0">
                <a:solidFill>
                  <a:srgbClr val="002060"/>
                </a:solidFill>
                <a:latin typeface="Times New Roman" pitchFamily="18" charset="0"/>
                <a:cs typeface="Times New Roman" pitchFamily="18" charset="0"/>
              </a:rPr>
              <a:t>Важным условием успешного </a:t>
            </a:r>
            <a:r>
              <a:rPr lang="ru-RU" sz="1400" b="1" dirty="0" smtClean="0">
                <a:solidFill>
                  <a:srgbClr val="002060"/>
                </a:solidFill>
                <a:latin typeface="Times New Roman" pitchFamily="18" charset="0"/>
                <a:cs typeface="Times New Roman" pitchFamily="18" charset="0"/>
              </a:rPr>
              <a:t>физического развития </a:t>
            </a:r>
          </a:p>
          <a:p>
            <a:pPr lvl="0" fontAlgn="base">
              <a:spcBef>
                <a:spcPct val="0"/>
              </a:spcBef>
              <a:spcAft>
                <a:spcPct val="0"/>
              </a:spcAft>
              <a:tabLst>
                <a:tab pos="457200" algn="l"/>
              </a:tabLst>
            </a:pPr>
            <a:r>
              <a:rPr lang="ru-RU" sz="1400" b="1" dirty="0" smtClean="0">
                <a:solidFill>
                  <a:srgbClr val="002060"/>
                </a:solidFill>
                <a:latin typeface="Times New Roman" pitchFamily="18" charset="0"/>
                <a:cs typeface="Times New Roman" pitchFamily="18" charset="0"/>
              </a:rPr>
              <a:t>является диагностическая работа (мониторинг)</a:t>
            </a:r>
          </a:p>
          <a:p>
            <a:pPr lvl="0" fontAlgn="base">
              <a:spcBef>
                <a:spcPct val="0"/>
              </a:spcBef>
              <a:spcAft>
                <a:spcPct val="0"/>
              </a:spcAft>
              <a:tabLst>
                <a:tab pos="457200" algn="l"/>
              </a:tabLst>
            </a:pPr>
            <a:r>
              <a:rPr lang="ru-RU" sz="1400" dirty="0" smtClean="0">
                <a:solidFill>
                  <a:srgbClr val="002060"/>
                </a:solidFill>
                <a:latin typeface="Times New Roman" pitchFamily="18" charset="0"/>
                <a:cs typeface="Times New Roman" pitchFamily="18" charset="0"/>
              </a:rPr>
              <a:t> </a:t>
            </a:r>
            <a:r>
              <a:rPr kumimoji="0" lang="ru-RU" sz="1400" b="1" i="1"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Цель мониторинга -</a:t>
            </a:r>
            <a:r>
              <a:rPr kumimoji="0" lang="ru-RU" sz="1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выявить уровень физического развития, </a:t>
            </a:r>
          </a:p>
          <a:p>
            <a:pPr lvl="0" fontAlgn="base">
              <a:spcBef>
                <a:spcPct val="0"/>
              </a:spcBef>
              <a:spcAft>
                <a:spcPct val="0"/>
              </a:spcAft>
              <a:tabLst>
                <a:tab pos="457200" algn="l"/>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физической подготовленности и работоспособности детей, </a:t>
            </a:r>
          </a:p>
          <a:p>
            <a:pPr lvl="0" fontAlgn="base">
              <a:spcBef>
                <a:spcPct val="0"/>
              </a:spcBef>
              <a:spcAft>
                <a:spcPct val="0"/>
              </a:spcAft>
              <a:tabLst>
                <a:tab pos="457200" algn="l"/>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осуществить индивидуально-дифференцированный подход </a:t>
            </a:r>
          </a:p>
          <a:p>
            <a:pPr lvl="0" fontAlgn="base">
              <a:spcBef>
                <a:spcPct val="0"/>
              </a:spcBef>
              <a:spcAft>
                <a:spcPct val="0"/>
              </a:spcAft>
              <a:tabLst>
                <a:tab pos="457200" algn="l"/>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 физическом воспитании детей.</a:t>
            </a:r>
          </a:p>
          <a:p>
            <a:pPr lvl="0" fontAlgn="base">
              <a:spcBef>
                <a:spcPct val="0"/>
              </a:spcBef>
              <a:spcAft>
                <a:spcPct val="0"/>
              </a:spcAft>
              <a:tabLst>
                <a:tab pos="457200" algn="l"/>
              </a:tabLst>
            </a:pPr>
            <a:endParaRPr lang="ru-RU" sz="1400" dirty="0" smtClean="0">
              <a:solidFill>
                <a:srgbClr val="002060"/>
              </a:solidFill>
              <a:latin typeface="Times New Roman" pitchFamily="18" charset="0"/>
              <a:ea typeface="Times New Roman" pitchFamily="18" charset="0"/>
              <a:cs typeface="Times New Roman" pitchFamily="18" charset="0"/>
            </a:endParaRPr>
          </a:p>
          <a:p>
            <a:pPr fontAlgn="base">
              <a:spcBef>
                <a:spcPct val="0"/>
              </a:spcBef>
              <a:spcAft>
                <a:spcPct val="0"/>
              </a:spcAft>
              <a:tabLst>
                <a:tab pos="457200" algn="l"/>
              </a:tabLst>
            </a:pPr>
            <a:r>
              <a:rPr lang="ru-RU" sz="1400" dirty="0" smtClean="0">
                <a:solidFill>
                  <a:srgbClr val="002060"/>
                </a:solidFill>
                <a:latin typeface="Times New Roman" pitchFamily="18" charset="0"/>
                <a:cs typeface="Times New Roman" pitchFamily="18" charset="0"/>
              </a:rPr>
              <a:t>Мониторинг основывается на промежуточных результатах  освоения Программы, которые формируются в соответствии с Федеральными государственными образовательными стандартами (ФГОС) </a:t>
            </a:r>
          </a:p>
          <a:p>
            <a:pPr lvl="0" fontAlgn="base">
              <a:spcBef>
                <a:spcPct val="0"/>
              </a:spcBef>
              <a:spcAft>
                <a:spcPct val="0"/>
              </a:spcAft>
            </a:pPr>
            <a:r>
              <a:rPr lang="ru-RU" sz="1400" dirty="0" smtClean="0">
                <a:solidFill>
                  <a:srgbClr val="002060"/>
                </a:solidFill>
                <a:latin typeface="Times New Roman" pitchFamily="18" charset="0"/>
                <a:cs typeface="Times New Roman" pitchFamily="18" charset="0"/>
              </a:rPr>
              <a:t>Результаты позволяют  установить причины отставания или опережения в освоении детьми образовательной программы, определить необходимые физкультурно-оздоровительные мероприятия, дополнительные занятия для ослабленных и часто болеющих </a:t>
            </a:r>
            <a:r>
              <a:rPr lang="ru-RU" sz="1400" b="1" dirty="0" smtClean="0">
                <a:solidFill>
                  <a:srgbClr val="002060"/>
                </a:solidFill>
                <a:latin typeface="Times New Roman" pitchFamily="18" charset="0"/>
                <a:cs typeface="Times New Roman" pitchFamily="18" charset="0"/>
              </a:rPr>
              <a:t>детей</a:t>
            </a:r>
            <a:r>
              <a:rPr lang="ru-RU" sz="1400" dirty="0" smtClean="0">
                <a:solidFill>
                  <a:srgbClr val="002060"/>
                </a:solidFill>
                <a:latin typeface="Times New Roman" pitchFamily="18" charset="0"/>
                <a:cs typeface="Times New Roman" pitchFamily="18" charset="0"/>
              </a:rPr>
              <a:t>, индивидуализировать,  нагрузку, </a:t>
            </a:r>
            <a:r>
              <a:rPr lang="ru-RU" sz="1400" b="1" dirty="0" smtClean="0">
                <a:solidFill>
                  <a:srgbClr val="002060"/>
                </a:solidFill>
                <a:latin typeface="Times New Roman" pitchFamily="18" charset="0"/>
                <a:cs typeface="Times New Roman" pitchFamily="18" charset="0"/>
              </a:rPr>
              <a:t>физические</a:t>
            </a:r>
            <a:r>
              <a:rPr lang="ru-RU" sz="1400" dirty="0" smtClean="0">
                <a:solidFill>
                  <a:srgbClr val="002060"/>
                </a:solidFill>
                <a:latin typeface="Times New Roman" pitchFamily="18" charset="0"/>
                <a:cs typeface="Times New Roman" pitchFamily="18" charset="0"/>
              </a:rPr>
              <a:t> упражнения и закаливающие процедуры в </a:t>
            </a:r>
            <a:r>
              <a:rPr lang="ru-RU" sz="1400" b="1" dirty="0" smtClean="0">
                <a:solidFill>
                  <a:srgbClr val="002060"/>
                </a:solidFill>
                <a:latin typeface="Times New Roman" pitchFamily="18" charset="0"/>
                <a:cs typeface="Times New Roman" pitchFamily="18" charset="0"/>
              </a:rPr>
              <a:t>соответствии с группой здоровья</a:t>
            </a:r>
            <a:r>
              <a:rPr lang="ru-RU" sz="1400" dirty="0" smtClean="0">
                <a:solidFill>
                  <a:srgbClr val="002060"/>
                </a:solidFill>
                <a:latin typeface="Times New Roman" pitchFamily="18" charset="0"/>
                <a:cs typeface="Times New Roman" pitchFamily="18" charset="0"/>
              </a:rPr>
              <a:t>, отклонениями в </a:t>
            </a:r>
            <a:r>
              <a:rPr lang="ru-RU" sz="1400" b="1" dirty="0" smtClean="0">
                <a:solidFill>
                  <a:srgbClr val="002060"/>
                </a:solidFill>
                <a:latin typeface="Times New Roman" pitchFamily="18" charset="0"/>
                <a:cs typeface="Times New Roman" pitchFamily="18" charset="0"/>
              </a:rPr>
              <a:t>физическом развитии</a:t>
            </a:r>
            <a:r>
              <a:rPr lang="ru-RU" sz="1400" dirty="0" smtClean="0">
                <a:solidFill>
                  <a:srgbClr val="002060"/>
                </a:solidFill>
                <a:latin typeface="Times New Roman" pitchFamily="18" charset="0"/>
                <a:cs typeface="Times New Roman" pitchFamily="18" charset="0"/>
              </a:rPr>
              <a:t>, уровнем сформированности двигательной активности </a:t>
            </a:r>
            <a:r>
              <a:rPr lang="ru-RU" sz="1400" i="1" dirty="0" smtClean="0">
                <a:solidFill>
                  <a:srgbClr val="002060"/>
                </a:solidFill>
                <a:latin typeface="Times New Roman" pitchFamily="18" charset="0"/>
                <a:cs typeface="Times New Roman" pitchFamily="18" charset="0"/>
              </a:rPr>
              <a:t>(гиперактивные, малоподвижные дети)</a:t>
            </a:r>
            <a:r>
              <a:rPr lang="ru-RU" sz="1400" dirty="0" smtClean="0">
                <a:solidFill>
                  <a:srgbClr val="002060"/>
                </a:solidFill>
                <a:latin typeface="Times New Roman" pitchFamily="18" charset="0"/>
                <a:cs typeface="Times New Roman" pitchFamily="18" charset="0"/>
              </a:rPr>
              <a:t>.</a:t>
            </a:r>
          </a:p>
          <a:p>
            <a:pPr lvl="0" fontAlgn="base">
              <a:spcBef>
                <a:spcPct val="0"/>
              </a:spcBef>
              <a:spcAft>
                <a:spcPct val="0"/>
              </a:spcAft>
            </a:pPr>
            <a:r>
              <a:rPr lang="ru-RU" sz="1400" dirty="0" smtClean="0">
                <a:solidFill>
                  <a:srgbClr val="002060"/>
                </a:solidFill>
                <a:latin typeface="Times New Roman" pitchFamily="18" charset="0"/>
                <a:ea typeface="Times New Roman" pitchFamily="18" charset="0"/>
                <a:cs typeface="Times New Roman" pitchFamily="18" charset="0"/>
              </a:rPr>
              <a:t> </a:t>
            </a:r>
            <a:r>
              <a:rPr lang="ru-RU" sz="1400" b="1" dirty="0" smtClean="0">
                <a:solidFill>
                  <a:srgbClr val="002060"/>
                </a:solidFill>
                <a:latin typeface="Times New Roman" pitchFamily="18" charset="0"/>
                <a:cs typeface="Times New Roman" pitchFamily="18" charset="0"/>
              </a:rPr>
              <a:t>Основные приёмы педагогической диагностики:</a:t>
            </a:r>
          </a:p>
          <a:p>
            <a:pPr lvl="0" eaLnBrk="0" fontAlgn="base" hangingPunct="0">
              <a:spcBef>
                <a:spcPct val="0"/>
              </a:spcBef>
              <a:spcAft>
                <a:spcPct val="0"/>
              </a:spcAft>
              <a:buFontTx/>
              <a:buChar char="-"/>
            </a:pPr>
            <a:r>
              <a:rPr lang="ru-RU" sz="1400" dirty="0" smtClean="0">
                <a:solidFill>
                  <a:srgbClr val="002060"/>
                </a:solidFill>
                <a:latin typeface="Times New Roman" pitchFamily="18" charset="0"/>
                <a:cs typeface="Times New Roman" pitchFamily="18" charset="0"/>
              </a:rPr>
              <a:t>наблюдение за детьми в самостоятельной деятельности</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 выполнение тестовых заданий.</a:t>
            </a:r>
          </a:p>
          <a:p>
            <a:pPr eaLnBrk="0" fontAlgn="base" hangingPunct="0">
              <a:spcBef>
                <a:spcPct val="0"/>
              </a:spcBef>
              <a:spcAft>
                <a:spcPct val="0"/>
              </a:spcAft>
              <a:buFontTx/>
              <a:buChar char="-"/>
            </a:pPr>
            <a:r>
              <a:rPr lang="ru-RU" sz="1400" dirty="0" smtClean="0">
                <a:solidFill>
                  <a:srgbClr val="002060"/>
                </a:solidFill>
                <a:latin typeface="Times New Roman" pitchFamily="18" charset="0"/>
                <a:cs typeface="Times New Roman" pitchFamily="18" charset="0"/>
              </a:rPr>
              <a:t> специально организованные педагогические ситуации для определения возможностей овладения детьми разных видов движений.</a:t>
            </a:r>
          </a:p>
          <a:p>
            <a:pPr eaLnBrk="0" fontAlgn="base" hangingPunct="0">
              <a:spcBef>
                <a:spcPct val="0"/>
              </a:spcBef>
              <a:spcAft>
                <a:spcPct val="0"/>
              </a:spcAft>
              <a:buFontTx/>
              <a:buChar char="-"/>
            </a:pPr>
            <a:r>
              <a:rPr lang="ru-RU" sz="1400" dirty="0" smtClean="0">
                <a:solidFill>
                  <a:srgbClr val="002060"/>
                </a:solidFill>
                <a:latin typeface="Times New Roman" pitchFamily="18" charset="0"/>
                <a:cs typeface="Times New Roman" pitchFamily="18" charset="0"/>
              </a:rPr>
              <a:t>  Игровые творческие задания на двигательное воображение. </a:t>
            </a:r>
          </a:p>
          <a:p>
            <a:pPr eaLnBrk="0" fontAlgn="base" hangingPunct="0">
              <a:spcBef>
                <a:spcPct val="0"/>
              </a:spcBef>
              <a:spcAft>
                <a:spcPct val="0"/>
              </a:spcAft>
              <a:buFontTx/>
              <a:buChar char="-"/>
            </a:pPr>
            <a:r>
              <a:rPr lang="ru-RU" sz="1400" dirty="0" smtClean="0">
                <a:solidFill>
                  <a:srgbClr val="002060"/>
                </a:solidFill>
                <a:latin typeface="Times New Roman" pitchFamily="18" charset="0"/>
                <a:cs typeface="Times New Roman" pitchFamily="18" charset="0"/>
              </a:rPr>
              <a:t>(</a:t>
            </a:r>
            <a:r>
              <a:rPr lang="ru-RU" sz="1400" i="1" dirty="0" smtClean="0">
                <a:solidFill>
                  <a:srgbClr val="002060"/>
                </a:solidFill>
                <a:latin typeface="Times New Roman" pitchFamily="18" charset="0"/>
                <a:cs typeface="Times New Roman" pitchFamily="18" charset="0"/>
              </a:rPr>
              <a:t>Технология В.Т. Кудрявцев, Б.Б. Егоров </a:t>
            </a:r>
          </a:p>
          <a:p>
            <a:pPr eaLnBrk="0" fontAlgn="base" hangingPunct="0">
              <a:spcBef>
                <a:spcPct val="0"/>
              </a:spcBef>
              <a:spcAft>
                <a:spcPct val="0"/>
              </a:spcAft>
              <a:buFontTx/>
              <a:buChar char="-"/>
            </a:pPr>
            <a:r>
              <a:rPr lang="ru-RU" sz="1400" i="1" dirty="0" smtClean="0">
                <a:solidFill>
                  <a:srgbClr val="002060"/>
                </a:solidFill>
                <a:latin typeface="Times New Roman" pitchFamily="18" charset="0"/>
                <a:cs typeface="Times New Roman" pitchFamily="18" charset="0"/>
              </a:rPr>
              <a:t>«Развивающая педагогика оздоровления».)</a:t>
            </a:r>
            <a:r>
              <a:rPr lang="ru-RU" sz="1400" dirty="0" smtClean="0">
                <a:solidFill>
                  <a:srgbClr val="002060"/>
                </a:solidFill>
                <a:latin typeface="Times New Roman" pitchFamily="18" charset="0"/>
                <a:cs typeface="Times New Roman" pitchFamily="18" charset="0"/>
              </a:rPr>
              <a:t> </a:t>
            </a:r>
          </a:p>
          <a:p>
            <a:pPr eaLnBrk="0" fontAlgn="base" hangingPunct="0">
              <a:spcBef>
                <a:spcPct val="0"/>
              </a:spcBef>
              <a:spcAft>
                <a:spcPct val="0"/>
              </a:spcAft>
              <a:buFontTx/>
              <a:buChar char="-"/>
            </a:pPr>
            <a:endParaRPr lang="ru-RU" sz="1400" dirty="0" smtClean="0">
              <a:solidFill>
                <a:srgbClr val="002060"/>
              </a:solidFill>
              <a:latin typeface="Times New Roman" pitchFamily="18" charset="0"/>
              <a:cs typeface="Times New Roman" pitchFamily="18" charset="0"/>
            </a:endParaRPr>
          </a:p>
          <a:p>
            <a:pP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fontAlgn="base">
              <a:spcBef>
                <a:spcPct val="0"/>
              </a:spcBef>
              <a:spcAft>
                <a:spcPct val="0"/>
              </a:spcAft>
              <a:tabLst>
                <a:tab pos="457200" algn="l"/>
              </a:tabLst>
            </a:pP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pic>
        <p:nvPicPr>
          <p:cNvPr id="3" name="Рисунок 2" descr="image.jpg"/>
          <p:cNvPicPr>
            <a:picLocks noChangeAspect="1"/>
          </p:cNvPicPr>
          <p:nvPr/>
        </p:nvPicPr>
        <p:blipFill>
          <a:blip r:embed="rId2"/>
          <a:stretch>
            <a:fillRect/>
          </a:stretch>
        </p:blipFill>
        <p:spPr>
          <a:xfrm>
            <a:off x="6500826" y="642918"/>
            <a:ext cx="2000264" cy="1502843"/>
          </a:xfrm>
          <a:prstGeom prst="rect">
            <a:avLst/>
          </a:prstGeom>
        </p:spPr>
      </p:pic>
    </p:spTree>
  </p:cSld>
  <p:clrMapOvr>
    <a:masterClrMapping/>
  </p:clrMapOvr>
  <p:transition>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714356"/>
            <a:ext cx="8001056" cy="3847207"/>
          </a:xfrm>
          <a:prstGeom prst="rect">
            <a:avLst/>
          </a:prstGeom>
          <a:noFill/>
        </p:spPr>
        <p:txBody>
          <a:bodyPr wrap="square" rtlCol="0">
            <a:spAutoFit/>
          </a:bodyPr>
          <a:lstStyle/>
          <a:p>
            <a:pPr lvl="0" algn="ctr" fontAlgn="base">
              <a:spcBef>
                <a:spcPct val="0"/>
              </a:spcBef>
              <a:spcAft>
                <a:spcPct val="0"/>
              </a:spcAft>
            </a:pPr>
            <a:r>
              <a:rPr lang="ru-RU" sz="1600" b="1" u="sng" dirty="0" smtClean="0">
                <a:solidFill>
                  <a:srgbClr val="7030A0"/>
                </a:solidFill>
                <a:latin typeface="Times New Roman" pitchFamily="18" charset="0"/>
                <a:cs typeface="Times New Roman" pitchFamily="18" charset="0"/>
              </a:rPr>
              <a:t>Метод тестирования для выявления плоскостопия</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Для выявления плоскостопия у детей посещающих ДОУ тест проводится при помощи </a:t>
            </a:r>
            <a:r>
              <a:rPr lang="ru-RU" sz="1400" dirty="0" err="1" smtClean="0">
                <a:solidFill>
                  <a:srgbClr val="002060"/>
                </a:solidFill>
                <a:latin typeface="Times New Roman" pitchFamily="18" charset="0"/>
                <a:cs typeface="Times New Roman" pitchFamily="18" charset="0"/>
              </a:rPr>
              <a:t>плантографа</a:t>
            </a:r>
            <a:r>
              <a:rPr lang="ru-RU" sz="1400" dirty="0" smtClean="0">
                <a:solidFill>
                  <a:srgbClr val="002060"/>
                </a:solidFill>
                <a:latin typeface="Times New Roman" pitchFamily="18" charset="0"/>
                <a:cs typeface="Times New Roman" pitchFamily="18" charset="0"/>
              </a:rPr>
              <a:t>.</a:t>
            </a:r>
          </a:p>
          <a:p>
            <a:pPr lvl="0" eaLnBrk="0" fontAlgn="base" hangingPunct="0">
              <a:spcBef>
                <a:spcPct val="0"/>
              </a:spcBef>
              <a:spcAft>
                <a:spcPct val="0"/>
              </a:spcAft>
            </a:pPr>
            <a:r>
              <a:rPr lang="ru-RU" sz="1400" dirty="0" err="1" smtClean="0">
                <a:solidFill>
                  <a:srgbClr val="002060"/>
                </a:solidFill>
                <a:latin typeface="Times New Roman" pitchFamily="18" charset="0"/>
                <a:cs typeface="Times New Roman" pitchFamily="18" charset="0"/>
              </a:rPr>
              <a:t>Плантограф</a:t>
            </a:r>
            <a:r>
              <a:rPr lang="ru-RU" sz="1400" dirty="0" smtClean="0">
                <a:solidFill>
                  <a:srgbClr val="002060"/>
                </a:solidFill>
                <a:latin typeface="Times New Roman" pitchFamily="18" charset="0"/>
                <a:cs typeface="Times New Roman" pitchFamily="18" charset="0"/>
              </a:rPr>
              <a:t> – это деревянная рамка (высотой 2 см. и размером 30*30 см., на которую натянуто полотно или мешковина) и сверху него полиэтиленовая пленка. Полотно смачивается штемпельной краской или чернилами для авторучек, на окрашенную сторону кладется лист бумаги, на котором написано Ф. И. ребенка, группа, дата обследования. Ребенок становится обеими ногами на середину рамки (на бумагу, при этом на бумаге остаются отпечатки стопы – </a:t>
            </a:r>
            <a:r>
              <a:rPr lang="ru-RU" sz="1400" dirty="0" err="1" smtClean="0">
                <a:solidFill>
                  <a:srgbClr val="002060"/>
                </a:solidFill>
                <a:latin typeface="Times New Roman" pitchFamily="18" charset="0"/>
                <a:cs typeface="Times New Roman" pitchFamily="18" charset="0"/>
              </a:rPr>
              <a:t>плантограмма</a:t>
            </a:r>
            <a:r>
              <a:rPr lang="ru-RU" sz="1400" dirty="0" smtClean="0">
                <a:solidFill>
                  <a:srgbClr val="002060"/>
                </a:solidFill>
                <a:latin typeface="Times New Roman" pitchFamily="18" charset="0"/>
                <a:cs typeface="Times New Roman" pitchFamily="18" charset="0"/>
              </a:rPr>
              <a:t>.</a:t>
            </a:r>
          </a:p>
          <a:p>
            <a:pPr lvl="0" eaLnBrk="0" fontAlgn="base" hangingPunct="0">
              <a:spcBef>
                <a:spcPct val="0"/>
              </a:spcBef>
              <a:spcAft>
                <a:spcPct val="0"/>
              </a:spcAft>
            </a:pPr>
            <a:r>
              <a:rPr lang="ru-RU" sz="1400" dirty="0" smtClean="0">
                <a:solidFill>
                  <a:srgbClr val="002060"/>
                </a:solidFill>
                <a:latin typeface="Times New Roman" pitchFamily="18" charset="0"/>
                <a:cs typeface="Times New Roman" pitchFamily="18" charset="0"/>
              </a:rPr>
              <a:t>Оценка </a:t>
            </a:r>
            <a:r>
              <a:rPr lang="ru-RU" sz="1400" dirty="0" err="1" smtClean="0">
                <a:solidFill>
                  <a:srgbClr val="002060"/>
                </a:solidFill>
                <a:latin typeface="Times New Roman" pitchFamily="18" charset="0"/>
                <a:cs typeface="Times New Roman" pitchFamily="18" charset="0"/>
              </a:rPr>
              <a:t>плантограммы</a:t>
            </a:r>
            <a:r>
              <a:rPr lang="ru-RU" sz="1400" dirty="0" smtClean="0">
                <a:solidFill>
                  <a:srgbClr val="002060"/>
                </a:solidFill>
                <a:latin typeface="Times New Roman" pitchFamily="18" charset="0"/>
                <a:cs typeface="Times New Roman" pitchFamily="18" charset="0"/>
              </a:rPr>
              <a:t>: заключение о состоянии свода стопы делятся на основании расположения двух линий, проведенных </a:t>
            </a:r>
            <a:r>
              <a:rPr lang="ru-RU" sz="1400" dirty="0" smtClean="0">
                <a:solidFill>
                  <a:srgbClr val="002060"/>
                </a:solidFill>
                <a:latin typeface="Times New Roman" pitchFamily="18" charset="0"/>
                <a:ea typeface="Times New Roman" pitchFamily="18" charset="0"/>
                <a:cs typeface="Times New Roman" pitchFamily="18" charset="0"/>
              </a:rPr>
              <a:t>на отпечатке. Первая линия соединяет середину пятки со вторым межпальцевым промежутком. Вторая линия проводится от середины пятки до средины основания большого пальца (смотреть приложение).</a:t>
            </a:r>
            <a:endParaRPr lang="ru-RU" sz="1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ru-RU" sz="1400" dirty="0" smtClean="0">
                <a:solidFill>
                  <a:srgbClr val="002060"/>
                </a:solidFill>
                <a:latin typeface="Times New Roman" pitchFamily="18" charset="0"/>
                <a:ea typeface="Times New Roman" pitchFamily="18" charset="0"/>
                <a:cs typeface="Times New Roman" pitchFamily="18" charset="0"/>
              </a:rPr>
              <a:t>Если контур отпечатка стопы в серединной части не перекрывает эти линии – стопа нормальная. Если первая линия проходит внутри отпечатка – уплощение свода стопы. Если оба контура расположены внутри контура отпечатка – стопа плоская. Дети с неправильно сформированной стопой, направляются на консультацию к ортопеду. </a:t>
            </a:r>
            <a:r>
              <a:rPr lang="ru-RU" sz="1400" dirty="0" err="1" smtClean="0">
                <a:solidFill>
                  <a:srgbClr val="002060"/>
                </a:solidFill>
                <a:latin typeface="Times New Roman" pitchFamily="18" charset="0"/>
                <a:ea typeface="Times New Roman" pitchFamily="18" charset="0"/>
                <a:cs typeface="Times New Roman" pitchFamily="18" charset="0"/>
              </a:rPr>
              <a:t>Плантограммы</a:t>
            </a:r>
            <a:r>
              <a:rPr lang="ru-RU" sz="1400" dirty="0" smtClean="0">
                <a:solidFill>
                  <a:srgbClr val="002060"/>
                </a:solidFill>
                <a:latin typeface="Times New Roman" pitchFamily="18" charset="0"/>
                <a:ea typeface="Times New Roman" pitchFamily="18" charset="0"/>
                <a:cs typeface="Times New Roman" pitchFamily="18" charset="0"/>
              </a:rPr>
              <a:t> хранятся в медицинской карте ребенка.</a:t>
            </a:r>
          </a:p>
          <a:p>
            <a:pPr lvl="0" eaLnBrk="0" fontAlgn="base" hangingPunct="0">
              <a:spcBef>
                <a:spcPct val="0"/>
              </a:spcBef>
              <a:spcAft>
                <a:spcPct val="0"/>
              </a:spcAft>
            </a:pPr>
            <a:endParaRPr lang="ru-RU" sz="1400" dirty="0" smtClean="0">
              <a:solidFill>
                <a:srgbClr val="00206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ru-RU" dirty="0" smtClean="0">
              <a:solidFill>
                <a:srgbClr val="002060"/>
              </a:solidFill>
              <a:latin typeface="Times New Roman" pitchFamily="18" charset="0"/>
              <a:ea typeface="Times New Roman" pitchFamily="18" charset="0"/>
              <a:cs typeface="Times New Roman" pitchFamily="18" charset="0"/>
            </a:endParaRPr>
          </a:p>
        </p:txBody>
      </p:sp>
      <p:pic>
        <p:nvPicPr>
          <p:cNvPr id="5" name="Рисунок 4" descr="4s9.png"/>
          <p:cNvPicPr>
            <a:picLocks noChangeAspect="1"/>
          </p:cNvPicPr>
          <p:nvPr/>
        </p:nvPicPr>
        <p:blipFill>
          <a:blip r:embed="rId2"/>
          <a:stretch>
            <a:fillRect/>
          </a:stretch>
        </p:blipFill>
        <p:spPr>
          <a:xfrm>
            <a:off x="3071802" y="4071942"/>
            <a:ext cx="2786082" cy="1968983"/>
          </a:xfrm>
          <a:prstGeom prst="rect">
            <a:avLst/>
          </a:prstGeom>
        </p:spPr>
      </p:pic>
    </p:spTree>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48072"/>
          </a:xfrm>
        </p:spPr>
        <p:style>
          <a:lnRef idx="1">
            <a:schemeClr val="accent1"/>
          </a:lnRef>
          <a:fillRef idx="2">
            <a:schemeClr val="accent1"/>
          </a:fillRef>
          <a:effectRef idx="1">
            <a:schemeClr val="accent1"/>
          </a:effectRef>
          <a:fontRef idx="minor">
            <a:schemeClr val="dk1"/>
          </a:fontRef>
        </p:style>
        <p:txBody>
          <a:bodyPr>
            <a:normAutofit/>
          </a:bodyPr>
          <a:lstStyle/>
          <a:p>
            <a:r>
              <a:rPr lang="ru-RU" sz="1800" b="1" u="sng" dirty="0" smtClean="0">
                <a:solidFill>
                  <a:srgbClr val="7030A0"/>
                </a:solidFill>
                <a:latin typeface="Times New Roman" panose="02020603050405020304" pitchFamily="18" charset="0"/>
                <a:cs typeface="Times New Roman" panose="02020603050405020304" pitchFamily="18" charset="0"/>
              </a:rPr>
              <a:t>В диагностике физических качеств используют следующие тестовые задания: </a:t>
            </a:r>
            <a:endParaRPr lang="ru-RU" sz="1800" b="1" u="sng"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947382497"/>
              </p:ext>
            </p:extLst>
          </p:nvPr>
        </p:nvGraphicFramePr>
        <p:xfrm>
          <a:off x="467544" y="908720"/>
          <a:ext cx="8229600" cy="5805356"/>
        </p:xfrm>
        <a:graphic>
          <a:graphicData uri="http://schemas.openxmlformats.org/drawingml/2006/table">
            <a:tbl>
              <a:tblPr firstRow="1" firstCol="1" bandRow="1">
                <a:tableStyleId>{5C22544A-7EE6-4342-B048-85BDC9FD1C3A}</a:tableStyleId>
              </a:tblPr>
              <a:tblGrid>
                <a:gridCol w="1175498"/>
                <a:gridCol w="1139102"/>
                <a:gridCol w="4900653"/>
                <a:gridCol w="1014347"/>
              </a:tblGrid>
              <a:tr h="407348">
                <a:tc>
                  <a:txBody>
                    <a:bodyPr/>
                    <a:lstStyle/>
                    <a:p>
                      <a:pPr algn="ctr">
                        <a:lnSpc>
                          <a:spcPct val="115000"/>
                        </a:lnSpc>
                        <a:spcAft>
                          <a:spcPts val="0"/>
                        </a:spcAft>
                      </a:pPr>
                      <a:r>
                        <a:rPr lang="ru-RU" sz="1200" dirty="0">
                          <a:effectLst/>
                        </a:rPr>
                        <a:t> </a:t>
                      </a:r>
                      <a:endParaRPr lang="ru-RU" sz="700" dirty="0">
                        <a:effectLst/>
                        <a:latin typeface="Calibri"/>
                        <a:ea typeface="Calibri"/>
                        <a:cs typeface="Times New Roman"/>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Вид теста</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Характеристика</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Возраст</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51691">
                <a:tc rowSpan="3">
                  <a:txBody>
                    <a:bodyPr/>
                    <a:lstStyle/>
                    <a:p>
                      <a:pPr>
                        <a:lnSpc>
                          <a:spcPct val="115000"/>
                        </a:lnSpc>
                        <a:spcAft>
                          <a:spcPts val="0"/>
                        </a:spcAft>
                      </a:pPr>
                      <a:r>
                        <a:rPr lang="ru-RU" sz="1200" u="sng" dirty="0">
                          <a:solidFill>
                            <a:srgbClr val="002060"/>
                          </a:solidFill>
                          <a:effectLst/>
                          <a:latin typeface="Times New Roman" panose="02020603050405020304" pitchFamily="18" charset="0"/>
                          <a:cs typeface="Times New Roman" panose="02020603050405020304" pitchFamily="18" charset="0"/>
                        </a:rPr>
                        <a:t>Тесты по определению скоростно-силовых качеств</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Бросок набивного мяча (1кг)</a:t>
                      </a:r>
                      <a:endParaRPr lang="ru-RU" sz="14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Испытание проводится на ровной площадке длинной не менее 10 м. ребенок встает у контрольной линии разметки и бросает мяч из – за головы двумя руками вперед из исходного положения стоя, одна нога впереди, другая сзади или ноги врозь. При броске ступни должны сохранять контакт с землей. Допускается движение вслед за произведенным броском. Делаются 3 попытки. Засчитывается лучший результат.</a:t>
                      </a:r>
                    </a:p>
                    <a:p>
                      <a:pPr algn="ctr">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endParaRPr lang="ru-RU" sz="14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Тест предназначен для детей от 3 до 7 лет</a:t>
                      </a:r>
                      <a:endParaRPr lang="ru-RU" sz="14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417192">
                <a:tc vMerge="1">
                  <a:txBody>
                    <a:bodyPr/>
                    <a:lstStyle/>
                    <a:p>
                      <a:endParaRPr lang="ru-RU"/>
                    </a:p>
                  </a:txBody>
                  <a:tcPr/>
                </a:tc>
                <a:tc>
                  <a:txBody>
                    <a:bodyPr/>
                    <a:lstStyle/>
                    <a:p>
                      <a:pPr algn="ctr">
                        <a:spcAft>
                          <a:spcPts val="0"/>
                        </a:spcAft>
                      </a:pPr>
                      <a:r>
                        <a:rPr lang="ru-RU" sz="1400" kern="0">
                          <a:solidFill>
                            <a:srgbClr val="002060"/>
                          </a:solidFill>
                          <a:effectLst/>
                          <a:latin typeface="Times New Roman" panose="02020603050405020304" pitchFamily="18" charset="0"/>
                          <a:cs typeface="Times New Roman" panose="02020603050405020304" pitchFamily="18" charset="0"/>
                        </a:rPr>
                        <a:t>Прыжок в длину с места</a:t>
                      </a:r>
                    </a:p>
                    <a:p>
                      <a:pPr algn="ctr">
                        <a:lnSpc>
                          <a:spcPct val="115000"/>
                        </a:lnSpc>
                        <a:spcAft>
                          <a:spcPts val="0"/>
                        </a:spcAft>
                      </a:pPr>
                      <a:r>
                        <a:rPr lang="ru-RU" sz="1400">
                          <a:solidFill>
                            <a:srgbClr val="002060"/>
                          </a:solidFill>
                          <a:effectLst/>
                          <a:latin typeface="Times New Roman" panose="02020603050405020304" pitchFamily="18" charset="0"/>
                          <a:cs typeface="Times New Roman" panose="02020603050405020304" pitchFamily="18" charset="0"/>
                        </a:rPr>
                        <a:t> </a:t>
                      </a:r>
                      <a:endParaRPr lang="ru-RU" sz="140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Ребенку предлагают, отталкиваясь двумя ногами, с интенсивным взмахом рук, от размеченной линии отталкивания на максимальное для него расстояние  и приземляться на обе ноги. При приземлении нельзя опираться позади руками. Измеряется расстояние между линией отталкивания и отпечатком ног (по пяткам) при приземлении (в см.). Делаются 3 попытки. Засчитывается лучшая из попыток.</a:t>
                      </a:r>
                      <a:endParaRPr lang="ru-RU" sz="14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Тест предназначен для детей от 3 до 7 лет.</a:t>
                      </a:r>
                    </a:p>
                    <a:p>
                      <a:pPr algn="ctr">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endParaRPr lang="ru-RU" sz="14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322694">
                <a:tc vMerge="1">
                  <a:txBody>
                    <a:bodyPr/>
                    <a:lstStyle/>
                    <a:p>
                      <a:endParaRPr lang="ru-RU"/>
                    </a:p>
                  </a:txBody>
                  <a:tcPr/>
                </a:tc>
                <a:tc>
                  <a:txBody>
                    <a:bodyPr/>
                    <a:lstStyle/>
                    <a:p>
                      <a:pPr algn="ctr">
                        <a:spcAft>
                          <a:spcPts val="0"/>
                        </a:spcAft>
                      </a:pPr>
                      <a:r>
                        <a:rPr lang="ru-RU" sz="1400" kern="0">
                          <a:solidFill>
                            <a:srgbClr val="002060"/>
                          </a:solidFill>
                          <a:effectLst/>
                          <a:latin typeface="Times New Roman" panose="02020603050405020304" pitchFamily="18" charset="0"/>
                          <a:cs typeface="Times New Roman" panose="02020603050405020304" pitchFamily="18" charset="0"/>
                        </a:rPr>
                        <a:t>Метание мягкого мяча на дальность</a:t>
                      </a:r>
                    </a:p>
                    <a:p>
                      <a:pPr algn="ctr">
                        <a:lnSpc>
                          <a:spcPct val="115000"/>
                        </a:lnSpc>
                        <a:spcAft>
                          <a:spcPts val="0"/>
                        </a:spcAft>
                      </a:pPr>
                      <a:r>
                        <a:rPr lang="ru-RU" sz="1400">
                          <a:solidFill>
                            <a:srgbClr val="002060"/>
                          </a:solidFill>
                          <a:effectLst/>
                          <a:latin typeface="Times New Roman" panose="02020603050405020304" pitchFamily="18" charset="0"/>
                          <a:cs typeface="Times New Roman" panose="02020603050405020304" pitchFamily="18" charset="0"/>
                        </a:rPr>
                        <a:t> </a:t>
                      </a:r>
                      <a:endParaRPr lang="ru-RU" sz="140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По команде, ребенок подходит к линии отталкивания, из И.п. стоя производит бросок мячом (200 гр.), одной рукой из – за головы , одна нога поставлена впереди другой на расстоянии шага. При броске нельзя изменять положение ступней. Засчитывается лучший результат из трех попыток.</a:t>
                      </a:r>
                    </a:p>
                    <a:p>
                      <a:pPr algn="ctr">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endParaRPr lang="ru-RU" sz="14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Тест предназначен для детей от 3 до 7 лет.</a:t>
                      </a:r>
                    </a:p>
                    <a:p>
                      <a:pPr algn="ctr">
                        <a:lnSpc>
                          <a:spcPct val="115000"/>
                        </a:lnSpc>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endParaRPr lang="ru-RU" sz="14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3487707357"/>
      </p:ext>
    </p:extLst>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784485828"/>
              </p:ext>
            </p:extLst>
          </p:nvPr>
        </p:nvGraphicFramePr>
        <p:xfrm>
          <a:off x="323530" y="314485"/>
          <a:ext cx="8496942" cy="6300829"/>
        </p:xfrm>
        <a:graphic>
          <a:graphicData uri="http://schemas.openxmlformats.org/drawingml/2006/table">
            <a:tbl>
              <a:tblPr firstRow="1" firstCol="1" bandRow="1">
                <a:tableStyleId>{5C22544A-7EE6-4342-B048-85BDC9FD1C3A}</a:tableStyleId>
              </a:tblPr>
              <a:tblGrid>
                <a:gridCol w="792086"/>
                <a:gridCol w="966966"/>
                <a:gridCol w="5657770"/>
                <a:gridCol w="1080120"/>
              </a:tblGrid>
              <a:tr h="2322427">
                <a:tc rowSpan="3">
                  <a:txBody>
                    <a:bodyPr/>
                    <a:lstStyle/>
                    <a:p>
                      <a:pPr>
                        <a:lnSpc>
                          <a:spcPct val="115000"/>
                        </a:lnSpc>
                        <a:spcAft>
                          <a:spcPts val="0"/>
                        </a:spcAft>
                      </a:pPr>
                      <a:r>
                        <a:rPr lang="ru-RU" sz="1200" u="sng" dirty="0">
                          <a:solidFill>
                            <a:srgbClr val="002060"/>
                          </a:solidFill>
                          <a:effectLst/>
                          <a:latin typeface="Times New Roman" panose="02020603050405020304" pitchFamily="18" charset="0"/>
                          <a:cs typeface="Times New Roman" panose="02020603050405020304" pitchFamily="18" charset="0"/>
                        </a:rPr>
                        <a:t>Тесты по определению </a:t>
                      </a:r>
                      <a:r>
                        <a:rPr lang="ru-RU" sz="1200" u="sng" dirty="0" smtClean="0">
                          <a:solidFill>
                            <a:srgbClr val="002060"/>
                          </a:solidFill>
                          <a:effectLst/>
                          <a:latin typeface="Times New Roman" panose="02020603050405020304" pitchFamily="18" charset="0"/>
                          <a:cs typeface="Times New Roman" panose="02020603050405020304" pitchFamily="18" charset="0"/>
                        </a:rPr>
                        <a:t>быстроты</a:t>
                      </a:r>
                      <a:endParaRPr lang="ru-RU" sz="120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100" dirty="0">
                          <a:solidFill>
                            <a:srgbClr val="002060"/>
                          </a:solidFill>
                          <a:effectLst/>
                          <a:latin typeface="Times New Roman" panose="02020603050405020304" pitchFamily="18" charset="0"/>
                          <a:cs typeface="Times New Roman" panose="02020603050405020304" pitchFamily="18" charset="0"/>
                        </a:rPr>
                        <a:t> </a:t>
                      </a:r>
                      <a:endParaRPr lang="ru-RU" sz="60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50" b="0" kern="0" dirty="0">
                          <a:solidFill>
                            <a:srgbClr val="002060"/>
                          </a:solidFill>
                          <a:effectLst/>
                          <a:latin typeface="Times New Roman" panose="02020603050405020304" pitchFamily="18" charset="0"/>
                          <a:cs typeface="Times New Roman" panose="02020603050405020304" pitchFamily="18" charset="0"/>
                        </a:rPr>
                        <a:t>Бег на дистанцию 10 метров схода</a:t>
                      </a:r>
                    </a:p>
                    <a:p>
                      <a:pPr algn="ctr">
                        <a:lnSpc>
                          <a:spcPct val="115000"/>
                        </a:lnSpc>
                        <a:spcAft>
                          <a:spcPts val="0"/>
                        </a:spcAft>
                      </a:pPr>
                      <a:r>
                        <a:rPr lang="ru-RU" sz="1050" dirty="0">
                          <a:solidFill>
                            <a:srgbClr val="002060"/>
                          </a:solidFill>
                          <a:effectLst/>
                          <a:latin typeface="Times New Roman" panose="02020603050405020304" pitchFamily="18" charset="0"/>
                          <a:cs typeface="Times New Roman" panose="02020603050405020304" pitchFamily="18" charset="0"/>
                        </a:rPr>
                        <a:t> </a:t>
                      </a:r>
                      <a:endParaRPr lang="ru-RU" sz="105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15240" algn="just">
                        <a:lnSpc>
                          <a:spcPct val="115000"/>
                        </a:lnSpc>
                        <a:spcAft>
                          <a:spcPts val="0"/>
                        </a:spcAft>
                      </a:pPr>
                      <a:r>
                        <a:rPr lang="ru-RU" sz="1200" b="0" spc="15" dirty="0">
                          <a:solidFill>
                            <a:srgbClr val="002060"/>
                          </a:solidFill>
                          <a:effectLst/>
                          <a:latin typeface="Times New Roman" panose="02020603050405020304" pitchFamily="18" charset="0"/>
                          <a:cs typeface="Times New Roman" panose="02020603050405020304" pitchFamily="18" charset="0"/>
                        </a:rPr>
                        <a:t>На асфальтированной дорожке намечаются линии старта и финиша. </a:t>
                      </a:r>
                      <a:r>
                        <a:rPr lang="ru-RU" sz="1200" b="0" spc="-5" dirty="0">
                          <a:solidFill>
                            <a:srgbClr val="002060"/>
                          </a:solidFill>
                          <a:effectLst/>
                          <a:latin typeface="Times New Roman" panose="02020603050405020304" pitchFamily="18" charset="0"/>
                          <a:cs typeface="Times New Roman" panose="02020603050405020304" pitchFamily="18" charset="0"/>
                        </a:rPr>
                        <a:t>За линией финиша (в 6 — 7 м от нее) ставится ориентир (яркий предмет — </a:t>
                      </a:r>
                      <a:r>
                        <a:rPr lang="ru-RU" sz="1200" b="0" spc="25" dirty="0">
                          <a:solidFill>
                            <a:srgbClr val="002060"/>
                          </a:solidFill>
                          <a:effectLst/>
                          <a:latin typeface="Times New Roman" panose="02020603050405020304" pitchFamily="18" charset="0"/>
                          <a:cs typeface="Times New Roman" panose="02020603050405020304" pitchFamily="18" charset="0"/>
                        </a:rPr>
                        <a:t>кегля, кубик), для того чтобы ребенок, пересекая линию финиша, не </a:t>
                      </a:r>
                      <a:r>
                        <a:rPr lang="ru-RU" sz="1200" b="0" spc="15" dirty="0">
                          <a:solidFill>
                            <a:srgbClr val="002060"/>
                          </a:solidFill>
                          <a:effectLst/>
                          <a:latin typeface="Times New Roman" panose="02020603050405020304" pitchFamily="18" charset="0"/>
                          <a:cs typeface="Times New Roman" panose="02020603050405020304" pitchFamily="18" charset="0"/>
                        </a:rPr>
                        <a:t>делал резкой остановки. Предлагаются две попытки, отдых между ними </a:t>
                      </a:r>
                      <a:r>
                        <a:rPr lang="ru-RU" sz="1200" b="0" spc="5" dirty="0">
                          <a:solidFill>
                            <a:srgbClr val="002060"/>
                          </a:solidFill>
                          <a:effectLst/>
                          <a:latin typeface="Times New Roman" panose="02020603050405020304" pitchFamily="18" charset="0"/>
                          <a:cs typeface="Times New Roman" panose="02020603050405020304" pitchFamily="18" charset="0"/>
                        </a:rPr>
                        <a:t>5 мин.</a:t>
                      </a:r>
                      <a:endParaRPr lang="ru-RU" sz="1200" b="0" dirty="0">
                        <a:solidFill>
                          <a:srgbClr val="002060"/>
                        </a:solidFill>
                        <a:effectLst/>
                        <a:latin typeface="Times New Roman" panose="02020603050405020304" pitchFamily="18" charset="0"/>
                        <a:cs typeface="Times New Roman" panose="02020603050405020304" pitchFamily="18" charset="0"/>
                      </a:endParaRPr>
                    </a:p>
                    <a:p>
                      <a:pPr marL="6350" marR="8890" indent="191770" algn="just">
                        <a:lnSpc>
                          <a:spcPct val="115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Ребенок по команде «на старт» подходит к черте и занимает удобную </a:t>
                      </a:r>
                      <a:r>
                        <a:rPr lang="ru-RU" sz="1200" b="0" spc="15" dirty="0">
                          <a:solidFill>
                            <a:srgbClr val="002060"/>
                          </a:solidFill>
                          <a:effectLst/>
                          <a:latin typeface="Times New Roman" panose="02020603050405020304" pitchFamily="18" charset="0"/>
                          <a:cs typeface="Times New Roman" panose="02020603050405020304" pitchFamily="18" charset="0"/>
                        </a:rPr>
                        <a:t>позу. Воспитатель стоит сбоку от линии старта с секундомером. После </a:t>
                      </a:r>
                      <a:r>
                        <a:rPr lang="ru-RU" sz="1200" b="0" spc="-15" dirty="0">
                          <a:solidFill>
                            <a:srgbClr val="002060"/>
                          </a:solidFill>
                          <a:effectLst/>
                          <a:latin typeface="Times New Roman" panose="02020603050405020304" pitchFamily="18" charset="0"/>
                          <a:cs typeface="Times New Roman" panose="02020603050405020304" pitchFamily="18" charset="0"/>
                        </a:rPr>
                        <a:t>взмаха флажком ребенок делает разбег. В момент пересечения линии старта </a:t>
                      </a:r>
                      <a:r>
                        <a:rPr lang="ru-RU" sz="1200" b="0" spc="5" dirty="0">
                          <a:solidFill>
                            <a:srgbClr val="002060"/>
                          </a:solidFill>
                          <a:effectLst/>
                          <a:latin typeface="Times New Roman" panose="02020603050405020304" pitchFamily="18" charset="0"/>
                          <a:cs typeface="Times New Roman" panose="02020603050405020304" pitchFamily="18" charset="0"/>
                        </a:rPr>
                        <a:t>воспитатель включает секундомер и выключает его тогда, когда ребенок </a:t>
                      </a:r>
                      <a:r>
                        <a:rPr lang="ru-RU" sz="1200" b="0" spc="25" dirty="0">
                          <a:solidFill>
                            <a:srgbClr val="002060"/>
                          </a:solidFill>
                          <a:effectLst/>
                          <a:latin typeface="Times New Roman" panose="02020603050405020304" pitchFamily="18" charset="0"/>
                          <a:cs typeface="Times New Roman" panose="02020603050405020304" pitchFamily="18" charset="0"/>
                        </a:rPr>
                        <a:t>добегает до линии финиша.</a:t>
                      </a:r>
                      <a:endParaRPr lang="ru-RU" sz="1200" b="0" dirty="0">
                        <a:solidFill>
                          <a:srgbClr val="002060"/>
                        </a:solidFill>
                        <a:effectLst/>
                        <a:latin typeface="Times New Roman" panose="02020603050405020304" pitchFamily="18" charset="0"/>
                        <a:cs typeface="Times New Roman" panose="02020603050405020304" pitchFamily="18" charset="0"/>
                      </a:endParaRPr>
                    </a:p>
                    <a:p>
                      <a:pPr marL="198120" algn="just">
                        <a:lnSpc>
                          <a:spcPct val="115000"/>
                        </a:lnSpc>
                        <a:spcAft>
                          <a:spcPts val="0"/>
                        </a:spcAft>
                      </a:pPr>
                      <a:r>
                        <a:rPr lang="ru-RU" sz="1200" b="0" spc="15" dirty="0">
                          <a:solidFill>
                            <a:srgbClr val="002060"/>
                          </a:solidFill>
                          <a:effectLst/>
                          <a:latin typeface="Times New Roman" panose="02020603050405020304" pitchFamily="18" charset="0"/>
                          <a:cs typeface="Times New Roman" panose="02020603050405020304" pitchFamily="18" charset="0"/>
                        </a:rPr>
                        <a:t>Фиксируется лучший результат из двух попыток.</a:t>
                      </a:r>
                      <a:endParaRPr lang="ru-RU" sz="1200" b="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endParaRPr lang="ru-RU" sz="1400" b="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Тест предназначен для детей от 3 до 7 лет.</a:t>
                      </a:r>
                    </a:p>
                    <a:p>
                      <a:pPr algn="ctr">
                        <a:lnSpc>
                          <a:spcPct val="115000"/>
                        </a:lnSpc>
                        <a:spcAft>
                          <a:spcPts val="0"/>
                        </a:spcAft>
                      </a:pPr>
                      <a:r>
                        <a:rPr lang="ru-RU" sz="1100" dirty="0">
                          <a:solidFill>
                            <a:srgbClr val="002060"/>
                          </a:solidFill>
                          <a:effectLst/>
                          <a:latin typeface="Times New Roman" panose="02020603050405020304" pitchFamily="18" charset="0"/>
                          <a:cs typeface="Times New Roman" panose="02020603050405020304" pitchFamily="18" charset="0"/>
                        </a:rPr>
                        <a:t> </a:t>
                      </a:r>
                      <a:endParaRPr lang="ru-RU" sz="60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73198">
                <a:tc vMerge="1">
                  <a:txBody>
                    <a:bodyPr/>
                    <a:lstStyle/>
                    <a:p>
                      <a:endParaRPr lang="ru-RU"/>
                    </a:p>
                  </a:txBody>
                  <a:tcPr/>
                </a:tc>
                <a:tc>
                  <a:txBody>
                    <a:bodyPr/>
                    <a:lstStyle/>
                    <a:p>
                      <a:pPr marL="198120" algn="ctr">
                        <a:lnSpc>
                          <a:spcPct val="115000"/>
                        </a:lnSpc>
                        <a:spcAft>
                          <a:spcPts val="0"/>
                        </a:spcAft>
                      </a:pPr>
                      <a:r>
                        <a:rPr lang="ru-RU" sz="1050" dirty="0">
                          <a:solidFill>
                            <a:srgbClr val="002060"/>
                          </a:solidFill>
                          <a:effectLst/>
                          <a:latin typeface="Times New Roman" panose="02020603050405020304" pitchFamily="18" charset="0"/>
                          <a:cs typeface="Times New Roman" panose="02020603050405020304" pitchFamily="18" charset="0"/>
                        </a:rPr>
                        <a:t>Бег на дистанцию 30  метров</a:t>
                      </a:r>
                    </a:p>
                    <a:p>
                      <a:pPr algn="ctr">
                        <a:lnSpc>
                          <a:spcPct val="115000"/>
                        </a:lnSpc>
                        <a:spcAft>
                          <a:spcPts val="0"/>
                        </a:spcAft>
                      </a:pPr>
                      <a:r>
                        <a:rPr lang="ru-RU" sz="1050" dirty="0">
                          <a:solidFill>
                            <a:srgbClr val="002060"/>
                          </a:solidFill>
                          <a:effectLst/>
                          <a:latin typeface="Times New Roman" panose="02020603050405020304" pitchFamily="18" charset="0"/>
                          <a:cs typeface="Times New Roman" panose="02020603050405020304" pitchFamily="18" charset="0"/>
                        </a:rPr>
                        <a:t> </a:t>
                      </a:r>
                      <a:endParaRPr lang="ru-RU" sz="105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tabLst>
                          <a:tab pos="338455" algn="l"/>
                        </a:tabLst>
                      </a:pPr>
                      <a:r>
                        <a:rPr lang="ru-RU" sz="1200" spc="15" dirty="0">
                          <a:solidFill>
                            <a:srgbClr val="002060"/>
                          </a:solidFill>
                          <a:effectLst/>
                          <a:latin typeface="Times New Roman" panose="02020603050405020304" pitchFamily="18" charset="0"/>
                          <a:cs typeface="Times New Roman" panose="02020603050405020304" pitchFamily="18" charset="0"/>
                        </a:rPr>
                        <a:t>Задание проводится на беговой дорожке (длина не менее 40 </a:t>
                      </a:r>
                      <a:r>
                        <a:rPr lang="ru-RU" sz="1200" spc="15" dirty="0" err="1">
                          <a:solidFill>
                            <a:srgbClr val="002060"/>
                          </a:solidFill>
                          <a:effectLst/>
                          <a:latin typeface="Times New Roman" panose="02020603050405020304" pitchFamily="18" charset="0"/>
                          <a:cs typeface="Times New Roman" panose="02020603050405020304" pitchFamily="18" charset="0"/>
                        </a:rPr>
                        <a:t>м,шири­</a:t>
                      </a:r>
                      <a:r>
                        <a:rPr lang="ru-RU" sz="1200" spc="5" dirty="0" err="1">
                          <a:solidFill>
                            <a:srgbClr val="002060"/>
                          </a:solidFill>
                          <a:effectLst/>
                          <a:latin typeface="Times New Roman" panose="02020603050405020304" pitchFamily="18" charset="0"/>
                          <a:cs typeface="Times New Roman" panose="02020603050405020304" pitchFamily="18" charset="0"/>
                        </a:rPr>
                        <a:t>на</a:t>
                      </a:r>
                      <a:r>
                        <a:rPr lang="ru-RU" sz="1200" spc="5" dirty="0">
                          <a:solidFill>
                            <a:srgbClr val="002060"/>
                          </a:solidFill>
                          <a:effectLst/>
                          <a:latin typeface="Times New Roman" panose="02020603050405020304" pitchFamily="18" charset="0"/>
                          <a:cs typeface="Times New Roman" panose="02020603050405020304" pitchFamily="18" charset="0"/>
                        </a:rPr>
                        <a:t> 3 м). На дорожке отмечаются линия старта и линия финиша. Тестиро­</a:t>
                      </a:r>
                      <a:r>
                        <a:rPr lang="ru-RU" sz="1200" spc="40" dirty="0">
                          <a:solidFill>
                            <a:srgbClr val="002060"/>
                          </a:solidFill>
                          <a:effectLst/>
                          <a:latin typeface="Times New Roman" panose="02020603050405020304" pitchFamily="18" charset="0"/>
                          <a:cs typeface="Times New Roman" panose="02020603050405020304" pitchFamily="18" charset="0"/>
                        </a:rPr>
                        <a:t>вание проводят двое взрослых; один находится с флажком на линии</a:t>
                      </a:r>
                      <a:br>
                        <a:rPr lang="ru-RU" sz="1200" spc="40" dirty="0">
                          <a:solidFill>
                            <a:srgbClr val="002060"/>
                          </a:solidFill>
                          <a:effectLst/>
                          <a:latin typeface="Times New Roman" panose="02020603050405020304" pitchFamily="18" charset="0"/>
                          <a:cs typeface="Times New Roman" panose="02020603050405020304" pitchFamily="18" charset="0"/>
                        </a:rPr>
                      </a:br>
                      <a:r>
                        <a:rPr lang="ru-RU" sz="1200" spc="15" dirty="0">
                          <a:solidFill>
                            <a:srgbClr val="002060"/>
                          </a:solidFill>
                          <a:effectLst/>
                          <a:latin typeface="Times New Roman" panose="02020603050405020304" pitchFamily="18" charset="0"/>
                          <a:cs typeface="Times New Roman" panose="02020603050405020304" pitchFamily="18" charset="0"/>
                        </a:rPr>
                        <a:t>старта, второй (с секундомером) — на линии финиша. За линией фини­</a:t>
                      </a:r>
                      <a:r>
                        <a:rPr lang="ru-RU" sz="1200" spc="5" dirty="0">
                          <a:solidFill>
                            <a:srgbClr val="002060"/>
                          </a:solidFill>
                          <a:effectLst/>
                          <a:latin typeface="Times New Roman" panose="02020603050405020304" pitchFamily="18" charset="0"/>
                          <a:cs typeface="Times New Roman" panose="02020603050405020304" pitchFamily="18" charset="0"/>
                        </a:rPr>
                        <a:t>ша на расстоянии 5 —7 м ставится яркий ориентир. По команде воспита­</a:t>
                      </a:r>
                      <a:r>
                        <a:rPr lang="ru-RU" sz="1200" spc="15" dirty="0">
                          <a:solidFill>
                            <a:srgbClr val="002060"/>
                          </a:solidFill>
                          <a:effectLst/>
                          <a:latin typeface="Times New Roman" panose="02020603050405020304" pitchFamily="18" charset="0"/>
                          <a:cs typeface="Times New Roman" panose="02020603050405020304" pitchFamily="18" charset="0"/>
                        </a:rPr>
                        <a:t>теля «внимание» ребенок подходит к линии старта и принимает старто­</a:t>
                      </a:r>
                      <a:r>
                        <a:rPr lang="ru-RU" sz="1200" spc="10" dirty="0">
                          <a:solidFill>
                            <a:srgbClr val="002060"/>
                          </a:solidFill>
                          <a:effectLst/>
                          <a:latin typeface="Times New Roman" panose="02020603050405020304" pitchFamily="18" charset="0"/>
                          <a:cs typeface="Times New Roman" panose="02020603050405020304" pitchFamily="18" charset="0"/>
                        </a:rPr>
                        <a:t>вую позу. Затем следует команда «марш» — взмах флажком (он должен</a:t>
                      </a:r>
                      <a:br>
                        <a:rPr lang="ru-RU" sz="1200" spc="10" dirty="0">
                          <a:solidFill>
                            <a:srgbClr val="002060"/>
                          </a:solidFill>
                          <a:effectLst/>
                          <a:latin typeface="Times New Roman" panose="02020603050405020304" pitchFamily="18" charset="0"/>
                          <a:cs typeface="Times New Roman" panose="02020603050405020304" pitchFamily="18" charset="0"/>
                        </a:rPr>
                      </a:br>
                      <a:r>
                        <a:rPr lang="ru-RU" sz="1200" spc="15" dirty="0">
                          <a:solidFill>
                            <a:srgbClr val="002060"/>
                          </a:solidFill>
                          <a:effectLst/>
                          <a:latin typeface="Times New Roman" panose="02020603050405020304" pitchFamily="18" charset="0"/>
                          <a:cs typeface="Times New Roman" panose="02020603050405020304" pitchFamily="18" charset="0"/>
                        </a:rPr>
                        <a:t>даваться сбоку от ребенка). В это время воспитатель, стоящий на линии</a:t>
                      </a:r>
                      <a:br>
                        <a:rPr lang="ru-RU" sz="1200" spc="15" dirty="0">
                          <a:solidFill>
                            <a:srgbClr val="002060"/>
                          </a:solidFill>
                          <a:effectLst/>
                          <a:latin typeface="Times New Roman" panose="02020603050405020304" pitchFamily="18" charset="0"/>
                          <a:cs typeface="Times New Roman" panose="02020603050405020304" pitchFamily="18" charset="0"/>
                        </a:rPr>
                      </a:br>
                      <a:r>
                        <a:rPr lang="ru-RU" sz="1200" spc="10" dirty="0">
                          <a:solidFill>
                            <a:srgbClr val="002060"/>
                          </a:solidFill>
                          <a:effectLst/>
                          <a:latin typeface="Times New Roman" panose="02020603050405020304" pitchFamily="18" charset="0"/>
                          <a:cs typeface="Times New Roman" panose="02020603050405020304" pitchFamily="18" charset="0"/>
                        </a:rPr>
                        <a:t>финиша, включает секундомер. Во время короткого отдыха (3 — 5 мин)</a:t>
                      </a:r>
                      <a:br>
                        <a:rPr lang="ru-RU" sz="1200" spc="10" dirty="0">
                          <a:solidFill>
                            <a:srgbClr val="002060"/>
                          </a:solidFill>
                          <a:effectLst/>
                          <a:latin typeface="Times New Roman" panose="02020603050405020304" pitchFamily="18" charset="0"/>
                          <a:cs typeface="Times New Roman" panose="02020603050405020304" pitchFamily="18" charset="0"/>
                        </a:rPr>
                      </a:br>
                      <a:r>
                        <a:rPr lang="ru-RU" sz="1200" spc="20" dirty="0">
                          <a:solidFill>
                            <a:srgbClr val="002060"/>
                          </a:solidFill>
                          <a:effectLst/>
                          <a:latin typeface="Times New Roman" panose="02020603050405020304" pitchFamily="18" charset="0"/>
                          <a:cs typeface="Times New Roman" panose="02020603050405020304" pitchFamily="18" charset="0"/>
                        </a:rPr>
                        <a:t>проводится спокойная ходьба с дыхательными упражнениями.</a:t>
                      </a:r>
                      <a:endParaRPr lang="ru-RU" sz="1200" dirty="0">
                        <a:solidFill>
                          <a:srgbClr val="002060"/>
                        </a:solidFill>
                        <a:effectLst/>
                        <a:latin typeface="Times New Roman" panose="02020603050405020304" pitchFamily="18" charset="0"/>
                        <a:cs typeface="Times New Roman" panose="02020603050405020304" pitchFamily="18" charset="0"/>
                      </a:endParaRPr>
                    </a:p>
                    <a:p>
                      <a:pPr marL="8890" algn="just">
                        <a:lnSpc>
                          <a:spcPct val="115000"/>
                        </a:lnSpc>
                        <a:spcBef>
                          <a:spcPts val="25"/>
                        </a:spcBef>
                        <a:spcAft>
                          <a:spcPts val="0"/>
                        </a:spcAft>
                      </a:pPr>
                      <a:r>
                        <a:rPr lang="ru-RU" sz="1200" spc="20" dirty="0">
                          <a:solidFill>
                            <a:srgbClr val="002060"/>
                          </a:solidFill>
                          <a:effectLst/>
                          <a:latin typeface="Times New Roman" panose="02020603050405020304" pitchFamily="18" charset="0"/>
                          <a:cs typeface="Times New Roman" panose="02020603050405020304" pitchFamily="18" charset="0"/>
                        </a:rPr>
                        <a:t>Предлагаются две попытки, фиксируется лучший результат. </a:t>
                      </a:r>
                      <a:r>
                        <a:rPr lang="ru-RU" sz="1200" spc="40" dirty="0">
                          <a:solidFill>
                            <a:srgbClr val="002060"/>
                          </a:solidFill>
                          <a:effectLst/>
                          <a:latin typeface="Times New Roman" panose="02020603050405020304" pitchFamily="18" charset="0"/>
                          <a:cs typeface="Times New Roman" panose="02020603050405020304" pitchFamily="18" charset="0"/>
                        </a:rPr>
                        <a:t>Внимание! Во время бега не следует торопить ребенка, корректи­</a:t>
                      </a:r>
                      <a:r>
                        <a:rPr lang="ru-RU" sz="1200" spc="5" dirty="0">
                          <a:solidFill>
                            <a:srgbClr val="002060"/>
                          </a:solidFill>
                          <a:effectLst/>
                          <a:latin typeface="Times New Roman" panose="02020603050405020304" pitchFamily="18" charset="0"/>
                          <a:cs typeface="Times New Roman" panose="02020603050405020304" pitchFamily="18" charset="0"/>
                        </a:rPr>
                        <a:t>ровать его бег.</a:t>
                      </a:r>
                      <a:endParaRPr lang="ru-RU" sz="120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 algn="just">
                        <a:lnSpc>
                          <a:spcPct val="115000"/>
                        </a:lnSpc>
                        <a:spcBef>
                          <a:spcPts val="25"/>
                        </a:spcBef>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Тест предназначен для детей от 4 до 7 лет.</a:t>
                      </a:r>
                    </a:p>
                    <a:p>
                      <a:pPr algn="ctr">
                        <a:lnSpc>
                          <a:spcPct val="115000"/>
                        </a:lnSpc>
                        <a:spcAft>
                          <a:spcPts val="0"/>
                        </a:spcAft>
                      </a:pPr>
                      <a:r>
                        <a:rPr lang="ru-RU" sz="1100" dirty="0">
                          <a:solidFill>
                            <a:srgbClr val="002060"/>
                          </a:solidFill>
                          <a:effectLst/>
                          <a:latin typeface="Times New Roman" panose="02020603050405020304" pitchFamily="18" charset="0"/>
                          <a:cs typeface="Times New Roman" panose="02020603050405020304" pitchFamily="18" charset="0"/>
                        </a:rPr>
                        <a:t> </a:t>
                      </a:r>
                      <a:endParaRPr lang="ru-RU" sz="60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13975">
                <a:tc vMerge="1">
                  <a:txBody>
                    <a:bodyPr/>
                    <a:lstStyle/>
                    <a:p>
                      <a:endParaRPr lang="ru-RU"/>
                    </a:p>
                  </a:txBody>
                  <a:tcPr/>
                </a:tc>
                <a:tc>
                  <a:txBody>
                    <a:bodyPr/>
                    <a:lstStyle/>
                    <a:p>
                      <a:pPr marL="30480" indent="182880" algn="ctr">
                        <a:lnSpc>
                          <a:spcPct val="115000"/>
                        </a:lnSpc>
                        <a:spcBef>
                          <a:spcPts val="25"/>
                        </a:spcBef>
                        <a:spcAft>
                          <a:spcPts val="0"/>
                        </a:spcAft>
                      </a:pPr>
                      <a:r>
                        <a:rPr lang="ru-RU" sz="1050" spc="20" dirty="0">
                          <a:solidFill>
                            <a:srgbClr val="002060"/>
                          </a:solidFill>
                          <a:effectLst/>
                          <a:latin typeface="Times New Roman" panose="02020603050405020304" pitchFamily="18" charset="0"/>
                          <a:cs typeface="Times New Roman" panose="02020603050405020304" pitchFamily="18" charset="0"/>
                        </a:rPr>
                        <a:t>Челночный бег 3X 10 метров</a:t>
                      </a:r>
                      <a:endParaRPr lang="ru-RU" sz="105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050" dirty="0">
                          <a:solidFill>
                            <a:srgbClr val="002060"/>
                          </a:solidFill>
                          <a:effectLst/>
                          <a:latin typeface="Times New Roman" panose="02020603050405020304" pitchFamily="18" charset="0"/>
                          <a:cs typeface="Times New Roman" panose="02020603050405020304" pitchFamily="18" charset="0"/>
                        </a:rPr>
                        <a:t> </a:t>
                      </a:r>
                      <a:endParaRPr lang="ru-RU" sz="105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0480" indent="182880" algn="just">
                        <a:lnSpc>
                          <a:spcPct val="115000"/>
                        </a:lnSpc>
                        <a:spcBef>
                          <a:spcPts val="25"/>
                        </a:spcBef>
                        <a:spcAft>
                          <a:spcPts val="0"/>
                        </a:spcAft>
                      </a:pPr>
                      <a:r>
                        <a:rPr lang="ru-RU" sz="1200" spc="20" dirty="0">
                          <a:solidFill>
                            <a:srgbClr val="002060"/>
                          </a:solidFill>
                          <a:effectLst/>
                          <a:latin typeface="Times New Roman" panose="02020603050405020304" pitchFamily="18" charset="0"/>
                          <a:cs typeface="Times New Roman" panose="02020603050405020304" pitchFamily="18" charset="0"/>
                        </a:rPr>
                        <a:t>Ребенок встает у контрольной линии, по сигналу «марш» (в этот момент воспитатель включает секундомер) трехкратно преодолевает </a:t>
                      </a:r>
                      <a:r>
                        <a:rPr lang="ru-RU" sz="1200" spc="15" dirty="0">
                          <a:solidFill>
                            <a:srgbClr val="002060"/>
                          </a:solidFill>
                          <a:effectLst/>
                          <a:latin typeface="Times New Roman" panose="02020603050405020304" pitchFamily="18" charset="0"/>
                          <a:cs typeface="Times New Roman" panose="02020603050405020304" pitchFamily="18" charset="0"/>
                        </a:rPr>
                        <a:t>10-метровую дистанцию, на которой по прямой линии расположены кубики (5 шт.). Ребенок обегает каждый кубик, не задевая его.</a:t>
                      </a:r>
                      <a:endParaRPr lang="ru-RU" sz="1200" dirty="0">
                        <a:solidFill>
                          <a:srgbClr val="002060"/>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ru-RU" sz="1200" spc="15" dirty="0">
                          <a:solidFill>
                            <a:srgbClr val="002060"/>
                          </a:solidFill>
                          <a:effectLst/>
                          <a:latin typeface="Times New Roman" panose="02020603050405020304" pitchFamily="18" charset="0"/>
                          <a:cs typeface="Times New Roman" panose="02020603050405020304" pitchFamily="18" charset="0"/>
                        </a:rPr>
                        <a:t>Фиксируется общее время бега.</a:t>
                      </a:r>
                      <a:endParaRPr lang="ru-RU" sz="120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100" dirty="0">
                          <a:solidFill>
                            <a:srgbClr val="002060"/>
                          </a:solidFill>
                          <a:effectLst/>
                          <a:latin typeface="Times New Roman" panose="02020603050405020304" pitchFamily="18" charset="0"/>
                          <a:cs typeface="Times New Roman" panose="02020603050405020304" pitchFamily="18" charset="0"/>
                        </a:rPr>
                        <a:t> </a:t>
                      </a:r>
                      <a:endParaRPr lang="ru-RU" sz="60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 algn="just">
                        <a:lnSpc>
                          <a:spcPct val="115000"/>
                        </a:lnSpc>
                        <a:spcBef>
                          <a:spcPts val="25"/>
                        </a:spcBef>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Тест предназначен для детей от 4 до 7 лет.</a:t>
                      </a:r>
                    </a:p>
                    <a:p>
                      <a:pPr algn="ctr">
                        <a:lnSpc>
                          <a:spcPct val="115000"/>
                        </a:lnSpc>
                        <a:spcAft>
                          <a:spcPts val="0"/>
                        </a:spcAft>
                      </a:pPr>
                      <a:r>
                        <a:rPr lang="ru-RU" sz="1100" dirty="0">
                          <a:solidFill>
                            <a:srgbClr val="002060"/>
                          </a:solidFill>
                          <a:effectLst/>
                          <a:latin typeface="Times New Roman" panose="02020603050405020304" pitchFamily="18" charset="0"/>
                          <a:cs typeface="Times New Roman" panose="02020603050405020304" pitchFamily="18" charset="0"/>
                        </a:rPr>
                        <a:t> </a:t>
                      </a:r>
                      <a:endParaRPr lang="ru-RU" sz="600" dirty="0">
                        <a:solidFill>
                          <a:srgbClr val="002060"/>
                        </a:solidFill>
                        <a:effectLst/>
                        <a:latin typeface="Times New Roman" panose="02020603050405020304" pitchFamily="18" charset="0"/>
                        <a:ea typeface="Calibri"/>
                        <a:cs typeface="Times New Roman" panose="02020603050405020304" pitchFamily="18" charset="0"/>
                      </a:endParaRPr>
                    </a:p>
                  </a:txBody>
                  <a:tcPr marL="37755" marR="37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4270928805"/>
      </p:ext>
    </p:extLst>
  </p:cSld>
  <p:clrMapOvr>
    <a:masterClrMapping/>
  </p:clrMapOvr>
  <p:transition>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382371315"/>
              </p:ext>
            </p:extLst>
          </p:nvPr>
        </p:nvGraphicFramePr>
        <p:xfrm>
          <a:off x="457200" y="548680"/>
          <a:ext cx="8229600" cy="5257800"/>
        </p:xfrm>
        <a:graphic>
          <a:graphicData uri="http://schemas.openxmlformats.org/drawingml/2006/table">
            <a:tbl>
              <a:tblPr firstRow="1" firstCol="1" bandRow="1">
                <a:tableStyleId>{5C22544A-7EE6-4342-B048-85BDC9FD1C3A}</a:tableStyleId>
              </a:tblPr>
              <a:tblGrid>
                <a:gridCol w="1145519"/>
                <a:gridCol w="1241089"/>
                <a:gridCol w="4828645"/>
                <a:gridCol w="1014347"/>
              </a:tblGrid>
              <a:tr h="3523262">
                <a:tc rowSpan="2">
                  <a:txBody>
                    <a:bodyPr/>
                    <a:lstStyle/>
                    <a:p>
                      <a:pPr>
                        <a:lnSpc>
                          <a:spcPct val="115000"/>
                        </a:lnSpc>
                        <a:spcAft>
                          <a:spcPts val="0"/>
                        </a:spcAft>
                      </a:pPr>
                      <a:r>
                        <a:rPr lang="ru-RU" sz="1200" u="sng" dirty="0">
                          <a:solidFill>
                            <a:srgbClr val="002060"/>
                          </a:solidFill>
                          <a:effectLst/>
                          <a:latin typeface="Times New Roman" pitchFamily="18" charset="0"/>
                          <a:cs typeface="Times New Roman" pitchFamily="18" charset="0"/>
                        </a:rPr>
                        <a:t>Тесты по определению ловкости.</a:t>
                      </a:r>
                      <a:endParaRPr lang="ru-RU" sz="1200" dirty="0">
                        <a:solidFill>
                          <a:srgbClr val="002060"/>
                        </a:solidFill>
                        <a:effectLst/>
                        <a:latin typeface="Times New Roman" pitchFamily="18" charset="0"/>
                        <a:cs typeface="Times New Roman" pitchFamily="18" charset="0"/>
                      </a:endParaRPr>
                    </a:p>
                    <a:p>
                      <a:pPr algn="ctr">
                        <a:lnSpc>
                          <a:spcPct val="115000"/>
                        </a:lnSpc>
                        <a:spcAft>
                          <a:spcPts val="0"/>
                        </a:spcAft>
                      </a:pPr>
                      <a:r>
                        <a:rPr lang="ru-RU" sz="1200" dirty="0">
                          <a:solidFill>
                            <a:srgbClr val="002060"/>
                          </a:solidFill>
                          <a:effectLst/>
                          <a:latin typeface="Times New Roman" pitchFamily="18" charset="0"/>
                          <a:cs typeface="Times New Roman" pitchFamily="18" charset="0"/>
                        </a:rPr>
                        <a:t> </a:t>
                      </a:r>
                      <a:endParaRPr lang="ru-RU" sz="1200" dirty="0">
                        <a:solidFill>
                          <a:srgbClr val="002060"/>
                        </a:solidFill>
                        <a:effectLst/>
                        <a:latin typeface="Times New Roman" pitchFamily="18" charset="0"/>
                        <a:ea typeface="Calibri"/>
                        <a:cs typeface="Times New Roman"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b="0" dirty="0">
                          <a:solidFill>
                            <a:srgbClr val="002060"/>
                          </a:solidFill>
                          <a:effectLst/>
                          <a:latin typeface="Times New Roman" pitchFamily="18" charset="0"/>
                          <a:cs typeface="Times New Roman" pitchFamily="18" charset="0"/>
                        </a:rPr>
                        <a:t>Бег </a:t>
                      </a:r>
                      <a:r>
                        <a:rPr lang="ru-RU" sz="1200" b="0" dirty="0" smtClean="0">
                          <a:solidFill>
                            <a:srgbClr val="002060"/>
                          </a:solidFill>
                          <a:effectLst/>
                          <a:latin typeface="Times New Roman" pitchFamily="18" charset="0"/>
                          <a:cs typeface="Times New Roman" pitchFamily="18" charset="0"/>
                        </a:rPr>
                        <a:t>зигзагом</a:t>
                      </a:r>
                    </a:p>
                    <a:p>
                      <a:pPr algn="ctr">
                        <a:lnSpc>
                          <a:spcPct val="115000"/>
                        </a:lnSpc>
                        <a:spcAft>
                          <a:spcPts val="0"/>
                        </a:spcAft>
                      </a:pPr>
                      <a:r>
                        <a:rPr lang="ru-RU" sz="1200" b="0" dirty="0" smtClean="0">
                          <a:solidFill>
                            <a:srgbClr val="002060"/>
                          </a:solidFill>
                          <a:effectLst/>
                          <a:latin typeface="Times New Roman" pitchFamily="18" charset="0"/>
                          <a:cs typeface="Times New Roman" pitchFamily="18" charset="0"/>
                        </a:rPr>
                        <a:t>«</a:t>
                      </a:r>
                      <a:r>
                        <a:rPr lang="ru-RU" sz="1200" b="0" dirty="0" err="1" smtClean="0">
                          <a:solidFill>
                            <a:srgbClr val="002060"/>
                          </a:solidFill>
                          <a:effectLst/>
                          <a:latin typeface="Times New Roman" pitchFamily="18" charset="0"/>
                          <a:cs typeface="Times New Roman" pitchFamily="18" charset="0"/>
                        </a:rPr>
                        <a:t>ззмейкой</a:t>
                      </a:r>
                      <a:r>
                        <a:rPr lang="ru-RU" sz="1200" b="0" dirty="0" smtClean="0">
                          <a:solidFill>
                            <a:srgbClr val="002060"/>
                          </a:solidFill>
                          <a:effectLst/>
                          <a:latin typeface="Times New Roman" pitchFamily="18" charset="0"/>
                          <a:cs typeface="Times New Roman" pitchFamily="18" charset="0"/>
                        </a:rPr>
                        <a:t>»</a:t>
                      </a:r>
                      <a:endParaRPr lang="ru-RU" sz="1200" b="0" dirty="0">
                        <a:solidFill>
                          <a:srgbClr val="002060"/>
                        </a:solidFill>
                        <a:effectLst/>
                        <a:latin typeface="Times New Roman" pitchFamily="18" charset="0"/>
                        <a:cs typeface="Times New Roman" pitchFamily="18" charset="0"/>
                      </a:endParaRPr>
                    </a:p>
                    <a:p>
                      <a:pPr algn="ctr">
                        <a:lnSpc>
                          <a:spcPct val="115000"/>
                        </a:lnSpc>
                        <a:spcAft>
                          <a:spcPts val="0"/>
                        </a:spcAft>
                      </a:pPr>
                      <a:r>
                        <a:rPr lang="ru-RU" sz="1200" dirty="0">
                          <a:solidFill>
                            <a:srgbClr val="002060"/>
                          </a:solidFill>
                          <a:effectLst/>
                          <a:latin typeface="Times New Roman" pitchFamily="18" charset="0"/>
                          <a:cs typeface="Times New Roman" pitchFamily="18" charset="0"/>
                        </a:rPr>
                        <a:t> </a:t>
                      </a:r>
                      <a:endParaRPr lang="ru-RU" sz="1200" dirty="0">
                        <a:solidFill>
                          <a:srgbClr val="002060"/>
                        </a:solidFill>
                        <a:effectLst/>
                        <a:latin typeface="Times New Roman" pitchFamily="18" charset="0"/>
                        <a:ea typeface="Calibri"/>
                        <a:cs typeface="Times New Roman"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2065" marR="3175" algn="just">
                        <a:lnSpc>
                          <a:spcPct val="115000"/>
                        </a:lnSpc>
                        <a:spcAft>
                          <a:spcPts val="0"/>
                        </a:spcAft>
                      </a:pPr>
                      <a:r>
                        <a:rPr lang="ru-RU" sz="1200" b="0" spc="5" dirty="0">
                          <a:solidFill>
                            <a:srgbClr val="002060"/>
                          </a:solidFill>
                          <a:effectLst/>
                          <a:latin typeface="Times New Roman" pitchFamily="18" charset="0"/>
                          <a:cs typeface="Times New Roman" pitchFamily="18" charset="0"/>
                        </a:rPr>
                        <a:t>Тест проводится на спортивной площадке или в зале длиной не менее 15 м. Намечается линия старта, которая является одновременно и линией финиша. От </a:t>
                      </a:r>
                      <a:r>
                        <a:rPr lang="ru-RU" sz="1200" b="0" dirty="0">
                          <a:solidFill>
                            <a:srgbClr val="002060"/>
                          </a:solidFill>
                          <a:effectLst/>
                          <a:latin typeface="Times New Roman" pitchFamily="18" charset="0"/>
                          <a:cs typeface="Times New Roman" pitchFamily="18" charset="0"/>
                        </a:rPr>
                        <a:t>линии «старта» на расстоянии 5 м кладутся 2 больших мяча, от них на расстоянии </a:t>
                      </a:r>
                      <a:r>
                        <a:rPr lang="ru-RU" sz="1200" b="0" spc="50" dirty="0">
                          <a:solidFill>
                            <a:srgbClr val="002060"/>
                          </a:solidFill>
                          <a:effectLst/>
                          <a:latin typeface="Times New Roman" pitchFamily="18" charset="0"/>
                          <a:cs typeface="Times New Roman" pitchFamily="18" charset="0"/>
                        </a:rPr>
                        <a:t>3 м еще 2 больших мяча параллельно первым и еще 2 мяча на таком же </a:t>
                      </a:r>
                      <a:r>
                        <a:rPr lang="ru-RU" sz="1200" b="0" spc="20" dirty="0">
                          <a:solidFill>
                            <a:srgbClr val="002060"/>
                          </a:solidFill>
                          <a:effectLst/>
                          <a:latin typeface="Times New Roman" pitchFamily="18" charset="0"/>
                          <a:cs typeface="Times New Roman" pitchFamily="18" charset="0"/>
                        </a:rPr>
                        <a:t>расстоянии. Таким образом, дистанция делится на 3 зоны. Расстояние между </a:t>
                      </a:r>
                      <a:r>
                        <a:rPr lang="ru-RU" sz="1200" b="0" dirty="0">
                          <a:solidFill>
                            <a:srgbClr val="002060"/>
                          </a:solidFill>
                          <a:effectLst/>
                          <a:latin typeface="Times New Roman" pitchFamily="18" charset="0"/>
                          <a:cs typeface="Times New Roman" pitchFamily="18" charset="0"/>
                        </a:rPr>
                        <a:t>мячами 2 м. Необходимо указать направление движения стрелками.</a:t>
                      </a:r>
                    </a:p>
                    <a:p>
                      <a:pPr marL="12065" marR="8890" indent="168275" algn="just">
                        <a:lnSpc>
                          <a:spcPct val="115000"/>
                        </a:lnSpc>
                        <a:spcAft>
                          <a:spcPts val="0"/>
                        </a:spcAft>
                      </a:pPr>
                      <a:r>
                        <a:rPr lang="ru-RU" sz="1200" b="0" spc="35" dirty="0">
                          <a:solidFill>
                            <a:srgbClr val="002060"/>
                          </a:solidFill>
                          <a:effectLst/>
                          <a:latin typeface="Times New Roman" pitchFamily="18" charset="0"/>
                          <a:cs typeface="Times New Roman" pitchFamily="18" charset="0"/>
                        </a:rPr>
                        <a:t>По команде «На старт!» ребенок становится позади линии старта. По </a:t>
                      </a:r>
                      <a:r>
                        <a:rPr lang="ru-RU" sz="1200" b="0" spc="10" dirty="0">
                          <a:solidFill>
                            <a:srgbClr val="002060"/>
                          </a:solidFill>
                          <a:effectLst/>
                          <a:latin typeface="Times New Roman" pitchFamily="18" charset="0"/>
                          <a:cs typeface="Times New Roman" pitchFamily="18" charset="0"/>
                        </a:rPr>
                        <a:t>команда «Марш!» ребенок бежит зигзагом в направлении, указанном стрелкой </a:t>
                      </a:r>
                      <a:r>
                        <a:rPr lang="ru-RU" sz="1200" b="0" spc="5" dirty="0">
                          <a:solidFill>
                            <a:srgbClr val="002060"/>
                          </a:solidFill>
                          <a:effectLst/>
                          <a:latin typeface="Times New Roman" pitchFamily="18" charset="0"/>
                          <a:cs typeface="Times New Roman" pitchFamily="18" charset="0"/>
                        </a:rPr>
                        <a:t>между мячами и финиширует. Воспитатель выключает секундомер только после </a:t>
                      </a:r>
                      <a:r>
                        <a:rPr lang="ru-RU" sz="1200" b="0" spc="40" dirty="0">
                          <a:solidFill>
                            <a:srgbClr val="002060"/>
                          </a:solidFill>
                          <a:effectLst/>
                          <a:latin typeface="Times New Roman" pitchFamily="18" charset="0"/>
                          <a:cs typeface="Times New Roman" pitchFamily="18" charset="0"/>
                        </a:rPr>
                        <a:t>того, как ребенок пройдет всю дистанцию. Время измеряется с точностью до </a:t>
                      </a:r>
                      <a:r>
                        <a:rPr lang="ru-RU" sz="1200" b="0" spc="5" dirty="0">
                          <a:solidFill>
                            <a:srgbClr val="002060"/>
                          </a:solidFill>
                          <a:effectLst/>
                          <a:latin typeface="Times New Roman" pitchFamily="18" charset="0"/>
                          <a:cs typeface="Times New Roman" pitchFamily="18" charset="0"/>
                        </a:rPr>
                        <a:t>1/10с. Тест проводится одним ребенком 2 раза и фиксируется лучший результат. </a:t>
                      </a:r>
                      <a:r>
                        <a:rPr lang="ru-RU" sz="1200" b="0" spc="10" dirty="0">
                          <a:solidFill>
                            <a:srgbClr val="002060"/>
                          </a:solidFill>
                          <a:effectLst/>
                          <a:latin typeface="Times New Roman" pitchFamily="18" charset="0"/>
                          <a:cs typeface="Times New Roman" pitchFamily="18" charset="0"/>
                        </a:rPr>
                        <a:t>Если ребенок задел мяч или столкнул его с места, сбился с курса или упал, тест </a:t>
                      </a:r>
                      <a:r>
                        <a:rPr lang="ru-RU" sz="1200" b="0" dirty="0">
                          <a:solidFill>
                            <a:srgbClr val="002060"/>
                          </a:solidFill>
                          <a:effectLst/>
                          <a:latin typeface="Times New Roman" pitchFamily="18" charset="0"/>
                          <a:cs typeface="Times New Roman" pitchFamily="18" charset="0"/>
                        </a:rPr>
                        <a:t>проводится заново.</a:t>
                      </a:r>
                    </a:p>
                    <a:p>
                      <a:pPr algn="just">
                        <a:lnSpc>
                          <a:spcPct val="115000"/>
                        </a:lnSpc>
                        <a:spcAft>
                          <a:spcPts val="0"/>
                        </a:spcAft>
                      </a:pPr>
                      <a:r>
                        <a:rPr lang="ru-RU" sz="1200" b="0" dirty="0">
                          <a:solidFill>
                            <a:srgbClr val="002060"/>
                          </a:solidFill>
                          <a:effectLst/>
                          <a:latin typeface="Times New Roman" pitchFamily="18" charset="0"/>
                          <a:cs typeface="Times New Roman" pitchFamily="18" charset="0"/>
                        </a:rPr>
                        <a:t>Ребенку необходим показ.</a:t>
                      </a:r>
                    </a:p>
                    <a:p>
                      <a:pPr marL="12065" marR="3175" indent="168275" algn="just">
                        <a:lnSpc>
                          <a:spcPct val="115000"/>
                        </a:lnSpc>
                        <a:spcAft>
                          <a:spcPts val="0"/>
                        </a:spcAft>
                      </a:pPr>
                      <a:r>
                        <a:rPr lang="ru-RU" sz="1200" spc="5" dirty="0">
                          <a:solidFill>
                            <a:srgbClr val="002060"/>
                          </a:solidFill>
                          <a:effectLst/>
                          <a:latin typeface="Times New Roman" pitchFamily="18" charset="0"/>
                          <a:cs typeface="Times New Roman" pitchFamily="18" charset="0"/>
                        </a:rPr>
                        <a:t> </a:t>
                      </a:r>
                      <a:r>
                        <a:rPr lang="ru-RU" sz="1200" dirty="0">
                          <a:solidFill>
                            <a:srgbClr val="002060"/>
                          </a:solidFill>
                          <a:effectLst/>
                          <a:latin typeface="Times New Roman" pitchFamily="18" charset="0"/>
                          <a:cs typeface="Times New Roman" pitchFamily="18" charset="0"/>
                        </a:rPr>
                        <a:t> </a:t>
                      </a:r>
                      <a:endParaRPr lang="ru-RU" sz="1200" dirty="0">
                        <a:solidFill>
                          <a:srgbClr val="002060"/>
                        </a:solidFill>
                        <a:effectLst/>
                        <a:latin typeface="Times New Roman" pitchFamily="18" charset="0"/>
                        <a:ea typeface="Calibri"/>
                        <a:cs typeface="Times New Roman"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ru-RU" sz="1200" b="0" dirty="0">
                          <a:solidFill>
                            <a:srgbClr val="002060"/>
                          </a:solidFill>
                          <a:effectLst/>
                          <a:latin typeface="Times New Roman" pitchFamily="18" charset="0"/>
                          <a:cs typeface="Times New Roman" pitchFamily="18" charset="0"/>
                        </a:rPr>
                        <a:t>Тест предназначен для детей от 4 до 7 лет.</a:t>
                      </a:r>
                    </a:p>
                    <a:p>
                      <a:pPr algn="ctr">
                        <a:lnSpc>
                          <a:spcPct val="115000"/>
                        </a:lnSpc>
                        <a:spcAft>
                          <a:spcPts val="0"/>
                        </a:spcAft>
                      </a:pPr>
                      <a:r>
                        <a:rPr lang="ru-RU" sz="1200" dirty="0">
                          <a:solidFill>
                            <a:srgbClr val="002060"/>
                          </a:solidFill>
                          <a:effectLst/>
                          <a:latin typeface="Times New Roman" pitchFamily="18" charset="0"/>
                          <a:cs typeface="Times New Roman" pitchFamily="18" charset="0"/>
                        </a:rPr>
                        <a:t> </a:t>
                      </a:r>
                      <a:endParaRPr lang="ru-RU" sz="1200" dirty="0">
                        <a:solidFill>
                          <a:srgbClr val="002060"/>
                        </a:solidFill>
                        <a:effectLst/>
                        <a:latin typeface="Times New Roman" pitchFamily="18" charset="0"/>
                        <a:ea typeface="Calibri"/>
                        <a:cs typeface="Times New Roman"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19767">
                <a:tc vMerge="1">
                  <a:txBody>
                    <a:bodyPr/>
                    <a:lstStyle/>
                    <a:p>
                      <a:endParaRPr lang="ru-RU"/>
                    </a:p>
                  </a:txBody>
                  <a:tcPr/>
                </a:tc>
                <a:tc>
                  <a:txBody>
                    <a:bodyPr/>
                    <a:lstStyle/>
                    <a:p>
                      <a:pPr marL="198120" algn="ctr">
                        <a:lnSpc>
                          <a:spcPct val="115000"/>
                        </a:lnSpc>
                        <a:spcAft>
                          <a:spcPts val="0"/>
                        </a:spcAft>
                      </a:pPr>
                      <a:r>
                        <a:rPr lang="ru-RU" sz="1200" dirty="0">
                          <a:solidFill>
                            <a:srgbClr val="002060"/>
                          </a:solidFill>
                          <a:effectLst/>
                          <a:latin typeface="Times New Roman" pitchFamily="18" charset="0"/>
                          <a:cs typeface="Times New Roman" pitchFamily="18" charset="0"/>
                        </a:rPr>
                        <a:t>Прыжки через скакалку</a:t>
                      </a:r>
                    </a:p>
                    <a:p>
                      <a:pPr algn="ctr">
                        <a:lnSpc>
                          <a:spcPct val="115000"/>
                        </a:lnSpc>
                        <a:spcAft>
                          <a:spcPts val="0"/>
                        </a:spcAft>
                      </a:pPr>
                      <a:r>
                        <a:rPr lang="ru-RU" sz="1200" dirty="0">
                          <a:solidFill>
                            <a:srgbClr val="002060"/>
                          </a:solidFill>
                          <a:effectLst/>
                          <a:latin typeface="Times New Roman" pitchFamily="18" charset="0"/>
                          <a:cs typeface="Times New Roman" pitchFamily="18" charset="0"/>
                        </a:rPr>
                        <a:t> </a:t>
                      </a:r>
                      <a:endParaRPr lang="ru-RU" sz="1200" dirty="0">
                        <a:solidFill>
                          <a:srgbClr val="002060"/>
                        </a:solidFill>
                        <a:effectLst/>
                        <a:latin typeface="Times New Roman" pitchFamily="18" charset="0"/>
                        <a:ea typeface="Calibri"/>
                        <a:cs typeface="Times New Roman"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 marR="21590" indent="189230" algn="just">
                        <a:lnSpc>
                          <a:spcPct val="115000"/>
                        </a:lnSpc>
                        <a:spcBef>
                          <a:spcPts val="50"/>
                        </a:spcBef>
                        <a:spcAft>
                          <a:spcPts val="0"/>
                        </a:spcAft>
                      </a:pPr>
                      <a:r>
                        <a:rPr lang="ru-RU" sz="1200" spc="5" dirty="0">
                          <a:solidFill>
                            <a:srgbClr val="002060"/>
                          </a:solidFill>
                          <a:effectLst/>
                          <a:latin typeface="Times New Roman" pitchFamily="18" charset="0"/>
                          <a:cs typeface="Times New Roman" pitchFamily="18" charset="0"/>
                        </a:rPr>
                        <a:t>Принимается исходное положение: ноги вместе, руки внизу, в руках </a:t>
                      </a:r>
                      <a:r>
                        <a:rPr lang="ru-RU" sz="1200" spc="-5" dirty="0">
                          <a:solidFill>
                            <a:srgbClr val="002060"/>
                          </a:solidFill>
                          <a:effectLst/>
                          <a:latin typeface="Times New Roman" pitchFamily="18" charset="0"/>
                          <a:cs typeface="Times New Roman" pitchFamily="18" charset="0"/>
                        </a:rPr>
                        <a:t>скакалка. Затем ребенок прыгает вперед через скакалку. Воспитатель счи­</a:t>
                      </a:r>
                      <a:r>
                        <a:rPr lang="ru-RU" sz="1200" spc="15" dirty="0">
                          <a:solidFill>
                            <a:srgbClr val="002060"/>
                          </a:solidFill>
                          <a:effectLst/>
                          <a:latin typeface="Times New Roman" pitchFamily="18" charset="0"/>
                          <a:cs typeface="Times New Roman" pitchFamily="18" charset="0"/>
                        </a:rPr>
                        <a:t>тает количество прыжков.</a:t>
                      </a:r>
                      <a:endParaRPr lang="ru-RU" sz="1200" dirty="0">
                        <a:solidFill>
                          <a:srgbClr val="002060"/>
                        </a:solidFill>
                        <a:effectLst/>
                        <a:latin typeface="Times New Roman" pitchFamily="18" charset="0"/>
                        <a:cs typeface="Times New Roman" pitchFamily="18" charset="0"/>
                      </a:endParaRPr>
                    </a:p>
                    <a:p>
                      <a:pPr algn="just">
                        <a:lnSpc>
                          <a:spcPct val="115000"/>
                        </a:lnSpc>
                        <a:spcBef>
                          <a:spcPts val="25"/>
                        </a:spcBef>
                        <a:spcAft>
                          <a:spcPts val="0"/>
                        </a:spcAft>
                      </a:pPr>
                      <a:r>
                        <a:rPr lang="ru-RU" sz="1200" spc="15" dirty="0">
                          <a:solidFill>
                            <a:srgbClr val="002060"/>
                          </a:solidFill>
                          <a:effectLst/>
                          <a:latin typeface="Times New Roman" pitchFamily="18" charset="0"/>
                          <a:cs typeface="Times New Roman" pitchFamily="18" charset="0"/>
                        </a:rPr>
                        <a:t>Делаются две попытки, засчитывается лучший результат.</a:t>
                      </a:r>
                      <a:endParaRPr lang="ru-RU" sz="1200" dirty="0">
                        <a:solidFill>
                          <a:srgbClr val="002060"/>
                        </a:solidFill>
                        <a:effectLst/>
                        <a:latin typeface="Times New Roman" pitchFamily="18" charset="0"/>
                        <a:cs typeface="Times New Roman" pitchFamily="18" charset="0"/>
                      </a:endParaRPr>
                    </a:p>
                    <a:p>
                      <a:pPr algn="just">
                        <a:lnSpc>
                          <a:spcPct val="115000"/>
                        </a:lnSpc>
                        <a:spcAft>
                          <a:spcPts val="0"/>
                        </a:spcAft>
                      </a:pPr>
                      <a:r>
                        <a:rPr lang="ru-RU" sz="1200" spc="30" dirty="0">
                          <a:solidFill>
                            <a:srgbClr val="002060"/>
                          </a:solidFill>
                          <a:effectLst/>
                          <a:latin typeface="Times New Roman" pitchFamily="18" charset="0"/>
                          <a:cs typeface="Times New Roman" pitchFamily="18" charset="0"/>
                        </a:rPr>
                        <a:t>Внимание! Важно правильно подобрать скакалку для каждого ре­</a:t>
                      </a:r>
                      <a:r>
                        <a:rPr lang="ru-RU" sz="1200" spc="10" dirty="0">
                          <a:solidFill>
                            <a:srgbClr val="002060"/>
                          </a:solidFill>
                          <a:effectLst/>
                          <a:latin typeface="Times New Roman" pitchFamily="18" charset="0"/>
                          <a:cs typeface="Times New Roman" pitchFamily="18" charset="0"/>
                        </a:rPr>
                        <a:t>бенка. Если скакалка выбрана правильно, то когда ребенок встает обеи­</a:t>
                      </a:r>
                      <a:r>
                        <a:rPr lang="ru-RU" sz="1200" spc="15" dirty="0">
                          <a:solidFill>
                            <a:srgbClr val="002060"/>
                          </a:solidFill>
                          <a:effectLst/>
                          <a:latin typeface="Times New Roman" pitchFamily="18" charset="0"/>
                          <a:cs typeface="Times New Roman" pitchFamily="18" charset="0"/>
                        </a:rPr>
                        <a:t>ми ногами на середину скакалки и натягивает ее, концы скакалки дос­тают до подмышек.</a:t>
                      </a:r>
                      <a:endParaRPr lang="ru-RU" sz="1200" dirty="0">
                        <a:solidFill>
                          <a:srgbClr val="002060"/>
                        </a:solidFill>
                        <a:effectLst/>
                        <a:latin typeface="Times New Roman" pitchFamily="18" charset="0"/>
                        <a:ea typeface="Calibri"/>
                        <a:cs typeface="Times New Roman"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 algn="just">
                        <a:lnSpc>
                          <a:spcPct val="115000"/>
                        </a:lnSpc>
                        <a:spcBef>
                          <a:spcPts val="25"/>
                        </a:spcBef>
                        <a:spcAft>
                          <a:spcPts val="0"/>
                        </a:spcAft>
                      </a:pPr>
                      <a:r>
                        <a:rPr lang="ru-RU" sz="1200" dirty="0">
                          <a:solidFill>
                            <a:srgbClr val="002060"/>
                          </a:solidFill>
                          <a:effectLst/>
                          <a:latin typeface="Times New Roman" pitchFamily="18" charset="0"/>
                          <a:cs typeface="Times New Roman" pitchFamily="18" charset="0"/>
                        </a:rPr>
                        <a:t>Тест предназначен для детей от 5 до 7 лет.</a:t>
                      </a:r>
                    </a:p>
                    <a:p>
                      <a:pPr algn="ctr">
                        <a:lnSpc>
                          <a:spcPct val="115000"/>
                        </a:lnSpc>
                        <a:spcAft>
                          <a:spcPts val="0"/>
                        </a:spcAft>
                      </a:pPr>
                      <a:r>
                        <a:rPr lang="ru-RU" sz="1200" dirty="0">
                          <a:solidFill>
                            <a:srgbClr val="002060"/>
                          </a:solidFill>
                          <a:effectLst/>
                          <a:latin typeface="Times New Roman" pitchFamily="18" charset="0"/>
                          <a:cs typeface="Times New Roman" pitchFamily="18" charset="0"/>
                        </a:rPr>
                        <a:t> </a:t>
                      </a:r>
                      <a:endParaRPr lang="ru-RU" sz="1200" dirty="0">
                        <a:solidFill>
                          <a:srgbClr val="002060"/>
                        </a:solidFill>
                        <a:effectLst/>
                        <a:latin typeface="Times New Roman" pitchFamily="18" charset="0"/>
                        <a:ea typeface="Calibri"/>
                        <a:cs typeface="Times New Roman"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081745121"/>
      </p:ext>
    </p:extLst>
  </p:cSld>
  <p:clrMapOvr>
    <a:masterClrMapping/>
  </p:clrMapOvr>
  <p:transition>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249958023"/>
              </p:ext>
            </p:extLst>
          </p:nvPr>
        </p:nvGraphicFramePr>
        <p:xfrm>
          <a:off x="611560" y="260648"/>
          <a:ext cx="7992888" cy="6101271"/>
        </p:xfrm>
        <a:graphic>
          <a:graphicData uri="http://schemas.openxmlformats.org/drawingml/2006/table">
            <a:tbl>
              <a:tblPr firstRow="1" firstCol="1" bandRow="1">
                <a:tableStyleId>{5C22544A-7EE6-4342-B048-85BDC9FD1C3A}</a:tableStyleId>
              </a:tblPr>
              <a:tblGrid>
                <a:gridCol w="1121984"/>
                <a:gridCol w="1197692"/>
                <a:gridCol w="4338931"/>
                <a:gridCol w="1334281"/>
              </a:tblGrid>
              <a:tr h="2736279">
                <a:tc>
                  <a:txBody>
                    <a:bodyPr/>
                    <a:lstStyle/>
                    <a:p>
                      <a:pPr>
                        <a:lnSpc>
                          <a:spcPct val="115000"/>
                        </a:lnSpc>
                        <a:spcAft>
                          <a:spcPts val="0"/>
                        </a:spcAft>
                      </a:pPr>
                      <a:r>
                        <a:rPr lang="ru-RU" sz="1200" u="sng" dirty="0">
                          <a:solidFill>
                            <a:srgbClr val="002060"/>
                          </a:solidFill>
                          <a:effectLst/>
                          <a:latin typeface="Times New Roman" panose="02020603050405020304" pitchFamily="18" charset="0"/>
                          <a:cs typeface="Times New Roman" panose="02020603050405020304" pitchFamily="18" charset="0"/>
                        </a:rPr>
                        <a:t>Тесты по определению гибкости.</a:t>
                      </a:r>
                      <a:endParaRPr lang="ru-RU" sz="120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9868" marR="49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 indent="186055" algn="ctr">
                        <a:lnSpc>
                          <a:spcPct val="115000"/>
                        </a:lnSpc>
                        <a:spcBef>
                          <a:spcPts val="25"/>
                        </a:spcBef>
                        <a:spcAft>
                          <a:spcPts val="0"/>
                        </a:spcAft>
                        <a:tabLst>
                          <a:tab pos="328930" algn="l"/>
                        </a:tabLst>
                      </a:pPr>
                      <a:r>
                        <a:rPr lang="ru-RU" sz="1200" b="0" dirty="0">
                          <a:solidFill>
                            <a:srgbClr val="002060"/>
                          </a:solidFill>
                          <a:effectLst/>
                          <a:latin typeface="Times New Roman" panose="02020603050405020304" pitchFamily="18" charset="0"/>
                          <a:cs typeface="Times New Roman" panose="02020603050405020304" pitchFamily="18" charset="0"/>
                        </a:rPr>
                        <a:t>Наклон туловища вперед.</a:t>
                      </a:r>
                    </a:p>
                    <a:p>
                      <a:pPr algn="ctr">
                        <a:lnSpc>
                          <a:spcPct val="115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 </a:t>
                      </a:r>
                      <a:endParaRPr lang="ru-RU" sz="1200" b="0" dirty="0">
                        <a:solidFill>
                          <a:srgbClr val="002060"/>
                        </a:solidFill>
                        <a:effectLst/>
                        <a:latin typeface="Times New Roman" panose="02020603050405020304" pitchFamily="18" charset="0"/>
                        <a:ea typeface="Calibri"/>
                        <a:cs typeface="Times New Roman" panose="02020603050405020304" pitchFamily="18" charset="0"/>
                      </a:endParaRPr>
                    </a:p>
                  </a:txBody>
                  <a:tcPr marL="49868" marR="49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175" marR="36830" indent="179705" algn="just">
                        <a:lnSpc>
                          <a:spcPct val="115000"/>
                        </a:lnSpc>
                        <a:spcBef>
                          <a:spcPts val="25"/>
                        </a:spcBef>
                        <a:spcAft>
                          <a:spcPts val="0"/>
                        </a:spcAft>
                      </a:pPr>
                      <a:r>
                        <a:rPr lang="ru-RU" sz="1200" b="0" spc="15" dirty="0">
                          <a:solidFill>
                            <a:srgbClr val="002060"/>
                          </a:solidFill>
                          <a:effectLst/>
                          <a:latin typeface="Times New Roman" panose="02020603050405020304" pitchFamily="18" charset="0"/>
                          <a:cs typeface="Times New Roman" panose="02020603050405020304" pitchFamily="18" charset="0"/>
                        </a:rPr>
                        <a:t>Тест проводится двумя воспитателями. Ребенок становится на гим­настическую скамейку (поверхность скамейки соответствует нулевой </a:t>
                      </a:r>
                      <a:r>
                        <a:rPr lang="ru-RU" sz="1200" b="0" spc="20" dirty="0">
                          <a:solidFill>
                            <a:srgbClr val="002060"/>
                          </a:solidFill>
                          <a:effectLst/>
                          <a:latin typeface="Times New Roman" panose="02020603050405020304" pitchFamily="18" charset="0"/>
                          <a:cs typeface="Times New Roman" panose="02020603050405020304" pitchFamily="18" charset="0"/>
                        </a:rPr>
                        <a:t>отметке). Задание: наклониться вниз, стараясь не сгибать колени (при </a:t>
                      </a:r>
                      <a:r>
                        <a:rPr lang="ru-RU" sz="1200" b="0" spc="10" dirty="0">
                          <a:solidFill>
                            <a:srgbClr val="002060"/>
                          </a:solidFill>
                          <a:effectLst/>
                          <a:latin typeface="Times New Roman" panose="02020603050405020304" pitchFamily="18" charset="0"/>
                          <a:cs typeface="Times New Roman" panose="02020603050405020304" pitchFamily="18" charset="0"/>
                        </a:rPr>
                        <a:t>необходимости их может придерживать один из воспитателей). Второй </a:t>
                      </a:r>
                      <a:r>
                        <a:rPr lang="ru-RU" sz="1200" b="0" spc="20" dirty="0">
                          <a:solidFill>
                            <a:srgbClr val="002060"/>
                          </a:solidFill>
                          <a:effectLst/>
                          <a:latin typeface="Times New Roman" panose="02020603050405020304" pitchFamily="18" charset="0"/>
                          <a:cs typeface="Times New Roman" panose="02020603050405020304" pitchFamily="18" charset="0"/>
                        </a:rPr>
                        <a:t>воспитатель по линейке, установленной перпендикулярно скамейке, </a:t>
                      </a:r>
                      <a:r>
                        <a:rPr lang="ru-RU" sz="1200" b="0" spc="15" dirty="0">
                          <a:solidFill>
                            <a:srgbClr val="002060"/>
                          </a:solidFill>
                          <a:effectLst/>
                          <a:latin typeface="Times New Roman" panose="02020603050405020304" pitchFamily="18" charset="0"/>
                          <a:cs typeface="Times New Roman" panose="02020603050405020304" pitchFamily="18" charset="0"/>
                        </a:rPr>
                        <a:t>регистрирует тот уровень, до которого дотянулся ребенок кончиками </a:t>
                      </a:r>
                      <a:r>
                        <a:rPr lang="ru-RU" sz="1200" b="0" spc="20" dirty="0">
                          <a:solidFill>
                            <a:srgbClr val="002060"/>
                          </a:solidFill>
                          <a:effectLst/>
                          <a:latin typeface="Times New Roman" panose="02020603050405020304" pitchFamily="18" charset="0"/>
                          <a:cs typeface="Times New Roman" panose="02020603050405020304" pitchFamily="18" charset="0"/>
                        </a:rPr>
                        <a:t>пальцев. Если ребенок не дотягивается до нулевой отметки (поверхно</a:t>
                      </a:r>
                      <a:r>
                        <a:rPr lang="ru-RU" sz="1200" b="0" spc="10" dirty="0">
                          <a:solidFill>
                            <a:srgbClr val="002060"/>
                          </a:solidFill>
                          <a:effectLst/>
                          <a:latin typeface="Times New Roman" panose="02020603050405020304" pitchFamily="18" charset="0"/>
                          <a:cs typeface="Times New Roman" panose="02020603050405020304" pitchFamily="18" charset="0"/>
                        </a:rPr>
                        <a:t>сти скамьи), то результат засчитывается со знаком минус. Во время </a:t>
                      </a:r>
                      <a:r>
                        <a:rPr lang="ru-RU" sz="1200" b="0" spc="15" dirty="0">
                          <a:solidFill>
                            <a:srgbClr val="002060"/>
                          </a:solidFill>
                          <a:effectLst/>
                          <a:latin typeface="Times New Roman" panose="02020603050405020304" pitchFamily="18" charset="0"/>
                          <a:cs typeface="Times New Roman" panose="02020603050405020304" pitchFamily="18" charset="0"/>
                        </a:rPr>
                        <a:t>выполнения данного теста можно использовать игровой момент «до­</a:t>
                      </a:r>
                      <a:r>
                        <a:rPr lang="ru-RU" sz="1200" b="0" spc="5" dirty="0">
                          <a:solidFill>
                            <a:srgbClr val="002060"/>
                          </a:solidFill>
                          <a:effectLst/>
                          <a:latin typeface="Times New Roman" panose="02020603050405020304" pitchFamily="18" charset="0"/>
                          <a:cs typeface="Times New Roman" panose="02020603050405020304" pitchFamily="18" charset="0"/>
                        </a:rPr>
                        <a:t>стань игрушку».</a:t>
                      </a:r>
                      <a:endParaRPr lang="ru-RU" sz="1200" b="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 </a:t>
                      </a:r>
                      <a:endParaRPr lang="ru-RU" sz="1200" b="0" dirty="0">
                        <a:solidFill>
                          <a:srgbClr val="002060"/>
                        </a:solidFill>
                        <a:effectLst/>
                        <a:latin typeface="Times New Roman" panose="02020603050405020304" pitchFamily="18" charset="0"/>
                        <a:ea typeface="Calibri"/>
                        <a:cs typeface="Times New Roman" panose="02020603050405020304" pitchFamily="18" charset="0"/>
                      </a:endParaRPr>
                    </a:p>
                  </a:txBody>
                  <a:tcPr marL="49868" marR="49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 algn="just">
                        <a:lnSpc>
                          <a:spcPct val="115000"/>
                        </a:lnSpc>
                        <a:spcBef>
                          <a:spcPts val="25"/>
                        </a:spcBef>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Тест предназначен для детей от 3 до 7 лет.</a:t>
                      </a:r>
                    </a:p>
                    <a:p>
                      <a:pPr algn="ctr">
                        <a:lnSpc>
                          <a:spcPct val="115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 </a:t>
                      </a:r>
                      <a:endParaRPr lang="ru-RU" sz="1200" b="0" dirty="0">
                        <a:solidFill>
                          <a:srgbClr val="002060"/>
                        </a:solidFill>
                        <a:effectLst/>
                        <a:latin typeface="Times New Roman" panose="02020603050405020304" pitchFamily="18" charset="0"/>
                        <a:ea typeface="Calibri"/>
                        <a:cs typeface="Times New Roman" panose="02020603050405020304" pitchFamily="18" charset="0"/>
                      </a:endParaRPr>
                    </a:p>
                  </a:txBody>
                  <a:tcPr marL="49868" marR="49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188613">
                <a:tc>
                  <a:txBody>
                    <a:bodyPr/>
                    <a:lstStyle/>
                    <a:p>
                      <a:pPr marR="36830" algn="just">
                        <a:lnSpc>
                          <a:spcPct val="115000"/>
                        </a:lnSpc>
                        <a:spcBef>
                          <a:spcPts val="25"/>
                        </a:spcBef>
                        <a:spcAft>
                          <a:spcPts val="0"/>
                        </a:spcAft>
                      </a:pPr>
                      <a:r>
                        <a:rPr lang="ru-RU" sz="1200" u="sng" dirty="0">
                          <a:solidFill>
                            <a:srgbClr val="002060"/>
                          </a:solidFill>
                          <a:effectLst/>
                          <a:latin typeface="Times New Roman" panose="02020603050405020304" pitchFamily="18" charset="0"/>
                          <a:cs typeface="Times New Roman" panose="02020603050405020304" pitchFamily="18" charset="0"/>
                        </a:rPr>
                        <a:t>Тесты по определению </a:t>
                      </a:r>
                      <a:r>
                        <a:rPr lang="ru-RU" sz="1200" u="sng" dirty="0" smtClean="0">
                          <a:solidFill>
                            <a:srgbClr val="002060"/>
                          </a:solidFill>
                          <a:effectLst/>
                          <a:latin typeface="Times New Roman" panose="02020603050405020304" pitchFamily="18" charset="0"/>
                          <a:cs typeface="Times New Roman" panose="02020603050405020304" pitchFamily="18" charset="0"/>
                        </a:rPr>
                        <a:t>выносливости</a:t>
                      </a:r>
                      <a:r>
                        <a:rPr lang="ru-RU" sz="1200" u="sng" dirty="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u="none" strike="noStrike"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9868" marR="49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Бег на дистанцию 90,120, 150 метров.</a:t>
                      </a:r>
                      <a:endParaRPr lang="ru-RU" sz="1200">
                        <a:solidFill>
                          <a:srgbClr val="002060"/>
                        </a:solidFill>
                        <a:effectLst/>
                        <a:latin typeface="Times New Roman" panose="02020603050405020304" pitchFamily="18" charset="0"/>
                        <a:ea typeface="Calibri"/>
                        <a:cs typeface="Times New Roman" panose="02020603050405020304" pitchFamily="18" charset="0"/>
                      </a:endParaRPr>
                    </a:p>
                  </a:txBody>
                  <a:tcPr marL="49868" marR="49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 marR="3175" indent="182880" algn="just">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Тест проводится с небольшой подгруппой (5 — 7 человек), сформи­</a:t>
                      </a:r>
                      <a:r>
                        <a:rPr lang="ru-RU" sz="1200" spc="-5" dirty="0">
                          <a:solidFill>
                            <a:srgbClr val="002060"/>
                          </a:solidFill>
                          <a:effectLst/>
                          <a:latin typeface="Times New Roman" panose="02020603050405020304" pitchFamily="18" charset="0"/>
                          <a:cs typeface="Times New Roman" panose="02020603050405020304" pitchFamily="18" charset="0"/>
                        </a:rPr>
                        <a:t>рованной с учетом уровня двигательной активности детей. Участвуют два </a:t>
                      </a:r>
                      <a:r>
                        <a:rPr lang="ru-RU" sz="1200" spc="15" dirty="0">
                          <a:solidFill>
                            <a:srgbClr val="002060"/>
                          </a:solidFill>
                          <a:effectLst/>
                          <a:latin typeface="Times New Roman" panose="02020603050405020304" pitchFamily="18" charset="0"/>
                          <a:cs typeface="Times New Roman" panose="02020603050405020304" pitchFamily="18" charset="0"/>
                        </a:rPr>
                        <a:t>воспитателя и медсестра, которая следит за самочувствием детей.</a:t>
                      </a:r>
                      <a:endParaRPr lang="ru-RU" sz="1200" dirty="0">
                        <a:solidFill>
                          <a:srgbClr val="002060"/>
                        </a:solidFill>
                        <a:effectLst/>
                        <a:latin typeface="Times New Roman" panose="02020603050405020304" pitchFamily="18" charset="0"/>
                        <a:cs typeface="Times New Roman" panose="02020603050405020304" pitchFamily="18" charset="0"/>
                      </a:endParaRPr>
                    </a:p>
                    <a:p>
                      <a:pPr marL="3175" indent="186055" algn="just">
                        <a:lnSpc>
                          <a:spcPct val="115000"/>
                        </a:lnSpc>
                        <a:spcAft>
                          <a:spcPts val="0"/>
                        </a:spcAft>
                      </a:pPr>
                      <a:r>
                        <a:rPr lang="ru-RU" sz="1200" spc="5" dirty="0">
                          <a:solidFill>
                            <a:srgbClr val="002060"/>
                          </a:solidFill>
                          <a:effectLst/>
                          <a:latin typeface="Times New Roman" panose="02020603050405020304" pitchFamily="18" charset="0"/>
                          <a:cs typeface="Times New Roman" panose="02020603050405020304" pitchFamily="18" charset="0"/>
                        </a:rPr>
                        <a:t>Воспитателю заранее необходимо измерить дистанцию беговой до­</a:t>
                      </a:r>
                      <a:r>
                        <a:rPr lang="ru-RU" sz="1200" dirty="0">
                          <a:solidFill>
                            <a:srgbClr val="002060"/>
                          </a:solidFill>
                          <a:effectLst/>
                          <a:latin typeface="Times New Roman" panose="02020603050405020304" pitchFamily="18" charset="0"/>
                          <a:cs typeface="Times New Roman" panose="02020603050405020304" pitchFamily="18" charset="0"/>
                        </a:rPr>
                        <a:t>рожки (в метрах) и разметить ее — отметить линию старта и половину </a:t>
                      </a:r>
                      <a:r>
                        <a:rPr lang="ru-RU" sz="1200" spc="5" dirty="0">
                          <a:solidFill>
                            <a:srgbClr val="002060"/>
                          </a:solidFill>
                          <a:effectLst/>
                          <a:latin typeface="Times New Roman" panose="02020603050405020304" pitchFamily="18" charset="0"/>
                          <a:cs typeface="Times New Roman" panose="02020603050405020304" pitchFamily="18" charset="0"/>
                        </a:rPr>
                        <a:t>дистанции. Дорожка может проходить вокруг дошкольного учреждения. </a:t>
                      </a:r>
                      <a:r>
                        <a:rPr lang="ru-RU" sz="1200" spc="10" dirty="0">
                          <a:solidFill>
                            <a:srgbClr val="002060"/>
                          </a:solidFill>
                          <a:effectLst/>
                          <a:latin typeface="Times New Roman" panose="02020603050405020304" pitchFamily="18" charset="0"/>
                          <a:cs typeface="Times New Roman" panose="02020603050405020304" pitchFamily="18" charset="0"/>
                        </a:rPr>
                        <a:t>Дети подходят к линии старта. Воспитатель группы дает команду «на </a:t>
                      </a:r>
                      <a:r>
                        <a:rPr lang="ru-RU" sz="1200" spc="5" dirty="0">
                          <a:solidFill>
                            <a:srgbClr val="002060"/>
                          </a:solidFill>
                          <a:effectLst/>
                          <a:latin typeface="Times New Roman" panose="02020603050405020304" pitchFamily="18" charset="0"/>
                          <a:cs typeface="Times New Roman" panose="02020603050405020304" pitchFamily="18" charset="0"/>
                        </a:rPr>
                        <a:t>старт» и включает секундомер. Воспитатель по физической культуре бе­</a:t>
                      </a:r>
                      <a:r>
                        <a:rPr lang="ru-RU" sz="1200" spc="15" dirty="0">
                          <a:solidFill>
                            <a:srgbClr val="002060"/>
                          </a:solidFill>
                          <a:effectLst/>
                          <a:latin typeface="Times New Roman" panose="02020603050405020304" pitchFamily="18" charset="0"/>
                          <a:cs typeface="Times New Roman" panose="02020603050405020304" pitchFamily="18" charset="0"/>
                        </a:rPr>
                        <a:t>жит впереди колонны в среднем темпе 1—2 круга, дети бегут за ним, </a:t>
                      </a:r>
                      <a:r>
                        <a:rPr lang="ru-RU" sz="1200" spc="5" dirty="0">
                          <a:solidFill>
                            <a:srgbClr val="002060"/>
                          </a:solidFill>
                          <a:effectLst/>
                          <a:latin typeface="Times New Roman" panose="02020603050405020304" pitchFamily="18" charset="0"/>
                          <a:cs typeface="Times New Roman" panose="02020603050405020304" pitchFamily="18" charset="0"/>
                        </a:rPr>
                        <a:t>затем дети бегут самостоятельно, стараясь не менять темпа. Бег продол­жается до появления первых признаков усталости. Тест считается пра­</a:t>
                      </a:r>
                      <a:r>
                        <a:rPr lang="ru-RU" sz="1200" spc="10" dirty="0">
                          <a:solidFill>
                            <a:srgbClr val="002060"/>
                          </a:solidFill>
                          <a:effectLst/>
                          <a:latin typeface="Times New Roman" panose="02020603050405020304" pitchFamily="18" charset="0"/>
                          <a:cs typeface="Times New Roman" panose="02020603050405020304" pitchFamily="18" charset="0"/>
                        </a:rPr>
                        <a:t>вильно выполненным, если ребенок пробежал всю дистанцию без оста­</a:t>
                      </a:r>
                      <a:r>
                        <a:rPr lang="ru-RU" sz="1200" spc="5" dirty="0">
                          <a:solidFill>
                            <a:srgbClr val="002060"/>
                          </a:solidFill>
                          <a:effectLst/>
                          <a:latin typeface="Times New Roman" panose="02020603050405020304" pitchFamily="18" charset="0"/>
                          <a:cs typeface="Times New Roman" panose="02020603050405020304" pitchFamily="18" charset="0"/>
                        </a:rPr>
                        <a:t>новок.</a:t>
                      </a:r>
                      <a:endParaRPr lang="ru-RU" sz="120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9868" marR="49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 algn="just">
                        <a:lnSpc>
                          <a:spcPct val="115000"/>
                        </a:lnSpc>
                        <a:spcBef>
                          <a:spcPts val="25"/>
                        </a:spcBef>
                        <a:spcAft>
                          <a:spcPts val="0"/>
                        </a:spcAft>
                      </a:pPr>
                      <a:r>
                        <a:rPr lang="ru-RU" sz="1200" spc="5" dirty="0">
                          <a:solidFill>
                            <a:srgbClr val="002060"/>
                          </a:solidFill>
                          <a:effectLst/>
                          <a:latin typeface="Times New Roman" panose="02020603050405020304" pitchFamily="18" charset="0"/>
                          <a:cs typeface="Times New Roman" panose="02020603050405020304" pitchFamily="18" charset="0"/>
                        </a:rPr>
                        <a:t>5 лет - дистанция 90 м;</a:t>
                      </a:r>
                      <a:endParaRPr lang="ru-RU" sz="1200" dirty="0">
                        <a:solidFill>
                          <a:srgbClr val="002060"/>
                        </a:solidFill>
                        <a:effectLst/>
                        <a:latin typeface="Times New Roman" panose="02020603050405020304" pitchFamily="18" charset="0"/>
                        <a:cs typeface="Times New Roman" panose="02020603050405020304" pitchFamily="18" charset="0"/>
                      </a:endParaRPr>
                    </a:p>
                    <a:p>
                      <a:pPr marL="8890" algn="just">
                        <a:lnSpc>
                          <a:spcPct val="115000"/>
                        </a:lnSpc>
                        <a:spcBef>
                          <a:spcPts val="25"/>
                        </a:spcBef>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6 </a:t>
                      </a:r>
                      <a:r>
                        <a:rPr lang="ru-RU" sz="1200" spc="5" dirty="0">
                          <a:solidFill>
                            <a:srgbClr val="002060"/>
                          </a:solidFill>
                          <a:effectLst/>
                          <a:latin typeface="Times New Roman" panose="02020603050405020304" pitchFamily="18" charset="0"/>
                          <a:cs typeface="Times New Roman" panose="02020603050405020304" pitchFamily="18" charset="0"/>
                        </a:rPr>
                        <a:t>лет - дистанция 120 м;</a:t>
                      </a:r>
                      <a:endParaRPr lang="ru-RU" sz="1200" dirty="0">
                        <a:solidFill>
                          <a:srgbClr val="002060"/>
                        </a:solidFill>
                        <a:effectLst/>
                        <a:latin typeface="Times New Roman" panose="02020603050405020304" pitchFamily="18" charset="0"/>
                        <a:cs typeface="Times New Roman" panose="02020603050405020304" pitchFamily="18" charset="0"/>
                      </a:endParaRPr>
                    </a:p>
                    <a:p>
                      <a:pPr marL="8890" algn="just">
                        <a:lnSpc>
                          <a:spcPct val="115000"/>
                        </a:lnSpc>
                        <a:spcBef>
                          <a:spcPts val="25"/>
                        </a:spcBef>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7 </a:t>
                      </a:r>
                      <a:r>
                        <a:rPr lang="ru-RU" sz="1200" spc="5" dirty="0">
                          <a:solidFill>
                            <a:srgbClr val="002060"/>
                          </a:solidFill>
                          <a:effectLst/>
                          <a:latin typeface="Times New Roman" panose="02020603050405020304" pitchFamily="18" charset="0"/>
                          <a:cs typeface="Times New Roman" panose="02020603050405020304" pitchFamily="18" charset="0"/>
                        </a:rPr>
                        <a:t>лет - дистанция 150 м.</a:t>
                      </a:r>
                      <a:endParaRPr lang="ru-RU" sz="1200" dirty="0">
                        <a:solidFill>
                          <a:srgbClr val="002060"/>
                        </a:solidFill>
                        <a:effectLst/>
                        <a:latin typeface="Times New Roman" panose="02020603050405020304" pitchFamily="18" charset="0"/>
                        <a:cs typeface="Times New Roman" panose="02020603050405020304" pitchFamily="18" charset="0"/>
                      </a:endParaRPr>
                    </a:p>
                    <a:p>
                      <a:pPr marL="8890" algn="just">
                        <a:lnSpc>
                          <a:spcPct val="115000"/>
                        </a:lnSpc>
                        <a:spcBef>
                          <a:spcPts val="25"/>
                        </a:spcBef>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9868" marR="49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3498745904"/>
      </p:ext>
    </p:extLst>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242569830"/>
              </p:ext>
            </p:extLst>
          </p:nvPr>
        </p:nvGraphicFramePr>
        <p:xfrm>
          <a:off x="755576" y="404664"/>
          <a:ext cx="7704857" cy="5544616"/>
        </p:xfrm>
        <a:graphic>
          <a:graphicData uri="http://schemas.openxmlformats.org/drawingml/2006/table">
            <a:tbl>
              <a:tblPr firstRow="1" firstCol="1" bandRow="1">
                <a:tableStyleId>{5C22544A-7EE6-4342-B048-85BDC9FD1C3A}</a:tableStyleId>
              </a:tblPr>
              <a:tblGrid>
                <a:gridCol w="1152128"/>
                <a:gridCol w="1512168"/>
                <a:gridCol w="4090892"/>
                <a:gridCol w="949669"/>
              </a:tblGrid>
              <a:tr h="3379223">
                <a:tc rowSpan="2">
                  <a:txBody>
                    <a:bodyPr/>
                    <a:lstStyle/>
                    <a:p>
                      <a:pPr marR="36830" algn="just">
                        <a:lnSpc>
                          <a:spcPct val="115000"/>
                        </a:lnSpc>
                        <a:spcBef>
                          <a:spcPts val="25"/>
                        </a:spcBef>
                        <a:spcAft>
                          <a:spcPts val="0"/>
                        </a:spcAft>
                      </a:pPr>
                      <a:r>
                        <a:rPr lang="ru-RU" sz="1200" u="sng" dirty="0">
                          <a:solidFill>
                            <a:srgbClr val="002060"/>
                          </a:solidFill>
                          <a:effectLst/>
                          <a:latin typeface="Times New Roman" panose="02020603050405020304" pitchFamily="18" charset="0"/>
                          <a:cs typeface="Times New Roman" panose="02020603050405020304" pitchFamily="18" charset="0"/>
                        </a:rPr>
                        <a:t>Тесты по определению силовой </a:t>
                      </a:r>
                      <a:r>
                        <a:rPr lang="ru-RU" sz="1200" u="sng" dirty="0" smtClean="0">
                          <a:solidFill>
                            <a:srgbClr val="002060"/>
                          </a:solidFill>
                          <a:effectLst/>
                          <a:latin typeface="Times New Roman" panose="02020603050405020304" pitchFamily="18" charset="0"/>
                          <a:cs typeface="Times New Roman" panose="02020603050405020304" pitchFamily="18" charset="0"/>
                        </a:rPr>
                        <a:t>выносливости</a:t>
                      </a:r>
                      <a:endParaRPr lang="ru-RU" sz="120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u="none" strike="noStrike"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8890" indent="189230" algn="ctr">
                        <a:lnSpc>
                          <a:spcPct val="115000"/>
                        </a:lnSpc>
                        <a:spcAft>
                          <a:spcPts val="0"/>
                        </a:spcAft>
                      </a:pPr>
                      <a:r>
                        <a:rPr lang="ru-RU" sz="1200" b="0" spc="10" dirty="0">
                          <a:solidFill>
                            <a:srgbClr val="002060"/>
                          </a:solidFill>
                          <a:effectLst/>
                          <a:latin typeface="Times New Roman" panose="02020603050405020304" pitchFamily="18" charset="0"/>
                          <a:cs typeface="Times New Roman" panose="02020603050405020304" pitchFamily="18" charset="0"/>
                        </a:rPr>
                        <a:t>Подъем туловища в сед(за 30 секунд)</a:t>
                      </a:r>
                      <a:endParaRPr lang="ru-RU" sz="1200" b="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 </a:t>
                      </a:r>
                      <a:endParaRPr lang="ru-RU" sz="1200" b="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8890" indent="189230" algn="just">
                        <a:lnSpc>
                          <a:spcPct val="115000"/>
                        </a:lnSpc>
                        <a:spcAft>
                          <a:spcPts val="0"/>
                        </a:spcAft>
                      </a:pPr>
                      <a:r>
                        <a:rPr lang="ru-RU" sz="1200" b="0" spc="10" dirty="0">
                          <a:solidFill>
                            <a:srgbClr val="002060"/>
                          </a:solidFill>
                          <a:effectLst/>
                          <a:latin typeface="Times New Roman" panose="02020603050405020304" pitchFamily="18" charset="0"/>
                          <a:cs typeface="Times New Roman" panose="02020603050405020304" pitchFamily="18" charset="0"/>
                        </a:rPr>
                        <a:t>Ребенок лежит на гимнастическом мате на спине, скрестив руки на </a:t>
                      </a:r>
                      <a:r>
                        <a:rPr lang="ru-RU" sz="1200" b="0" dirty="0">
                          <a:solidFill>
                            <a:srgbClr val="002060"/>
                          </a:solidFill>
                          <a:effectLst/>
                          <a:latin typeface="Times New Roman" panose="02020603050405020304" pitchFamily="18" charset="0"/>
                          <a:cs typeface="Times New Roman" panose="02020603050405020304" pitchFamily="18" charset="0"/>
                        </a:rPr>
                        <a:t>груди. По команде «начали» ребенок поднимается, не сгибая колен (вос­</a:t>
                      </a:r>
                      <a:r>
                        <a:rPr lang="ru-RU" sz="1200" b="0" spc="20" dirty="0">
                          <a:solidFill>
                            <a:srgbClr val="002060"/>
                          </a:solidFill>
                          <a:effectLst/>
                          <a:latin typeface="Times New Roman" panose="02020603050405020304" pitchFamily="18" charset="0"/>
                          <a:cs typeface="Times New Roman" panose="02020603050405020304" pitchFamily="18" charset="0"/>
                        </a:rPr>
                        <a:t>питатель слегка придерживает колени ребенка, сидя на мате рядом с </a:t>
                      </a:r>
                      <a:r>
                        <a:rPr lang="ru-RU" sz="1200" b="0" spc="5" dirty="0">
                          <a:solidFill>
                            <a:srgbClr val="002060"/>
                          </a:solidFill>
                          <a:effectLst/>
                          <a:latin typeface="Times New Roman" panose="02020603050405020304" pitchFamily="18" charset="0"/>
                          <a:cs typeface="Times New Roman" panose="02020603050405020304" pitchFamily="18" charset="0"/>
                        </a:rPr>
                        <a:t>ним), садится и вновь ложится. Воспитатель считает количество подъе­мов. Тест считается правильно выполненным, если ребенок при подъеме </a:t>
                      </a:r>
                      <a:r>
                        <a:rPr lang="ru-RU" sz="1200" b="0" spc="25" dirty="0">
                          <a:solidFill>
                            <a:srgbClr val="002060"/>
                          </a:solidFill>
                          <a:effectLst/>
                          <a:latin typeface="Times New Roman" panose="02020603050405020304" pitchFamily="18" charset="0"/>
                          <a:cs typeface="Times New Roman" panose="02020603050405020304" pitchFamily="18" charset="0"/>
                        </a:rPr>
                        <a:t>не коснулся локтями мата, а спина и колени оставались прямыми.</a:t>
                      </a:r>
                      <a:endParaRPr lang="ru-RU" sz="1200" b="0" dirty="0">
                        <a:solidFill>
                          <a:srgbClr val="002060"/>
                        </a:solidFill>
                        <a:effectLst/>
                        <a:latin typeface="Times New Roman" panose="02020603050405020304" pitchFamily="18" charset="0"/>
                        <a:cs typeface="Times New Roman" panose="02020603050405020304" pitchFamily="18" charset="0"/>
                      </a:endParaRPr>
                    </a:p>
                    <a:p>
                      <a:pPr marR="36830" algn="just">
                        <a:lnSpc>
                          <a:spcPct val="115000"/>
                        </a:lnSpc>
                        <a:spcBef>
                          <a:spcPts val="25"/>
                        </a:spcBef>
                        <a:spcAft>
                          <a:spcPts val="0"/>
                        </a:spcAft>
                      </a:pPr>
                      <a:r>
                        <a:rPr lang="ru-RU" sz="1200" b="0" spc="10" dirty="0">
                          <a:solidFill>
                            <a:srgbClr val="002060"/>
                          </a:solidFill>
                          <a:effectLst/>
                          <a:latin typeface="Times New Roman" panose="02020603050405020304" pitchFamily="18" charset="0"/>
                          <a:cs typeface="Times New Roman" panose="02020603050405020304" pitchFamily="18" charset="0"/>
                        </a:rPr>
                        <a:t>Из двух попыток засчитывается лучший результат.</a:t>
                      </a:r>
                      <a:endParaRPr lang="ru-RU" sz="1200" b="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 algn="just">
                        <a:lnSpc>
                          <a:spcPct val="115000"/>
                        </a:lnSpc>
                        <a:spcBef>
                          <a:spcPts val="25"/>
                        </a:spcBef>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Тест предназначен для детей от 4 до 7 лет.</a:t>
                      </a:r>
                    </a:p>
                    <a:p>
                      <a:pPr algn="ctr">
                        <a:lnSpc>
                          <a:spcPct val="115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 </a:t>
                      </a:r>
                      <a:endParaRPr lang="ru-RU" sz="1200" b="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5393">
                <a:tc vMerge="1">
                  <a:txBody>
                    <a:bodyPr/>
                    <a:lstStyle/>
                    <a:p>
                      <a:endParaRPr lang="ru-RU"/>
                    </a:p>
                  </a:txBody>
                  <a:tcPr/>
                </a:tc>
                <a:tc>
                  <a:txBody>
                    <a:bodyPr/>
                    <a:lstStyle/>
                    <a:p>
                      <a:pPr algn="ctr">
                        <a:lnSpc>
                          <a:spcPct val="115000"/>
                        </a:lnSpc>
                        <a:spcBef>
                          <a:spcPts val="575"/>
                        </a:spcBef>
                        <a:spcAft>
                          <a:spcPts val="0"/>
                        </a:spcAft>
                      </a:pPr>
                      <a:r>
                        <a:rPr lang="ru-RU" sz="1200">
                          <a:solidFill>
                            <a:srgbClr val="002060"/>
                          </a:solidFill>
                          <a:effectLst/>
                          <a:latin typeface="Times New Roman" panose="02020603050405020304" pitchFamily="18" charset="0"/>
                          <a:cs typeface="Times New Roman" panose="02020603050405020304" pitchFamily="18" charset="0"/>
                        </a:rPr>
                        <a:t>Поднимание ног в положении лежа на спине.</a:t>
                      </a:r>
                    </a:p>
                    <a:p>
                      <a:pPr algn="ctr">
                        <a:lnSpc>
                          <a:spcPct val="115000"/>
                        </a:lnSpc>
                        <a:spcAft>
                          <a:spcPts val="0"/>
                        </a:spcAft>
                      </a:pPr>
                      <a:r>
                        <a:rPr lang="ru-RU" sz="1200" spc="10">
                          <a:solidFill>
                            <a:srgbClr val="002060"/>
                          </a:solidFill>
                          <a:effectLst/>
                          <a:latin typeface="Times New Roman" panose="02020603050405020304" pitchFamily="18" charset="0"/>
                          <a:cs typeface="Times New Roman" panose="02020603050405020304" pitchFamily="18" charset="0"/>
                        </a:rPr>
                        <a:t> </a:t>
                      </a:r>
                      <a:endParaRPr lang="ru-RU" sz="120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80340" algn="just">
                        <a:lnSpc>
                          <a:spcPct val="115000"/>
                        </a:lnSpc>
                        <a:spcAft>
                          <a:spcPts val="0"/>
                        </a:spcAft>
                      </a:pPr>
                      <a:r>
                        <a:rPr lang="ru-RU" sz="1200" spc="10">
                          <a:solidFill>
                            <a:srgbClr val="002060"/>
                          </a:solidFill>
                          <a:effectLst/>
                          <a:latin typeface="Times New Roman" panose="02020603050405020304" pitchFamily="18" charset="0"/>
                          <a:cs typeface="Times New Roman" panose="02020603050405020304" pitchFamily="18" charset="0"/>
                        </a:rPr>
                        <a:t>Ребенок лежит на спине в положении «руки за голову». По команде он </a:t>
                      </a:r>
                      <a:r>
                        <a:rPr lang="ru-RU" sz="1200" spc="5">
                          <a:solidFill>
                            <a:srgbClr val="002060"/>
                          </a:solidFill>
                          <a:effectLst/>
                          <a:latin typeface="Times New Roman" panose="02020603050405020304" pitchFamily="18" charset="0"/>
                          <a:cs typeface="Times New Roman" panose="02020603050405020304" pitchFamily="18" charset="0"/>
                        </a:rPr>
                        <a:t>поднимает прямые и сомкнутые ноги до вертикального положения и затем снова </a:t>
                      </a:r>
                      <a:r>
                        <a:rPr lang="ru-RU" sz="1200">
                          <a:solidFill>
                            <a:srgbClr val="002060"/>
                          </a:solidFill>
                          <a:effectLst/>
                          <a:latin typeface="Times New Roman" panose="02020603050405020304" pitchFamily="18" charset="0"/>
                          <a:cs typeface="Times New Roman" panose="02020603050405020304" pitchFamily="18" charset="0"/>
                        </a:rPr>
                        <a:t>опускает их до пола. Плечи фиксируются другим ребенком. Засчитывается число правильно выполненных поднимании за 30 с.</a:t>
                      </a:r>
                    </a:p>
                    <a:p>
                      <a:pPr algn="ctr">
                        <a:lnSpc>
                          <a:spcPct val="115000"/>
                        </a:lnSpc>
                        <a:spcAft>
                          <a:spcPts val="0"/>
                        </a:spcAft>
                      </a:pPr>
                      <a:r>
                        <a:rPr lang="ru-RU" sz="1200" spc="10">
                          <a:solidFill>
                            <a:srgbClr val="002060"/>
                          </a:solidFill>
                          <a:effectLst/>
                          <a:latin typeface="Times New Roman" panose="02020603050405020304" pitchFamily="18" charset="0"/>
                          <a:cs typeface="Times New Roman" panose="02020603050405020304" pitchFamily="18" charset="0"/>
                        </a:rPr>
                        <a:t> </a:t>
                      </a:r>
                      <a:endParaRPr lang="ru-RU" sz="120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Тест предназначен для детей от 4 до 7 лет.</a:t>
                      </a:r>
                    </a:p>
                    <a:p>
                      <a:pPr algn="ctr">
                        <a:lnSpc>
                          <a:spcPct val="115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42037" marR="42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6417332"/>
            <a:ext cx="6408712" cy="360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6097931"/>
      </p:ext>
    </p:extLst>
  </p:cSld>
  <p:clrMapOvr>
    <a:masterClrMapping/>
  </p:clrMapOvr>
  <p:transition>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u="sng" dirty="0" smtClean="0">
                <a:solidFill>
                  <a:srgbClr val="7030A0"/>
                </a:solidFill>
                <a:latin typeface="Times New Roman" panose="02020603050405020304" pitchFamily="18" charset="0"/>
                <a:cs typeface="Times New Roman" panose="02020603050405020304" pitchFamily="18" charset="0"/>
              </a:rPr>
              <a:t>Ориентировочные показатели </a:t>
            </a:r>
            <a:br>
              <a:rPr lang="ru-RU" sz="1800" b="1" u="sng" dirty="0" smtClean="0">
                <a:solidFill>
                  <a:srgbClr val="7030A0"/>
                </a:solidFill>
                <a:latin typeface="Times New Roman" panose="02020603050405020304" pitchFamily="18" charset="0"/>
                <a:cs typeface="Times New Roman" panose="02020603050405020304" pitchFamily="18" charset="0"/>
              </a:rPr>
            </a:br>
            <a:r>
              <a:rPr lang="ru-RU" sz="1800" b="1" u="sng" dirty="0" smtClean="0">
                <a:solidFill>
                  <a:srgbClr val="7030A0"/>
                </a:solidFill>
                <a:latin typeface="Times New Roman" panose="02020603050405020304" pitchFamily="18" charset="0"/>
                <a:cs typeface="Times New Roman" panose="02020603050405020304" pitchFamily="18" charset="0"/>
              </a:rPr>
              <a:t>физической подготовленности детей 3-7 лет</a:t>
            </a:r>
            <a:br>
              <a:rPr lang="ru-RU" sz="1800" b="1" u="sng" dirty="0" smtClean="0">
                <a:solidFill>
                  <a:srgbClr val="7030A0"/>
                </a:solidFill>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1600" dirty="0" smtClean="0">
                <a:solidFill>
                  <a:srgbClr val="002060"/>
                </a:solidFill>
                <a:latin typeface="Times New Roman" panose="02020603050405020304" pitchFamily="18" charset="0"/>
                <a:cs typeface="Times New Roman" panose="02020603050405020304" pitchFamily="18" charset="0"/>
              </a:rPr>
              <a:t>(утверждено Постановлением Правительства РФ 29 декабря 2001 г. №916)</a:t>
            </a:r>
            <a:endParaRPr lang="ru-RU" sz="16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762236353"/>
              </p:ext>
            </p:extLst>
          </p:nvPr>
        </p:nvGraphicFramePr>
        <p:xfrm>
          <a:off x="1907704" y="1493619"/>
          <a:ext cx="5328591" cy="4647302"/>
        </p:xfrm>
        <a:graphic>
          <a:graphicData uri="http://schemas.openxmlformats.org/drawingml/2006/table">
            <a:tbl>
              <a:tblPr firstRow="1" firstCol="1" bandRow="1">
                <a:tableStyleId>{5C22544A-7EE6-4342-B048-85BDC9FD1C3A}</a:tableStyleId>
              </a:tblPr>
              <a:tblGrid>
                <a:gridCol w="518763"/>
                <a:gridCol w="1422414"/>
                <a:gridCol w="518763"/>
                <a:gridCol w="560599"/>
                <a:gridCol w="90754"/>
                <a:gridCol w="560599"/>
                <a:gridCol w="552233"/>
                <a:gridCol w="552233"/>
                <a:gridCol w="552233"/>
              </a:tblGrid>
              <a:tr h="289015">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Наименование показателя</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Пол</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3 года</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4 года</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5 лет</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6 лет</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7 лет</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Бросок набивного мяча</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Мал</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110-150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140-180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160-230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175-300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220-350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Дев </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100-140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130-175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150-225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170-280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190-330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2</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Прыжок в длину с места</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Мал</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60-85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75-95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85-130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100-140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130-155</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Дев </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55-80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70-90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85-125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90-140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125-150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3</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Наклон туловища вперед из положения стоя (см)</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Мал</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1-3</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2-5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3-6</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4-7</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5-8</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Дев </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2-6</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5-8</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6-9</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7-10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8-12</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4</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Бег на дистанцию 10 метров схода</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Мал</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7,8-7,5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5,5-5,0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3,8-3,7</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2,5-2,1</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2,3-2,0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Дев </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8,0-7,6</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5,7-5,2</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4,0-3,8</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2,6-2,2</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2,5-2,1</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Бег на дистанцию 30 метров</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Мал</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dirty="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8,5-10,0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8,2-7,0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7,0-6,3</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6,2-5,7</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Дев </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dirty="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8,8-10,5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8,5-7,4</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7,5-6,6</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6,5-5,9</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6</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Челночный бег 3x10 метров</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Мал</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9,5-11,0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9,2-8,0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8,0-7,4</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7,2-6,8</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Дев </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9,8-11,5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9,5-8,4</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8,5-7,7</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7,5-7,0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Бег зигзагом</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Мал</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9,5-11,0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9,2-8,0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8,0-7,4</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7,2-6,8</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Дев </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9,8-11,5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9,5-8,4</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8,5-7,7</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7,5-7,0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8</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Подъем туловища в сед за 30 сек. (количество)</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Мал</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6-8</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9-11</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10-12</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12-14</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Дев </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4-6</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7-9</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8-10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9-12</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Прыжки через скакалку</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Мал</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1-3</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3-15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7-21</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Дев </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2-5</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3-20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15-45</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9015">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Бег на дистанцию 90,120,150 метров</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Мал</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31,6-34,6</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31,9-35,0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31,5-35,2</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9015">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Дев </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32,0-35,0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32,0-36,0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32,5-37,0</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1229">
                <a:tc rowSpan="2">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11</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Поднимание ног в положении лежа на спине</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Мал </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pPr>
                      <a:endParaRPr lang="ru-RU" sz="60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a:solidFill>
                            <a:srgbClr val="002060"/>
                          </a:solidFill>
                          <a:effectLst/>
                          <a:latin typeface="Times New Roman" pitchFamily="18" charset="0"/>
                          <a:cs typeface="Times New Roman" pitchFamily="18" charset="0"/>
                        </a:rPr>
                        <a:t>9-10</a:t>
                      </a:r>
                      <a:endParaRPr lang="ru-RU" sz="60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10-11</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11-13</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5572">
                <a:tc vMerge="1">
                  <a:txBody>
                    <a:bodyPr/>
                    <a:lstStyle/>
                    <a:p>
                      <a:endParaRPr lang="ru-RU"/>
                    </a:p>
                  </a:txBody>
                  <a:tcPr/>
                </a:tc>
                <a:tc vMerge="1">
                  <a:txBody>
                    <a:bodyPr/>
                    <a:lstStyle/>
                    <a:p>
                      <a:endParaRPr lang="ru-RU"/>
                    </a:p>
                  </a:txBody>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Дев </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107000"/>
                        </a:lnSpc>
                      </a:pPr>
                      <a:endParaRPr lang="ru-RU" sz="600" dirty="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nSpc>
                          <a:spcPct val="107000"/>
                        </a:lnSpc>
                      </a:pPr>
                      <a:endParaRPr lang="ru-RU" sz="600" dirty="0">
                        <a:solidFill>
                          <a:srgbClr val="002060"/>
                        </a:solidFill>
                        <a:effectLst/>
                        <a:latin typeface="Times New Roman" pitchFamily="18" charset="0"/>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6-8</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7-9</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700" dirty="0">
                          <a:solidFill>
                            <a:srgbClr val="002060"/>
                          </a:solidFill>
                          <a:effectLst/>
                          <a:latin typeface="Times New Roman" pitchFamily="18" charset="0"/>
                          <a:cs typeface="Times New Roman" pitchFamily="18" charset="0"/>
                        </a:rPr>
                        <a:t>10-12</a:t>
                      </a:r>
                      <a:endParaRPr lang="ru-RU" sz="600" dirty="0">
                        <a:solidFill>
                          <a:srgbClr val="002060"/>
                        </a:solidFill>
                        <a:effectLst/>
                        <a:latin typeface="Times New Roman" pitchFamily="18" charset="0"/>
                        <a:ea typeface="Calibri"/>
                        <a:cs typeface="Times New Roman" pitchFamily="18" charset="0"/>
                      </a:endParaRPr>
                    </a:p>
                  </a:txBody>
                  <a:tcPr marL="36721" marR="36721" marT="36721" marB="36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280369945"/>
      </p:ext>
    </p:extLst>
  </p:cSld>
  <p:clrMapOvr>
    <a:masterClrMapping/>
  </p:clrMapOvr>
  <p:transition>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908720"/>
            <a:ext cx="6696744" cy="2160240"/>
          </a:xfrm>
        </p:spPr>
        <p:txBody>
          <a:bodyPr>
            <a:normAutofit/>
          </a:bodyPr>
          <a:lstStyle/>
          <a:p>
            <a:r>
              <a:rPr lang="ru-RU" sz="2000" b="1" i="1" dirty="0" smtClean="0">
                <a:solidFill>
                  <a:srgbClr val="7030A0"/>
                </a:solidFill>
                <a:latin typeface="Times New Roman" panose="02020603050405020304" pitchFamily="18" charset="0"/>
                <a:cs typeface="Times New Roman" panose="02020603050405020304" pitchFamily="18" charset="0"/>
              </a:rPr>
              <a:t>Данные диагностики- это особенности динамики формирования показателей развития личности ребенка-дошкольника</a:t>
            </a:r>
            <a:endParaRPr lang="ru-RU" sz="2000" b="1" i="1" dirty="0">
              <a:solidFill>
                <a:srgbClr val="7030A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11760" y="3284984"/>
            <a:ext cx="4286250" cy="2238375"/>
          </a:xfrm>
        </p:spPr>
      </p:pic>
    </p:spTree>
    <p:extLst>
      <p:ext uri="{BB962C8B-B14F-4D97-AF65-F5344CB8AC3E}">
        <p14:creationId xmlns:p14="http://schemas.microsoft.com/office/powerpoint/2010/main" xmlns="" val="41380138"/>
      </p:ext>
    </p:extLst>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mini_5.jpg"/>
          <p:cNvPicPr>
            <a:picLocks noChangeAspect="1"/>
          </p:cNvPicPr>
          <p:nvPr/>
        </p:nvPicPr>
        <p:blipFill>
          <a:blip r:embed="rId2"/>
          <a:stretch>
            <a:fillRect/>
          </a:stretch>
        </p:blipFill>
        <p:spPr>
          <a:xfrm>
            <a:off x="1357290" y="785794"/>
            <a:ext cx="6418942" cy="4499260"/>
          </a:xfrm>
          <a:prstGeom prst="rect">
            <a:avLst/>
          </a:prstGeom>
        </p:spPr>
      </p:pic>
    </p:spTree>
  </p:cSld>
  <p:clrMapOvr>
    <a:masterClrMapping/>
  </p:clrMapOvr>
  <p:transition>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642918"/>
            <a:ext cx="7786742" cy="830997"/>
          </a:xfrm>
          <a:prstGeom prst="rect">
            <a:avLst/>
          </a:prstGeom>
          <a:noFill/>
        </p:spPr>
        <p:txBody>
          <a:bodyPr wrap="square" rtlCol="0">
            <a:spAutoFit/>
          </a:bodyPr>
          <a:lstStyle/>
          <a:p>
            <a:r>
              <a:rPr lang="ru-RU" sz="1600" b="1" u="sng" dirty="0" smtClean="0">
                <a:solidFill>
                  <a:srgbClr val="7030A0"/>
                </a:solidFill>
                <a:latin typeface="Times New Roman" pitchFamily="18" charset="0"/>
                <a:cs typeface="Times New Roman" pitchFamily="18" charset="0"/>
              </a:rPr>
              <a:t>Рекомендации воспитателям по организации индивидуальной работы по развитию движений</a:t>
            </a:r>
          </a:p>
          <a:p>
            <a:pPr>
              <a:buFont typeface="Arial" pitchFamily="34" charset="0"/>
              <a:buChar char="•"/>
            </a:pPr>
            <a:endParaRPr lang="ru-RU" sz="1600" b="1" u="sng" dirty="0">
              <a:solidFill>
                <a:srgbClr val="7030A0"/>
              </a:solidFill>
              <a:latin typeface="Times New Roman" pitchFamily="18" charset="0"/>
              <a:cs typeface="Times New Roman" pitchFamily="18" charset="0"/>
            </a:endParaRPr>
          </a:p>
        </p:txBody>
      </p:sp>
      <p:sp>
        <p:nvSpPr>
          <p:cNvPr id="4" name="TextBox 3"/>
          <p:cNvSpPr txBox="1"/>
          <p:nvPr/>
        </p:nvSpPr>
        <p:spPr>
          <a:xfrm>
            <a:off x="642910" y="1285860"/>
            <a:ext cx="7643866" cy="4524315"/>
          </a:xfrm>
          <a:prstGeom prst="rect">
            <a:avLst/>
          </a:prstGeom>
          <a:noFill/>
        </p:spPr>
        <p:txBody>
          <a:bodyPr wrap="square" rtlCol="0">
            <a:spAutoFit/>
          </a:bodyPr>
          <a:lstStyle/>
          <a:p>
            <a:pPr>
              <a:buFont typeface="Arial" pitchFamily="34" charset="0"/>
              <a:buChar char="•"/>
            </a:pPr>
            <a:r>
              <a:rPr lang="ru-RU" dirty="0" smtClean="0"/>
              <a:t> </a:t>
            </a:r>
            <a:r>
              <a:rPr lang="ru-RU" dirty="0" smtClean="0">
                <a:solidFill>
                  <a:srgbClr val="002060"/>
                </a:solidFill>
                <a:latin typeface="Times New Roman" pitchFamily="18" charset="0"/>
                <a:cs typeface="Times New Roman" pitchFamily="18" charset="0"/>
              </a:rPr>
              <a:t>Вести табель заболеваний детей (диагност ,количество пропущенных дней, адаптационный период)</a:t>
            </a:r>
          </a:p>
          <a:p>
            <a:pPr>
              <a:buFont typeface="Arial" pitchFamily="34" charset="0"/>
              <a:buChar char="•"/>
            </a:pPr>
            <a:r>
              <a:rPr lang="ru-RU" dirty="0" smtClean="0">
                <a:solidFill>
                  <a:srgbClr val="002060"/>
                </a:solidFill>
                <a:latin typeface="Times New Roman" pitchFamily="18" charset="0"/>
                <a:cs typeface="Times New Roman" pitchFamily="18" charset="0"/>
              </a:rPr>
              <a:t>Воспитатель ФИЗО  проводит дыхательную гимнастику с выздоровевшими детьми. (определить время в режиме работы).</a:t>
            </a:r>
          </a:p>
          <a:p>
            <a:pPr>
              <a:buFont typeface="Arial" pitchFamily="34" charset="0"/>
              <a:buChar char="•"/>
            </a:pPr>
            <a:r>
              <a:rPr lang="ru-RU" dirty="0" smtClean="0">
                <a:solidFill>
                  <a:srgbClr val="002060"/>
                </a:solidFill>
                <a:latin typeface="Times New Roman" pitchFamily="18" charset="0"/>
                <a:cs typeface="Times New Roman" pitchFamily="18" charset="0"/>
              </a:rPr>
              <a:t> 1 раз в неделю в вечернее время посещать музыкально- спортивный зал. (час игры).</a:t>
            </a:r>
          </a:p>
          <a:p>
            <a:pPr>
              <a:buFont typeface="Arial" pitchFamily="34" charset="0"/>
              <a:buChar char="•"/>
            </a:pPr>
            <a:r>
              <a:rPr lang="ru-RU" dirty="0" smtClean="0">
                <a:solidFill>
                  <a:srgbClr val="002060"/>
                </a:solidFill>
                <a:latin typeface="Times New Roman" pitchFamily="18" charset="0"/>
                <a:cs typeface="Times New Roman" pitchFamily="18" charset="0"/>
              </a:rPr>
              <a:t> На прогулке планировать индивидуальную работу по развитию движений, спортивных игр, (2-3 воспитанника). В летне-оздоровительный период игры с мячом, в зимнее время лыжи.</a:t>
            </a:r>
          </a:p>
          <a:p>
            <a:pPr>
              <a:buFont typeface="Arial" pitchFamily="34" charset="0"/>
              <a:buChar char="•"/>
            </a:pPr>
            <a:r>
              <a:rPr lang="ru-RU" dirty="0" smtClean="0">
                <a:solidFill>
                  <a:srgbClr val="002060"/>
                </a:solidFill>
                <a:latin typeface="Times New Roman" pitchFamily="18" charset="0"/>
                <a:cs typeface="Times New Roman" pitchFamily="18" charset="0"/>
              </a:rPr>
              <a:t>Пополнить спортивные уголки картотекой оздоровительных упражнений по профилактике плоскостопия и  нарушений осанки. ( ответственный воспитатель ФИЗО).</a:t>
            </a:r>
          </a:p>
          <a:p>
            <a:pPr>
              <a:buFont typeface="Arial" pitchFamily="34" charset="0"/>
              <a:buChar char="•"/>
            </a:pPr>
            <a:r>
              <a:rPr lang="ru-RU" dirty="0" smtClean="0">
                <a:solidFill>
                  <a:srgbClr val="002060"/>
                </a:solidFill>
                <a:latin typeface="Times New Roman" pitchFamily="18" charset="0"/>
                <a:cs typeface="Times New Roman" pitchFamily="18" charset="0"/>
              </a:rPr>
              <a:t>Ознакомиться с инструкцией: «</a:t>
            </a:r>
            <a:r>
              <a:rPr lang="ru-RU" b="1" dirty="0" smtClean="0">
                <a:solidFill>
                  <a:srgbClr val="002060"/>
                </a:solidFill>
                <a:latin typeface="Times New Roman" pitchFamily="18" charset="0"/>
                <a:cs typeface="Times New Roman" pitchFamily="18" charset="0"/>
              </a:rPr>
              <a:t>Взаимодействие педагогов в процессе физкультурно-оздоровительной работы»</a:t>
            </a:r>
            <a:r>
              <a:rPr lang="ru-RU" dirty="0" smtClean="0">
                <a:solidFill>
                  <a:srgbClr val="002060"/>
                </a:solidFill>
                <a:latin typeface="Times New Roman" pitchFamily="18" charset="0"/>
                <a:cs typeface="Times New Roman" pitchFamily="18" charset="0"/>
              </a:rPr>
              <a:t>. </a:t>
            </a:r>
            <a:br>
              <a:rPr lang="ru-RU" dirty="0" smtClean="0">
                <a:solidFill>
                  <a:srgbClr val="002060"/>
                </a:solidFill>
                <a:latin typeface="Times New Roman" pitchFamily="18" charset="0"/>
                <a:cs typeface="Times New Roman" pitchFamily="18" charset="0"/>
              </a:rPr>
            </a:br>
            <a:endParaRPr lang="ru-RU" dirty="0" smtClean="0">
              <a:solidFill>
                <a:srgbClr val="002060"/>
              </a:solidFill>
              <a:latin typeface="Times New Roman" pitchFamily="18" charset="0"/>
              <a:cs typeface="Times New Roman" pitchFamily="18" charset="0"/>
            </a:endParaRPr>
          </a:p>
          <a:p>
            <a:pPr>
              <a:buFont typeface="Arial" pitchFamily="34" charset="0"/>
              <a:buChar char="•"/>
            </a:pPr>
            <a:endParaRPr lang="ru-RU" dirty="0" smtClean="0"/>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496"/>
            <a:ext cx="8229600" cy="714380"/>
          </a:xfrm>
        </p:spPr>
        <p:txBody>
          <a:bodyPr>
            <a:normAutofit fontScale="90000"/>
          </a:bodyPr>
          <a:lstStyle/>
          <a:p>
            <a:r>
              <a:rPr lang="ru-RU" sz="1800" b="1" u="sng" dirty="0" smtClean="0">
                <a:solidFill>
                  <a:srgbClr val="7030A0"/>
                </a:solidFill>
                <a:latin typeface="Times New Roman" pitchFamily="18" charset="0"/>
                <a:cs typeface="Times New Roman" pitchFamily="18" charset="0"/>
              </a:rPr>
              <a:t/>
            </a:r>
            <a:br>
              <a:rPr lang="ru-RU" sz="1800" b="1" u="sng" dirty="0" smtClean="0">
                <a:solidFill>
                  <a:srgbClr val="7030A0"/>
                </a:solidFill>
                <a:latin typeface="Times New Roman" pitchFamily="18" charset="0"/>
                <a:cs typeface="Times New Roman" pitchFamily="18" charset="0"/>
              </a:rPr>
            </a:br>
            <a:r>
              <a:rPr lang="ru-RU" sz="1800" b="1" u="sng" dirty="0" smtClean="0">
                <a:solidFill>
                  <a:srgbClr val="7030A0"/>
                </a:solidFill>
                <a:latin typeface="Times New Roman" pitchFamily="18" charset="0"/>
                <a:cs typeface="Times New Roman" pitchFamily="18" charset="0"/>
              </a:rPr>
              <a:t/>
            </a:r>
            <a:br>
              <a:rPr lang="ru-RU" sz="1800" b="1" u="sng" dirty="0" smtClean="0">
                <a:solidFill>
                  <a:srgbClr val="7030A0"/>
                </a:solidFill>
                <a:latin typeface="Times New Roman" pitchFamily="18" charset="0"/>
                <a:cs typeface="Times New Roman" pitchFamily="18" charset="0"/>
              </a:rPr>
            </a:br>
            <a:r>
              <a:rPr lang="ru-RU" sz="1800" b="1" u="sng" dirty="0" smtClean="0">
                <a:solidFill>
                  <a:srgbClr val="7030A0"/>
                </a:solidFill>
                <a:latin typeface="Times New Roman" pitchFamily="18" charset="0"/>
                <a:cs typeface="Times New Roman" pitchFamily="18" charset="0"/>
              </a:rPr>
              <a:t/>
            </a:r>
            <a:br>
              <a:rPr lang="ru-RU" sz="1800" b="1" u="sng" dirty="0" smtClean="0">
                <a:solidFill>
                  <a:srgbClr val="7030A0"/>
                </a:solidFill>
                <a:latin typeface="Times New Roman" pitchFamily="18" charset="0"/>
                <a:cs typeface="Times New Roman" pitchFamily="18" charset="0"/>
              </a:rPr>
            </a:br>
            <a:r>
              <a:rPr lang="ru-RU" sz="1800" b="1" u="sng" dirty="0" smtClean="0">
                <a:solidFill>
                  <a:srgbClr val="7030A0"/>
                </a:solidFill>
                <a:latin typeface="Times New Roman" pitchFamily="18" charset="0"/>
                <a:cs typeface="Times New Roman" pitchFamily="18" charset="0"/>
              </a:rPr>
              <a:t/>
            </a:r>
            <a:br>
              <a:rPr lang="ru-RU" sz="1800" b="1" u="sng" dirty="0" smtClean="0">
                <a:solidFill>
                  <a:srgbClr val="7030A0"/>
                </a:solidFill>
                <a:latin typeface="Times New Roman" pitchFamily="18" charset="0"/>
                <a:cs typeface="Times New Roman" pitchFamily="18" charset="0"/>
              </a:rPr>
            </a:br>
            <a:r>
              <a:rPr lang="ru-RU" sz="2000" b="1" u="sng" dirty="0" smtClean="0">
                <a:solidFill>
                  <a:srgbClr val="7030A0"/>
                </a:solidFill>
                <a:latin typeface="Times New Roman" pitchFamily="18" charset="0"/>
                <a:cs typeface="Times New Roman" pitchFamily="18" charset="0"/>
              </a:rPr>
              <a:t>Диагностика (мониторинг) физического развития дошкольников позволяют</a:t>
            </a:r>
            <a:r>
              <a:rPr lang="ru-RU" sz="1800" b="1" u="sng" dirty="0" smtClean="0">
                <a:solidFill>
                  <a:srgbClr val="7030A0"/>
                </a:solidFill>
                <a:latin typeface="Times New Roman" pitchFamily="18" charset="0"/>
                <a:cs typeface="Times New Roman" pitchFamily="18" charset="0"/>
              </a:rPr>
              <a:t>:</a:t>
            </a:r>
            <a:endParaRPr lang="ru-RU" sz="1800" b="1" u="sng" dirty="0">
              <a:solidFill>
                <a:srgbClr val="7030A0"/>
              </a:solidFill>
              <a:latin typeface="Times New Roman" pitchFamily="18" charset="0"/>
              <a:cs typeface="Times New Roman" pitchFamily="18" charset="0"/>
            </a:endParaRPr>
          </a:p>
        </p:txBody>
      </p:sp>
      <p:sp>
        <p:nvSpPr>
          <p:cNvPr id="3" name="Объект 2"/>
          <p:cNvSpPr>
            <a:spLocks noGrp="1"/>
          </p:cNvSpPr>
          <p:nvPr>
            <p:ph idx="1"/>
          </p:nvPr>
        </p:nvSpPr>
        <p:spPr>
          <a:xfrm>
            <a:off x="457200" y="3929066"/>
            <a:ext cx="8229600" cy="2197097"/>
          </a:xfrm>
        </p:spPr>
        <p:txBody>
          <a:bodyPr>
            <a:normAutofit/>
          </a:bodyPr>
          <a:lstStyle/>
          <a:p>
            <a:r>
              <a:rPr lang="ru-RU" sz="1500" dirty="0" smtClean="0">
                <a:solidFill>
                  <a:srgbClr val="002060"/>
                </a:solidFill>
                <a:latin typeface="Times New Roman" panose="02020603050405020304" pitchFamily="18" charset="0"/>
                <a:cs typeface="Times New Roman" panose="02020603050405020304" pitchFamily="18" charset="0"/>
              </a:rPr>
              <a:t>Определить индивидуальные особенности детей и спланировать </a:t>
            </a:r>
            <a:r>
              <a:rPr lang="ru-RU" sz="1500" dirty="0">
                <a:solidFill>
                  <a:srgbClr val="002060"/>
                </a:solidFill>
                <a:latin typeface="Times New Roman" panose="02020603050405020304" pitchFamily="18" charset="0"/>
                <a:cs typeface="Times New Roman" panose="02020603050405020304" pitchFamily="18" charset="0"/>
              </a:rPr>
              <a:t>индивидуальную работу по формированию физических качеств;</a:t>
            </a:r>
          </a:p>
          <a:p>
            <a:r>
              <a:rPr lang="ru-RU" sz="1500" dirty="0" smtClean="0">
                <a:solidFill>
                  <a:srgbClr val="002060"/>
                </a:solidFill>
                <a:latin typeface="Times New Roman" panose="02020603050405020304" pitchFamily="18" charset="0"/>
                <a:cs typeface="Times New Roman" panose="02020603050405020304" pitchFamily="18" charset="0"/>
              </a:rPr>
              <a:t>Оценить начальный уровень физического развития детей, с целью оптимизации нагрузки при формировании двигательных навыков;</a:t>
            </a:r>
          </a:p>
          <a:p>
            <a:r>
              <a:rPr lang="ru-RU" sz="1500" dirty="0" smtClean="0">
                <a:solidFill>
                  <a:srgbClr val="002060"/>
                </a:solidFill>
                <a:latin typeface="Times New Roman" panose="02020603050405020304" pitchFamily="18" charset="0"/>
                <a:cs typeface="Times New Roman" panose="02020603050405020304" pitchFamily="18" charset="0"/>
              </a:rPr>
              <a:t>Выявить динамику изменения уровня физического развития;</a:t>
            </a:r>
          </a:p>
          <a:p>
            <a:r>
              <a:rPr lang="ru-RU" sz="1500" dirty="0" smtClean="0">
                <a:solidFill>
                  <a:srgbClr val="002060"/>
                </a:solidFill>
                <a:latin typeface="Times New Roman" panose="02020603050405020304" pitchFamily="18" charset="0"/>
                <a:cs typeface="Times New Roman" panose="02020603050405020304" pitchFamily="18" charset="0"/>
              </a:rPr>
              <a:t>Составить план физкультурно-оздоровительной работы с дошкольниками, скорректировать его. </a:t>
            </a:r>
          </a:p>
          <a:p>
            <a:r>
              <a:rPr lang="ru-RU" sz="1500" dirty="0" smtClean="0">
                <a:solidFill>
                  <a:srgbClr val="002060"/>
                </a:solidFill>
                <a:latin typeface="Times New Roman" panose="02020603050405020304" pitchFamily="18" charset="0"/>
                <a:cs typeface="Times New Roman" panose="02020603050405020304" pitchFamily="18" charset="0"/>
              </a:rPr>
              <a:t>Развивать интерес к занятиям физической культуры</a:t>
            </a:r>
            <a:r>
              <a:rPr lang="ru-RU" sz="1800" dirty="0" smtClean="0">
                <a:solidFill>
                  <a:srgbClr val="002060"/>
                </a:solidFill>
                <a:latin typeface="Times New Roman" panose="02020603050405020304" pitchFamily="18" charset="0"/>
                <a:cs typeface="Times New Roman" panose="02020603050405020304" pitchFamily="18" charset="0"/>
              </a:rPr>
              <a:t>.</a:t>
            </a: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14348" y="1000108"/>
            <a:ext cx="7572428" cy="2308324"/>
          </a:xfrm>
          <a:prstGeom prst="rect">
            <a:avLst/>
          </a:prstGeom>
        </p:spPr>
        <p:txBody>
          <a:bodyPr wrap="square">
            <a:spAutoFit/>
          </a:bodyPr>
          <a:lstStyle/>
          <a:p>
            <a:pPr lvl="0" eaLnBrk="0" fontAlgn="base" hangingPunct="0">
              <a:spcBef>
                <a:spcPct val="0"/>
              </a:spcBef>
              <a:spcAft>
                <a:spcPct val="0"/>
              </a:spcAft>
              <a:tabLst>
                <a:tab pos="457200" algn="l"/>
              </a:tabLst>
            </a:pPr>
            <a:r>
              <a:rPr lang="ru-RU" b="1" u="sng" dirty="0" smtClean="0">
                <a:solidFill>
                  <a:srgbClr val="7030A0"/>
                </a:solidFill>
                <a:latin typeface="Times New Roman" pitchFamily="18" charset="0"/>
                <a:ea typeface="Times New Roman" pitchFamily="18" charset="0"/>
                <a:cs typeface="Times New Roman" pitchFamily="18" charset="0"/>
              </a:rPr>
              <a:t>Объектом мониторинга выступает:</a:t>
            </a:r>
          </a:p>
          <a:p>
            <a:pPr eaLnBrk="0" fontAlgn="base" hangingPunct="0">
              <a:spcBef>
                <a:spcPct val="0"/>
              </a:spcBef>
              <a:spcAft>
                <a:spcPct val="0"/>
              </a:spcAft>
              <a:tabLst>
                <a:tab pos="457200" algn="l"/>
              </a:tabLst>
            </a:pPr>
            <a:r>
              <a:rPr lang="ru-RU" sz="1400" dirty="0" smtClean="0">
                <a:solidFill>
                  <a:srgbClr val="002060"/>
                </a:solidFill>
                <a:latin typeface="Times New Roman" pitchFamily="18" charset="0"/>
                <a:ea typeface="Times New Roman" pitchFamily="18" charset="0"/>
                <a:cs typeface="Times New Roman" pitchFamily="18" charset="0"/>
              </a:rPr>
              <a:t>адаптация </a:t>
            </a:r>
            <a:r>
              <a:rPr lang="ru-RU" sz="1400" dirty="0" smtClean="0">
                <a:solidFill>
                  <a:srgbClr val="002060"/>
                </a:solidFill>
                <a:latin typeface="Times New Roman" pitchFamily="18" charset="0"/>
                <a:cs typeface="Times New Roman" pitchFamily="18" charset="0"/>
              </a:rPr>
              <a:t>детей раннего возраста  к   ДОУ</a:t>
            </a:r>
          </a:p>
          <a:p>
            <a:pPr eaLnBrk="0" fontAlgn="base" hangingPunct="0">
              <a:spcBef>
                <a:spcPct val="0"/>
              </a:spcBef>
              <a:spcAft>
                <a:spcPct val="0"/>
              </a:spcAft>
              <a:buFont typeface="Arial" pitchFamily="34" charset="0"/>
              <a:buChar char="•"/>
              <a:tabLst>
                <a:tab pos="457200" algn="l"/>
              </a:tabLst>
            </a:pPr>
            <a:r>
              <a:rPr lang="ru-RU" sz="1400" dirty="0" smtClean="0">
                <a:solidFill>
                  <a:srgbClr val="002060"/>
                </a:solidFill>
                <a:latin typeface="Times New Roman" pitchFamily="18" charset="0"/>
                <a:ea typeface="Times New Roman" pitchFamily="18" charset="0"/>
                <a:cs typeface="Times New Roman" pitchFamily="18" charset="0"/>
              </a:rPr>
              <a:t>показатели здоровья </a:t>
            </a:r>
          </a:p>
          <a:p>
            <a:pPr lvl="0" eaLnBrk="0" fontAlgn="base" hangingPunct="0">
              <a:spcBef>
                <a:spcPct val="0"/>
              </a:spcBef>
              <a:spcAft>
                <a:spcPct val="0"/>
              </a:spcAft>
              <a:buFontTx/>
              <a:buChar char="•"/>
              <a:tabLst>
                <a:tab pos="457200" algn="l"/>
              </a:tabLst>
            </a:pPr>
            <a:r>
              <a:rPr lang="ru-RU" sz="1400" dirty="0" smtClean="0">
                <a:solidFill>
                  <a:srgbClr val="002060"/>
                </a:solidFill>
                <a:latin typeface="Times New Roman" pitchFamily="18" charset="0"/>
                <a:ea typeface="Times New Roman" pitchFamily="18" charset="0"/>
                <a:cs typeface="Times New Roman" pitchFamily="18" charset="0"/>
              </a:rPr>
              <a:t>группы здоровья и их динамика;</a:t>
            </a:r>
          </a:p>
          <a:p>
            <a:pPr eaLnBrk="0" fontAlgn="base" hangingPunct="0">
              <a:spcBef>
                <a:spcPct val="0"/>
              </a:spcBef>
              <a:spcAft>
                <a:spcPct val="0"/>
              </a:spcAft>
              <a:buFontTx/>
              <a:buChar char="•"/>
              <a:tabLst>
                <a:tab pos="457200" algn="l"/>
              </a:tabLst>
            </a:pPr>
            <a:r>
              <a:rPr lang="ru-RU" sz="1400" dirty="0" smtClean="0">
                <a:solidFill>
                  <a:srgbClr val="002060"/>
                </a:solidFill>
                <a:latin typeface="Times New Roman" pitchFamily="18" charset="0"/>
                <a:ea typeface="Times New Roman" pitchFamily="18" charset="0"/>
                <a:cs typeface="Times New Roman" pitchFamily="18" charset="0"/>
              </a:rPr>
              <a:t>состояние здоровья воспитанников; </a:t>
            </a:r>
          </a:p>
          <a:p>
            <a:pPr eaLnBrk="0" fontAlgn="base" hangingPunct="0">
              <a:spcBef>
                <a:spcPct val="0"/>
              </a:spcBef>
              <a:spcAft>
                <a:spcPct val="0"/>
              </a:spcAft>
              <a:buFontTx/>
              <a:buChar char="•"/>
              <a:tabLst>
                <a:tab pos="457200" algn="l"/>
              </a:tabLst>
            </a:pPr>
            <a:r>
              <a:rPr lang="ru-RU" sz="1400" dirty="0" smtClean="0">
                <a:solidFill>
                  <a:srgbClr val="002060"/>
                </a:solidFill>
                <a:latin typeface="Times New Roman" pitchFamily="18" charset="0"/>
                <a:cs typeface="Times New Roman" pitchFamily="18" charset="0"/>
              </a:rPr>
              <a:t>сформированность здорового образа жизни (</a:t>
            </a:r>
            <a:r>
              <a:rPr lang="ru-RU" sz="1400" dirty="0" smtClean="0">
                <a:solidFill>
                  <a:srgbClr val="002060"/>
                </a:solidFill>
                <a:latin typeface="Times New Roman" pitchFamily="18" charset="0"/>
                <a:ea typeface="Times New Roman" pitchFamily="18" charset="0"/>
                <a:cs typeface="Times New Roman" pitchFamily="18" charset="0"/>
              </a:rPr>
              <a:t>физическое развитие детей, физическая подготовленность, физические качества).</a:t>
            </a:r>
          </a:p>
          <a:p>
            <a:pPr eaLnBrk="0" fontAlgn="base" hangingPunct="0">
              <a:spcBef>
                <a:spcPct val="0"/>
              </a:spcBef>
              <a:spcAft>
                <a:spcPct val="0"/>
              </a:spcAft>
              <a:buFontTx/>
              <a:buChar char="•"/>
              <a:tabLst>
                <a:tab pos="457200" algn="l"/>
              </a:tabLst>
            </a:pPr>
            <a:r>
              <a:rPr lang="ru-RU" sz="1400" dirty="0" smtClean="0">
                <a:solidFill>
                  <a:srgbClr val="002060"/>
                </a:solidFill>
                <a:latin typeface="Times New Roman" pitchFamily="18" charset="0"/>
                <a:cs typeface="Times New Roman" pitchFamily="18" charset="0"/>
              </a:rPr>
              <a:t>Результаты освоения образовательной программы в образовательной области«Физическое развитие».</a:t>
            </a:r>
            <a:endParaRPr lang="ru-RU" sz="1400" dirty="0" smtClean="0">
              <a:solidFill>
                <a:srgbClr val="002060"/>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buFontTx/>
              <a:buChar char="•"/>
              <a:tabLst>
                <a:tab pos="457200" algn="l"/>
              </a:tabLst>
            </a:pPr>
            <a:r>
              <a:rPr lang="ru-RU" sz="1400" dirty="0" smtClean="0">
                <a:solidFill>
                  <a:srgbClr val="002060"/>
                </a:solidFill>
                <a:latin typeface="Times New Roman" pitchFamily="18" charset="0"/>
                <a:cs typeface="Times New Roman" pitchFamily="18" charset="0"/>
              </a:rPr>
              <a:t>Результат готовности детей подготовительной группы к школьному обучению.</a:t>
            </a:r>
          </a:p>
        </p:txBody>
      </p:sp>
    </p:spTree>
    <p:extLst>
      <p:ext uri="{BB962C8B-B14F-4D97-AF65-F5344CB8AC3E}">
        <p14:creationId xmlns:p14="http://schemas.microsoft.com/office/powerpoint/2010/main" xmlns="" val="900131787"/>
      </p:ext>
    </p:extLst>
  </p:cSld>
  <p:clrMapOvr>
    <a:masterClrMapping/>
  </p:clrMapOvr>
  <p:transition>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7776864" cy="1296144"/>
          </a:xfrm>
        </p:spPr>
        <p:txBody>
          <a:bodyPr>
            <a:normAutofit/>
          </a:bodyPr>
          <a:lstStyle/>
          <a:p>
            <a:r>
              <a:rPr lang="ru-RU" sz="3200" b="1" i="1" dirty="0" smtClean="0">
                <a:solidFill>
                  <a:srgbClr val="7030A0"/>
                </a:solidFill>
                <a:latin typeface="Times New Roman" panose="02020603050405020304" pitchFamily="18" charset="0"/>
                <a:cs typeface="Times New Roman" panose="02020603050405020304" pitchFamily="18" charset="0"/>
              </a:rPr>
              <a:t>Спасибо за внимание!</a:t>
            </a:r>
            <a:endParaRPr lang="ru-RU" sz="3200" b="1" i="1" dirty="0">
              <a:solidFill>
                <a:srgbClr val="7030A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06002" y="2060848"/>
            <a:ext cx="3076575"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8948103"/>
      </p:ext>
    </p:extLst>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u="sng" dirty="0" smtClean="0">
                <a:solidFill>
                  <a:srgbClr val="7030A0"/>
                </a:solidFill>
                <a:latin typeface="Times New Roman" panose="02020603050405020304" pitchFamily="18" charset="0"/>
                <a:cs typeface="Times New Roman" panose="02020603050405020304" pitchFamily="18" charset="0"/>
              </a:rPr>
              <a:t>Особенности проведения диагностики (мониторинга):</a:t>
            </a:r>
            <a:endParaRPr lang="ru-RU" sz="1800" b="1" u="sng"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0" y="1428736"/>
            <a:ext cx="5114932" cy="4697427"/>
          </a:xfrm>
        </p:spPr>
        <p:txBody>
          <a:bodyPr>
            <a:normAutofit/>
          </a:bodyPr>
          <a:lstStyle/>
          <a:p>
            <a:r>
              <a:rPr lang="ru-RU" sz="1400" dirty="0" smtClean="0">
                <a:solidFill>
                  <a:srgbClr val="002060"/>
                </a:solidFill>
                <a:latin typeface="Times New Roman" pitchFamily="18" charset="0"/>
                <a:cs typeface="Times New Roman" pitchFamily="18" charset="0"/>
              </a:rPr>
              <a:t>Диагностика проводится 2 раза в год: в декабре  и в мае  в конце учебного года.</a:t>
            </a:r>
          </a:p>
          <a:p>
            <a:r>
              <a:rPr lang="ru-RU" sz="1400" dirty="0" smtClean="0">
                <a:solidFill>
                  <a:srgbClr val="002060"/>
                </a:solidFill>
                <a:latin typeface="Times New Roman" pitchFamily="18" charset="0"/>
                <a:cs typeface="Times New Roman" pitchFamily="18" charset="0"/>
              </a:rPr>
              <a:t>К обследованию допускаются дети, не имеющие противопоказаний к выполнению контрольных тестов по состоянию здоровья.</a:t>
            </a:r>
          </a:p>
          <a:p>
            <a:r>
              <a:rPr lang="ru-RU" sz="1400" dirty="0" smtClean="0">
                <a:solidFill>
                  <a:srgbClr val="002060"/>
                </a:solidFill>
                <a:latin typeface="Times New Roman" pitchFamily="18" charset="0"/>
                <a:cs typeface="Times New Roman" pitchFamily="18" charset="0"/>
              </a:rPr>
              <a:t>Диагностическое обследование проводится не ранее 30 минут после принятия пищи и после проведения соответствующих разогревающих  упражнений в игровой форме.</a:t>
            </a:r>
          </a:p>
          <a:p>
            <a:r>
              <a:rPr lang="ru-RU" sz="1400" dirty="0" smtClean="0">
                <a:solidFill>
                  <a:srgbClr val="002060"/>
                </a:solidFill>
                <a:latin typeface="Times New Roman" pitchFamily="18" charset="0"/>
                <a:cs typeface="Times New Roman" pitchFamily="18" charset="0"/>
              </a:rPr>
              <a:t>Тестирование  осуществляется  в рамках физкультурной деятельности (контрольно-проверочные занятия)</a:t>
            </a:r>
          </a:p>
          <a:p>
            <a:r>
              <a:rPr lang="ru-RU" sz="1400" dirty="0" smtClean="0">
                <a:solidFill>
                  <a:srgbClr val="002060"/>
                </a:solidFill>
                <a:latin typeface="Times New Roman" pitchFamily="18" charset="0"/>
                <a:cs typeface="Times New Roman" pitchFamily="18" charset="0"/>
              </a:rPr>
              <a:t>Результаты заносятся в протокол (составляется карта индивидуального маршрута развития физических качеств).</a:t>
            </a:r>
          </a:p>
          <a:p>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p:txBody>
      </p:sp>
      <p:pic>
        <p:nvPicPr>
          <p:cNvPr id="7" name="Picture 4"/>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572132" y="2643182"/>
            <a:ext cx="3195566" cy="3226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723042206"/>
      </p:ext>
    </p:extLst>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94355" y="1124745"/>
            <a:ext cx="3941631" cy="4590271"/>
          </a:xfrm>
        </p:spPr>
      </p:pic>
      <p:sp>
        <p:nvSpPr>
          <p:cNvPr id="4" name="Объект 3"/>
          <p:cNvSpPr>
            <a:spLocks noGrp="1"/>
          </p:cNvSpPr>
          <p:nvPr>
            <p:ph sz="half" idx="2"/>
          </p:nvPr>
        </p:nvSpPr>
        <p:spPr>
          <a:xfrm>
            <a:off x="3857620" y="714356"/>
            <a:ext cx="4714908" cy="5411807"/>
          </a:xfrm>
        </p:spPr>
        <p:txBody>
          <a:bodyPr>
            <a:normAutofit fontScale="92500" lnSpcReduction="20000"/>
          </a:bodyPr>
          <a:lstStyle/>
          <a:p>
            <a:r>
              <a:rPr lang="ru-RU" sz="1500" b="1" i="1" dirty="0" smtClean="0">
                <a:solidFill>
                  <a:srgbClr val="002060"/>
                </a:solidFill>
                <a:latin typeface="Times New Roman" pitchFamily="18" charset="0"/>
                <a:cs typeface="Times New Roman" pitchFamily="18" charset="0"/>
              </a:rPr>
              <a:t>Планируемый    результат    усвоения   программы</a:t>
            </a:r>
            <a:endParaRPr lang="ru-RU" sz="1500" dirty="0" smtClean="0">
              <a:solidFill>
                <a:srgbClr val="002060"/>
              </a:solidFill>
              <a:latin typeface="Times New Roman" pitchFamily="18" charset="0"/>
              <a:cs typeface="Times New Roman" pitchFamily="18" charset="0"/>
            </a:endParaRPr>
          </a:p>
          <a:p>
            <a:pPr lvl="0"/>
            <a:r>
              <a:rPr lang="ru-RU" sz="1500" dirty="0" smtClean="0">
                <a:solidFill>
                  <a:srgbClr val="002060"/>
                </a:solidFill>
                <a:latin typeface="Times New Roman" pitchFamily="18" charset="0"/>
                <a:cs typeface="Times New Roman" pitchFamily="18" charset="0"/>
              </a:rPr>
              <a:t>Развиты основные физические качества и потребность в двигательной активности. </a:t>
            </a:r>
          </a:p>
          <a:p>
            <a:pPr lvl="0"/>
            <a:r>
              <a:rPr lang="ru-RU" sz="1500" dirty="0" smtClean="0">
                <a:solidFill>
                  <a:srgbClr val="002060"/>
                </a:solidFill>
                <a:latin typeface="Times New Roman" pitchFamily="18" charset="0"/>
                <a:cs typeface="Times New Roman" pitchFamily="18" charset="0"/>
              </a:rPr>
              <a:t>Сформированы    начальные представления о здоровом образе жизни.</a:t>
            </a:r>
          </a:p>
          <a:p>
            <a:r>
              <a:rPr lang="ru-RU" sz="1500" b="1" i="1" dirty="0" smtClean="0">
                <a:solidFill>
                  <a:srgbClr val="002060"/>
                </a:solidFill>
                <a:latin typeface="Times New Roman" pitchFamily="18" charset="0"/>
                <a:cs typeface="Times New Roman" pitchFamily="18" charset="0"/>
              </a:rPr>
              <a:t>Уровни  усвоения    программы:</a:t>
            </a:r>
            <a:endParaRPr lang="ru-RU" sz="1500" dirty="0" smtClean="0">
              <a:solidFill>
                <a:srgbClr val="002060"/>
              </a:solidFill>
              <a:latin typeface="Times New Roman" pitchFamily="18" charset="0"/>
              <a:cs typeface="Times New Roman" pitchFamily="18" charset="0"/>
            </a:endParaRPr>
          </a:p>
          <a:p>
            <a:r>
              <a:rPr lang="ru-RU" sz="1500" dirty="0" smtClean="0">
                <a:solidFill>
                  <a:srgbClr val="002060"/>
                </a:solidFill>
                <a:latin typeface="Times New Roman" pitchFamily="18" charset="0"/>
                <a:cs typeface="Times New Roman" pitchFamily="18" charset="0"/>
              </a:rPr>
              <a:t>В (высокий) – программа усвоена полностью;</a:t>
            </a:r>
          </a:p>
          <a:p>
            <a:r>
              <a:rPr lang="ru-RU" sz="1500" dirty="0" smtClean="0">
                <a:solidFill>
                  <a:srgbClr val="002060"/>
                </a:solidFill>
                <a:latin typeface="Times New Roman" pitchFamily="18" charset="0"/>
                <a:cs typeface="Times New Roman" pitchFamily="18" charset="0"/>
              </a:rPr>
              <a:t>С (средний) – программа усвоена условно;</a:t>
            </a:r>
          </a:p>
          <a:p>
            <a:r>
              <a:rPr lang="ru-RU" sz="1500" dirty="0" smtClean="0">
                <a:solidFill>
                  <a:srgbClr val="002060"/>
                </a:solidFill>
                <a:latin typeface="Times New Roman" pitchFamily="18" charset="0"/>
                <a:cs typeface="Times New Roman" pitchFamily="18" charset="0"/>
              </a:rPr>
              <a:t>Н (низкий) – программа  не усвоена.</a:t>
            </a:r>
          </a:p>
          <a:p>
            <a:endParaRPr lang="ru-RU" sz="1500" dirty="0" smtClean="0">
              <a:solidFill>
                <a:srgbClr val="002060"/>
              </a:solidFill>
              <a:latin typeface="Times New Roman" pitchFamily="18" charset="0"/>
              <a:cs typeface="Times New Roman" pitchFamily="18" charset="0"/>
            </a:endParaRPr>
          </a:p>
          <a:p>
            <a:r>
              <a:rPr lang="ru-RU" sz="1500" i="1" dirty="0" smtClean="0">
                <a:solidFill>
                  <a:srgbClr val="002060"/>
                </a:solidFill>
                <a:latin typeface="Times New Roman" pitchFamily="18" charset="0"/>
                <a:cs typeface="Times New Roman" pitchFamily="18" charset="0"/>
              </a:rPr>
              <a:t>Результаты диагностики только для воспитателя  ФИЗО, воспитателей групп и родителя конкретного ребенка.</a:t>
            </a:r>
          </a:p>
          <a:p>
            <a:r>
              <a:rPr lang="ru-RU" sz="1500" i="1" dirty="0" smtClean="0">
                <a:solidFill>
                  <a:srgbClr val="002060"/>
                </a:solidFill>
                <a:latin typeface="Times New Roman" pitchFamily="18" charset="0"/>
                <a:cs typeface="Times New Roman" pitchFamily="18" charset="0"/>
              </a:rPr>
              <a:t>Фамилии не оглашаются, сравнение с успехами других детей не проводится.</a:t>
            </a:r>
          </a:p>
          <a:p>
            <a:r>
              <a:rPr lang="ru-RU" sz="1500" i="1" dirty="0" smtClean="0">
                <a:solidFill>
                  <a:srgbClr val="002060"/>
                </a:solidFill>
                <a:latin typeface="Times New Roman" pitchFamily="18" charset="0"/>
                <a:cs typeface="Times New Roman" pitchFamily="18" charset="0"/>
              </a:rPr>
              <a:t>Диагностические тесты проводятся в игровой и соревновательной форме.</a:t>
            </a:r>
          </a:p>
          <a:p>
            <a:pPr>
              <a:buNone/>
            </a:pPr>
            <a:endParaRPr lang="ru-RU" sz="1600" dirty="0" smtClean="0">
              <a:solidFill>
                <a:srgbClr val="002060"/>
              </a:solidFill>
              <a:latin typeface="Times New Roman" pitchFamily="18" charset="0"/>
              <a:cs typeface="Times New Roman" pitchFamily="18" charset="0"/>
            </a:endParaRPr>
          </a:p>
          <a:p>
            <a:pPr>
              <a:buNone/>
            </a:pPr>
            <a:endParaRPr lang="ru-RU" sz="2000" dirty="0">
              <a:latin typeface="Times New Roman" panose="02020603050405020304" pitchFamily="18" charset="0"/>
              <a:cs typeface="Times New Roman" panose="02020603050405020304" pitchFamily="18" charset="0"/>
            </a:endParaRPr>
          </a:p>
          <a:p>
            <a:pPr marL="0" indent="0" algn="ctr">
              <a:buNone/>
            </a:pPr>
            <a:r>
              <a:rPr lang="ru-RU" sz="2000" b="1" i="1" dirty="0" smtClean="0">
                <a:solidFill>
                  <a:srgbClr val="7030A0"/>
                </a:solidFill>
                <a:latin typeface="Times New Roman" panose="02020603050405020304" pitchFamily="18" charset="0"/>
                <a:cs typeface="Times New Roman" panose="02020603050405020304" pitchFamily="18" charset="0"/>
              </a:rPr>
              <a:t>Каждый ребенок неповторим, он имеет свои особенности нервной системы, телосложения, психофизического развития!</a:t>
            </a:r>
            <a:endParaRPr lang="ru-RU" sz="20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0347487"/>
      </p:ext>
    </p:extLst>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62" y="571480"/>
            <a:ext cx="742955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3" name="Rectangle 1"/>
          <p:cNvSpPr>
            <a:spLocks noChangeArrowheads="1"/>
          </p:cNvSpPr>
          <p:nvPr/>
        </p:nvSpPr>
        <p:spPr bwMode="auto">
          <a:xfrm>
            <a:off x="142844" y="500042"/>
            <a:ext cx="857256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Мониторинг сформированности культуры здоровья и безопасного образа жизни</a:t>
            </a:r>
            <a:b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b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(Мониторинг здоровья)</a:t>
            </a:r>
            <a:r>
              <a:rPr lang="ru-RU" b="1" u="sng" dirty="0" smtClean="0">
                <a:solidFill>
                  <a:srgbClr val="7030A0"/>
                </a:solidFill>
                <a:latin typeface="Times New Roman" pitchFamily="18" charset="0"/>
                <a:ea typeface="Times New Roman" pitchFamily="18" charset="0"/>
                <a:cs typeface="Times New Roman" pitchFamily="18" charset="0"/>
              </a:rPr>
              <a:t> На 2015 </a:t>
            </a:r>
            <a:r>
              <a:rPr lang="ru-RU" b="1" u="sng" dirty="0" smtClean="0">
                <a:solidFill>
                  <a:srgbClr val="7030A0"/>
                </a:solidFill>
                <a:ea typeface="Times New Roman" pitchFamily="18" charset="0"/>
                <a:cs typeface="Times New Roman" pitchFamily="18" charset="0"/>
              </a:rPr>
              <a:t>–</a:t>
            </a:r>
            <a:r>
              <a:rPr lang="ru-RU" b="1" u="sng" dirty="0" smtClean="0">
                <a:solidFill>
                  <a:srgbClr val="7030A0"/>
                </a:solidFill>
                <a:latin typeface="Times New Roman" pitchFamily="18" charset="0"/>
                <a:ea typeface="Times New Roman" pitchFamily="18" charset="0"/>
                <a:cs typeface="Times New Roman" pitchFamily="18" charset="0"/>
              </a:rPr>
              <a:t> 2016 учебный год</a:t>
            </a:r>
            <a:r>
              <a:rPr lang="ru-RU" b="1" u="sng" dirty="0" smtClean="0">
                <a:solidFill>
                  <a:srgbClr val="1D1B11"/>
                </a:solidFill>
                <a:latin typeface="Times New Roman" pitchFamily="18" charset="0"/>
                <a:ea typeface="Times New Roman" pitchFamily="18" charset="0"/>
                <a:cs typeface="Times New Roman" pitchFamily="18" charset="0"/>
              </a:rPr>
              <a:t>.</a:t>
            </a:r>
          </a:p>
          <a:p>
            <a:pPr algn="ctr" fontAlgn="base">
              <a:spcBef>
                <a:spcPct val="0"/>
              </a:spcBef>
              <a:spcAft>
                <a:spcPct val="0"/>
              </a:spcAft>
            </a:pPr>
            <a:endParaRPr lang="ru-RU" b="1" dirty="0" smtClean="0">
              <a:solidFill>
                <a:srgbClr val="1D1B11"/>
              </a:solidFill>
              <a:latin typeface="Times New Roman" pitchFamily="18" charset="0"/>
              <a:ea typeface="Times New Roman" pitchFamily="18" charset="0"/>
              <a:cs typeface="Times New Roman" pitchFamily="18" charset="0"/>
            </a:endParaRPr>
          </a:p>
          <a:p>
            <a:pPr fontAlgn="base">
              <a:spcBef>
                <a:spcPct val="0"/>
              </a:spcBef>
              <a:spcAft>
                <a:spcPct val="0"/>
              </a:spcAft>
            </a:pPr>
            <a:endParaRPr lang="ru-RU" b="1" dirty="0" smtClean="0">
              <a:solidFill>
                <a:srgbClr val="1D1B11"/>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b="1" dirty="0" smtClean="0">
              <a:solidFill>
                <a:srgbClr val="1D1B11"/>
              </a:solidFill>
              <a:latin typeface="Times New Roman" pitchFamily="18" charset="0"/>
              <a:cs typeface="Times New Roman" pitchFamily="18" charset="0"/>
            </a:endParaRPr>
          </a:p>
          <a:p>
            <a:pPr algn="ctr" fontAlgn="base">
              <a:spcBef>
                <a:spcPct val="0"/>
              </a:spcBef>
              <a:spcAft>
                <a:spcPct val="0"/>
              </a:spcAft>
            </a:pPr>
            <a:endParaRPr lang="ru-RU" b="1" dirty="0" smtClean="0">
              <a:solidFill>
                <a:srgbClr val="1D1B11"/>
              </a:solidFill>
              <a:latin typeface="Times New Roman" pitchFamily="18" charset="0"/>
              <a:cs typeface="Times New Roman" pitchFamily="18" charset="0"/>
            </a:endParaRPr>
          </a:p>
          <a:p>
            <a:pPr algn="ctr" fontAlgn="base">
              <a:spcBef>
                <a:spcPct val="0"/>
              </a:spcBef>
              <a:spcAft>
                <a:spcPct val="0"/>
              </a:spcAft>
            </a:pPr>
            <a:endParaRPr lang="ru-RU" b="1" dirty="0" smtClean="0">
              <a:solidFill>
                <a:srgbClr val="1D1B11"/>
              </a:solidFill>
              <a:latin typeface="Times New Roman" pitchFamily="18" charset="0"/>
              <a:cs typeface="Times New Roman" pitchFamily="18" charset="0"/>
            </a:endParaRPr>
          </a:p>
          <a:p>
            <a:pPr algn="ctr" fontAlgn="base">
              <a:spcBef>
                <a:spcPct val="0"/>
              </a:spcBef>
              <a:spcAft>
                <a:spcPct val="0"/>
              </a:spcAft>
            </a:pPr>
            <a:endParaRPr lang="ru-RU"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500034" y="1397000"/>
          <a:ext cx="8072494" cy="2961132"/>
        </p:xfrm>
        <a:graphic>
          <a:graphicData uri="http://schemas.openxmlformats.org/drawingml/2006/table">
            <a:tbl>
              <a:tblPr firstRow="1" bandRow="1">
                <a:tableStyleId>{5C22544A-7EE6-4342-B048-85BDC9FD1C3A}</a:tableStyleId>
              </a:tblPr>
              <a:tblGrid>
                <a:gridCol w="1964545"/>
                <a:gridCol w="2035983"/>
                <a:gridCol w="2035983"/>
                <a:gridCol w="2035983"/>
              </a:tblGrid>
              <a:tr h="370840">
                <a:tc gridSpan="4">
                  <a:txBody>
                    <a:bodyPr/>
                    <a:lstStyle/>
                    <a:p>
                      <a:pPr algn="ctr"/>
                      <a:r>
                        <a:rPr lang="ru-RU" sz="1600" b="1" kern="1200" dirty="0" smtClean="0">
                          <a:solidFill>
                            <a:srgbClr val="002060"/>
                          </a:solidFill>
                          <a:latin typeface="Times New Roman" pitchFamily="18" charset="0"/>
                          <a:ea typeface="+mn-ea"/>
                          <a:cs typeface="Times New Roman" pitchFamily="18" charset="0"/>
                        </a:rPr>
                        <a:t>Адаптация детей раннего возраста  к   ДОУ</a:t>
                      </a:r>
                      <a:endParaRPr lang="ru-RU" sz="16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a:txBody>
                    <a:bodyPr/>
                    <a:lstStyle/>
                    <a:p>
                      <a:pPr>
                        <a:lnSpc>
                          <a:spcPct val="115000"/>
                        </a:lnSpc>
                        <a:spcAft>
                          <a:spcPts val="0"/>
                        </a:spcAft>
                      </a:pPr>
                      <a:r>
                        <a:rPr lang="ru-RU" sz="1400" dirty="0">
                          <a:solidFill>
                            <a:srgbClr val="002060"/>
                          </a:solidFill>
                          <a:latin typeface="Times New Roman"/>
                          <a:ea typeface="Times New Roman"/>
                          <a:cs typeface="Times New Roman"/>
                        </a:rPr>
                        <a:t>2012-2013 </a:t>
                      </a:r>
                      <a:r>
                        <a:rPr lang="ru-RU" sz="1400" dirty="0" err="1">
                          <a:solidFill>
                            <a:srgbClr val="002060"/>
                          </a:solidFill>
                          <a:latin typeface="Times New Roman"/>
                          <a:ea typeface="Times New Roman"/>
                          <a:cs typeface="Times New Roman"/>
                        </a:rPr>
                        <a:t>уч</a:t>
                      </a:r>
                      <a:r>
                        <a:rPr lang="ru-RU" sz="1400" dirty="0">
                          <a:solidFill>
                            <a:srgbClr val="002060"/>
                          </a:solidFill>
                          <a:latin typeface="Times New Roman"/>
                          <a:ea typeface="Times New Roman"/>
                          <a:cs typeface="Times New Roman"/>
                        </a:rPr>
                        <a:t>. год</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легкая</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средняя</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тяжелая</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nSpc>
                          <a:spcPct val="115000"/>
                        </a:lnSpc>
                        <a:spcAft>
                          <a:spcPts val="0"/>
                        </a:spcAft>
                      </a:pPr>
                      <a:r>
                        <a:rPr lang="ru-RU" sz="1400" dirty="0">
                          <a:solidFill>
                            <a:srgbClr val="002060"/>
                          </a:solidFill>
                          <a:latin typeface="Times New Roman"/>
                          <a:ea typeface="Times New Roman"/>
                          <a:cs typeface="Times New Roman"/>
                        </a:rPr>
                        <a:t>16 детей</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63 % </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37% </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nSpc>
                          <a:spcPct val="115000"/>
                        </a:lnSpc>
                        <a:spcAft>
                          <a:spcPts val="0"/>
                        </a:spcAft>
                      </a:pPr>
                      <a:r>
                        <a:rPr lang="ru-RU" sz="1400" dirty="0">
                          <a:solidFill>
                            <a:srgbClr val="002060"/>
                          </a:solidFill>
                          <a:latin typeface="Times New Roman"/>
                          <a:ea typeface="Times New Roman"/>
                          <a:cs typeface="Times New Roman"/>
                        </a:rPr>
                        <a:t>2013-2014 </a:t>
                      </a:r>
                      <a:r>
                        <a:rPr lang="ru-RU" sz="1400" dirty="0" err="1">
                          <a:solidFill>
                            <a:srgbClr val="002060"/>
                          </a:solidFill>
                          <a:latin typeface="Times New Roman"/>
                          <a:ea typeface="Times New Roman"/>
                          <a:cs typeface="Times New Roman"/>
                        </a:rPr>
                        <a:t>уч</a:t>
                      </a:r>
                      <a:r>
                        <a:rPr lang="ru-RU" sz="1400" dirty="0">
                          <a:solidFill>
                            <a:srgbClr val="002060"/>
                          </a:solidFill>
                          <a:latin typeface="Times New Roman"/>
                          <a:ea typeface="Times New Roman"/>
                          <a:cs typeface="Times New Roman"/>
                        </a:rPr>
                        <a:t>..год</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85% </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15%</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nSpc>
                          <a:spcPct val="115000"/>
                        </a:lnSpc>
                        <a:spcAft>
                          <a:spcPts val="0"/>
                        </a:spcAft>
                      </a:pPr>
                      <a:r>
                        <a:rPr lang="ru-RU" sz="1400" dirty="0">
                          <a:solidFill>
                            <a:srgbClr val="002060"/>
                          </a:solidFill>
                          <a:latin typeface="Times New Roman"/>
                          <a:ea typeface="Times New Roman"/>
                          <a:cs typeface="Times New Roman"/>
                        </a:rPr>
                        <a:t>2014-2015 учебный год</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93%</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7%</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nSpc>
                          <a:spcPct val="115000"/>
                        </a:lnSpc>
                        <a:spcAft>
                          <a:spcPts val="0"/>
                        </a:spcAft>
                      </a:pPr>
                      <a:r>
                        <a:rPr lang="ru-RU" sz="1400">
                          <a:solidFill>
                            <a:srgbClr val="002060"/>
                          </a:solidFill>
                          <a:latin typeface="Times New Roman"/>
                          <a:ea typeface="Times New Roman"/>
                          <a:cs typeface="Times New Roman"/>
                        </a:rPr>
                        <a:t>2015 – 2016 учебный год</a:t>
                      </a:r>
                      <a:endParaRPr lang="ru-RU" sz="1400">
                        <a:solidFill>
                          <a:srgbClr val="002060"/>
                        </a:solidFill>
                        <a:latin typeface="Calibri"/>
                        <a:ea typeface="Times New Roman"/>
                        <a:cs typeface="Times New Roman"/>
                      </a:endParaRPr>
                    </a:p>
                    <a:p>
                      <a:pPr>
                        <a:lnSpc>
                          <a:spcPct val="115000"/>
                        </a:lnSpc>
                        <a:spcAft>
                          <a:spcPts val="0"/>
                        </a:spcAft>
                      </a:pPr>
                      <a:r>
                        <a:rPr lang="ru-RU" sz="1400">
                          <a:solidFill>
                            <a:srgbClr val="002060"/>
                          </a:solidFill>
                          <a:latin typeface="Times New Roman"/>
                          <a:ea typeface="Times New Roman"/>
                          <a:cs typeface="Times New Roman"/>
                        </a:rPr>
                        <a:t>12 детей</a:t>
                      </a:r>
                      <a:endParaRPr lang="ru-RU" sz="140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70%</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20%</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10%</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nSpc>
                          <a:spcPct val="115000"/>
                        </a:lnSpc>
                        <a:spcAft>
                          <a:spcPts val="0"/>
                        </a:spcAft>
                      </a:pPr>
                      <a:r>
                        <a:rPr lang="ru-RU" sz="1400" b="1" dirty="0">
                          <a:solidFill>
                            <a:srgbClr val="002060"/>
                          </a:solidFill>
                          <a:latin typeface="Times New Roman"/>
                          <a:ea typeface="Times New Roman"/>
                          <a:cs typeface="Times New Roman"/>
                        </a:rPr>
                        <a:t>Динамика</a:t>
                      </a:r>
                      <a:endParaRPr lang="ru-RU" sz="1400" b="1"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7%</a:t>
                      </a:r>
                      <a:endParaRPr lang="ru-RU" sz="1400" dirty="0">
                        <a:solidFill>
                          <a:srgbClr val="00206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ru-R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23554" name="Rectangle 2"/>
          <p:cNvSpPr>
            <a:spLocks noChangeArrowheads="1"/>
          </p:cNvSpPr>
          <p:nvPr/>
        </p:nvSpPr>
        <p:spPr bwMode="auto">
          <a:xfrm>
            <a:off x="571472" y="4357694"/>
            <a:ext cx="792961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400" b="1" i="0" u="none" strike="noStrike" cap="none" normalizeH="0" baseline="0" dirty="0" smtClean="0">
                <a:ln>
                  <a:noFill/>
                </a:ln>
                <a:solidFill>
                  <a:srgbClr val="002060"/>
                </a:solidFill>
                <a:effectLst/>
                <a:latin typeface="Times New Roman" pitchFamily="18" charset="0"/>
                <a:cs typeface="Times New Roman" pitchFamily="18" charset="0"/>
              </a:rPr>
              <a:t>Вывод:  </a:t>
            </a: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По результатам мониторинга</a:t>
            </a:r>
            <a:r>
              <a:rPr kumimoji="0" lang="ru-RU" sz="1400" b="0" i="0" u="none" strike="noStrike" cap="none" normalizeH="0" dirty="0" smtClean="0">
                <a:ln>
                  <a:noFill/>
                </a:ln>
                <a:solidFill>
                  <a:srgbClr val="002060"/>
                </a:solidFill>
                <a:effectLst/>
                <a:latin typeface="Times New Roman" pitchFamily="18" charset="0"/>
                <a:cs typeface="Times New Roman" pitchFamily="18" charset="0"/>
              </a:rPr>
              <a:t> в </a:t>
            </a: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2015 – 2016 учебном году у 10% детей адаптация прошла тяжело. Связано это с сильной привязанностью к маме, частыми заболеваниями, неподготовленность к режимным моментам детского сада. В период адаптации были проведены следующие мероприятия: беседы с родителями об особенностях детей, анкетирование; организован родительский клуб «Мамина школа»; постепенный прием детей в соответствии с графиком; работа консультативного пункта по запросу родителей.</a:t>
            </a:r>
            <a:endParaRPr lang="ru-RU" sz="1400" dirty="0" smtClean="0">
              <a:solidFill>
                <a:srgbClr val="002060"/>
              </a:solidFill>
              <a:latin typeface="Arial" pitchFamily="34" charset="0"/>
              <a:cs typeface="Arial" pitchFamily="34" charset="0"/>
            </a:endParaRPr>
          </a:p>
          <a:p>
            <a:pPr fontAlgn="base">
              <a:spcBef>
                <a:spcPct val="0"/>
              </a:spcBef>
              <a:spcAft>
                <a:spcPct val="0"/>
              </a:spcAft>
            </a:pPr>
            <a:endParaRPr lang="ru-RU" sz="1600" dirty="0" smtClean="0">
              <a:solidFill>
                <a:srgbClr val="002060"/>
              </a:solidFill>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928926" y="500042"/>
            <a:ext cx="264320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Показатели здоровья</a:t>
            </a:r>
          </a:p>
          <a:p>
            <a:pPr marL="0" marR="0" lvl="0" indent="0" algn="ctr" defTabSz="914400" rtl="0" eaLnBrk="1" fontAlgn="base" latinLnBrk="0" hangingPunct="1">
              <a:lnSpc>
                <a:spcPct val="100000"/>
              </a:lnSpc>
              <a:spcBef>
                <a:spcPct val="0"/>
              </a:spcBef>
              <a:spcAft>
                <a:spcPct val="0"/>
              </a:spcAft>
              <a:buClrTx/>
              <a:buSzTx/>
              <a:buFontTx/>
              <a:buNone/>
              <a:tabLst/>
            </a:pPr>
            <a:endParaRPr lang="ru-RU" u="sng" dirty="0" smtClean="0">
              <a:solidFill>
                <a:srgbClr val="7030A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i="0" u="sng"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i="0" u="sng"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i="0" u="sng" strike="noStrike" cap="none" normalizeH="0" baseline="0" dirty="0" smtClean="0">
              <a:ln>
                <a:noFill/>
              </a:ln>
              <a:solidFill>
                <a:srgbClr val="7030A0"/>
              </a:solidFill>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20" y="1071546"/>
          <a:ext cx="8643998" cy="3914554"/>
        </p:xfrm>
        <a:graphic>
          <a:graphicData uri="http://schemas.openxmlformats.org/drawingml/2006/table">
            <a:tbl>
              <a:tblPr firstRow="1" bandRow="1">
                <a:tableStyleId>{5C22544A-7EE6-4342-B048-85BDC9FD1C3A}</a:tableStyleId>
              </a:tblPr>
              <a:tblGrid>
                <a:gridCol w="379266"/>
                <a:gridCol w="2199729"/>
                <a:gridCol w="564277"/>
                <a:gridCol w="571504"/>
                <a:gridCol w="785818"/>
                <a:gridCol w="642942"/>
                <a:gridCol w="1000132"/>
                <a:gridCol w="683082"/>
                <a:gridCol w="606822"/>
                <a:gridCol w="567484"/>
                <a:gridCol w="642942"/>
              </a:tblGrid>
              <a:tr h="60583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b="1" kern="1200" dirty="0">
                          <a:solidFill>
                            <a:srgbClr val="002060"/>
                          </a:solidFill>
                          <a:latin typeface="Times New Roman"/>
                          <a:ea typeface="Times New Roman"/>
                          <a:cs typeface="Times New Roman"/>
                        </a:rPr>
                        <a:t>Показатели</a:t>
                      </a:r>
                      <a:endParaRPr lang="ru-RU" sz="1400" b="1"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lang="ru-RU" sz="1400" b="1" kern="1200" dirty="0" smtClean="0">
                          <a:solidFill>
                            <a:srgbClr val="002060"/>
                          </a:solidFill>
                          <a:latin typeface="+mn-lt"/>
                          <a:ea typeface="+mn-ea"/>
                          <a:cs typeface="+mn-cs"/>
                        </a:rPr>
                        <a:t>2014 год</a:t>
                      </a:r>
                      <a:endParaRPr lang="ru-RU" sz="1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c gridSpan="3">
                  <a:txBody>
                    <a:bodyPr/>
                    <a:lstStyle/>
                    <a:p>
                      <a:pPr algn="ctr"/>
                      <a:r>
                        <a:rPr lang="ru-RU" sz="1400" b="1" kern="1200" dirty="0" smtClean="0">
                          <a:solidFill>
                            <a:srgbClr val="002060"/>
                          </a:solidFill>
                          <a:latin typeface="+mn-lt"/>
                          <a:ea typeface="+mn-ea"/>
                          <a:cs typeface="+mn-cs"/>
                        </a:rPr>
                        <a:t> 2015 год</a:t>
                      </a:r>
                      <a:endParaRPr lang="ru-RU" sz="1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c gridSpan="3">
                  <a:txBody>
                    <a:bodyPr/>
                    <a:lstStyle/>
                    <a:p>
                      <a:pPr algn="ctr"/>
                      <a:r>
                        <a:rPr lang="ru-RU" sz="1400" b="1" kern="1200" dirty="0" smtClean="0">
                          <a:solidFill>
                            <a:srgbClr val="002060"/>
                          </a:solidFill>
                          <a:latin typeface="+mn-lt"/>
                          <a:ea typeface="+mn-ea"/>
                          <a:cs typeface="+mn-cs"/>
                        </a:rPr>
                        <a:t>2016 год</a:t>
                      </a:r>
                      <a:endParaRPr lang="ru-RU" sz="1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r>
              <a:tr h="605830">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endParaRPr lang="ru-RU" sz="1400" dirty="0">
                        <a:solidFill>
                          <a:srgbClr val="002060"/>
                        </a:solidFill>
                        <a:latin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3025" marR="73025" algn="ctr">
                        <a:lnSpc>
                          <a:spcPct val="115000"/>
                        </a:lnSpc>
                        <a:spcAft>
                          <a:spcPts val="0"/>
                        </a:spcAft>
                      </a:pPr>
                      <a:r>
                        <a:rPr lang="ru-RU" sz="1400" b="1" kern="1200" dirty="0">
                          <a:solidFill>
                            <a:srgbClr val="002060"/>
                          </a:solidFill>
                          <a:latin typeface="Times New Roman"/>
                          <a:ea typeface="Times New Roman"/>
                          <a:cs typeface="Times New Roman"/>
                        </a:rPr>
                        <a:t>Всего </a:t>
                      </a:r>
                      <a:endParaRPr lang="ru-RU" sz="1400" dirty="0">
                        <a:solidFill>
                          <a:srgbClr val="002060"/>
                        </a:solidFill>
                        <a:latin typeface="Calibri"/>
                        <a:ea typeface="Times New Roman"/>
                        <a:cs typeface="Times New Roman"/>
                      </a:endParaRPr>
                    </a:p>
                  </a:txBody>
                  <a:tcPr marL="68580" marR="68580"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3025" marR="73025" algn="ctr">
                        <a:lnSpc>
                          <a:spcPct val="115000"/>
                        </a:lnSpc>
                        <a:spcAft>
                          <a:spcPts val="0"/>
                        </a:spcAft>
                      </a:pPr>
                      <a:r>
                        <a:rPr lang="ru-RU" sz="1400" b="1" kern="1200" dirty="0">
                          <a:solidFill>
                            <a:srgbClr val="002060"/>
                          </a:solidFill>
                          <a:latin typeface="Times New Roman"/>
                          <a:ea typeface="Times New Roman"/>
                          <a:cs typeface="Times New Roman"/>
                        </a:rPr>
                        <a:t>Ранний возраст </a:t>
                      </a:r>
                      <a:endParaRPr lang="ru-RU" sz="1400" dirty="0">
                        <a:solidFill>
                          <a:srgbClr val="002060"/>
                        </a:solidFill>
                        <a:latin typeface="Calibri"/>
                        <a:ea typeface="Times New Roman"/>
                        <a:cs typeface="Times New Roman"/>
                      </a:endParaRPr>
                    </a:p>
                  </a:txBody>
                  <a:tcPr marL="68580" marR="68580"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3025" marR="73025" algn="ctr">
                        <a:lnSpc>
                          <a:spcPct val="115000"/>
                        </a:lnSpc>
                        <a:spcAft>
                          <a:spcPts val="0"/>
                        </a:spcAft>
                      </a:pPr>
                      <a:r>
                        <a:rPr lang="ru-RU" sz="1400" b="1" kern="1200" dirty="0">
                          <a:solidFill>
                            <a:srgbClr val="002060"/>
                          </a:solidFill>
                          <a:latin typeface="Times New Roman"/>
                          <a:ea typeface="Times New Roman"/>
                          <a:cs typeface="Times New Roman"/>
                        </a:rPr>
                        <a:t>Дошкольный возраст </a:t>
                      </a:r>
                      <a:endParaRPr lang="ru-RU" sz="1400" dirty="0">
                        <a:solidFill>
                          <a:srgbClr val="002060"/>
                        </a:solidFill>
                        <a:latin typeface="Calibri"/>
                        <a:ea typeface="Times New Roman"/>
                        <a:cs typeface="Times New Roman"/>
                      </a:endParaRPr>
                    </a:p>
                  </a:txBody>
                  <a:tcPr marL="68580" marR="68580"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3025" marR="73025" algn="ctr">
                        <a:lnSpc>
                          <a:spcPct val="115000"/>
                        </a:lnSpc>
                        <a:spcAft>
                          <a:spcPts val="0"/>
                        </a:spcAft>
                      </a:pPr>
                      <a:r>
                        <a:rPr lang="ru-RU" sz="1400" b="1" kern="1200" dirty="0">
                          <a:solidFill>
                            <a:srgbClr val="002060"/>
                          </a:solidFill>
                          <a:latin typeface="Times New Roman"/>
                          <a:ea typeface="Times New Roman"/>
                          <a:cs typeface="Times New Roman"/>
                        </a:rPr>
                        <a:t>Всего </a:t>
                      </a:r>
                      <a:endParaRPr lang="ru-RU" sz="1400" dirty="0">
                        <a:solidFill>
                          <a:srgbClr val="002060"/>
                        </a:solidFill>
                        <a:latin typeface="Calibri"/>
                        <a:ea typeface="Times New Roman"/>
                        <a:cs typeface="Times New Roman"/>
                      </a:endParaRPr>
                    </a:p>
                  </a:txBody>
                  <a:tcPr marL="68580" marR="68580"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3025" marR="73025" algn="ctr">
                        <a:lnSpc>
                          <a:spcPct val="115000"/>
                        </a:lnSpc>
                        <a:spcAft>
                          <a:spcPts val="0"/>
                        </a:spcAft>
                      </a:pPr>
                      <a:r>
                        <a:rPr lang="ru-RU" sz="1400" b="1" kern="1200">
                          <a:solidFill>
                            <a:srgbClr val="002060"/>
                          </a:solidFill>
                          <a:latin typeface="Times New Roman"/>
                          <a:ea typeface="Times New Roman"/>
                          <a:cs typeface="Times New Roman"/>
                        </a:rPr>
                        <a:t>Ранний возраст </a:t>
                      </a:r>
                      <a:endParaRPr lang="ru-RU" sz="1400">
                        <a:solidFill>
                          <a:srgbClr val="002060"/>
                        </a:solidFill>
                        <a:latin typeface="Calibri"/>
                        <a:ea typeface="Times New Roman"/>
                        <a:cs typeface="Times New Roman"/>
                      </a:endParaRPr>
                    </a:p>
                  </a:txBody>
                  <a:tcPr marL="68580" marR="68580"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3025" marR="73025" algn="ctr">
                        <a:lnSpc>
                          <a:spcPct val="115000"/>
                        </a:lnSpc>
                        <a:spcAft>
                          <a:spcPts val="0"/>
                        </a:spcAft>
                      </a:pPr>
                      <a:r>
                        <a:rPr lang="ru-RU" sz="1400" b="1" kern="1200">
                          <a:solidFill>
                            <a:srgbClr val="002060"/>
                          </a:solidFill>
                          <a:latin typeface="Times New Roman"/>
                          <a:ea typeface="Times New Roman"/>
                          <a:cs typeface="Times New Roman"/>
                        </a:rPr>
                        <a:t>Дошкольный возраст </a:t>
                      </a:r>
                      <a:endParaRPr lang="ru-RU" sz="1400">
                        <a:solidFill>
                          <a:srgbClr val="002060"/>
                        </a:solidFill>
                        <a:latin typeface="Calibri"/>
                        <a:ea typeface="Times New Roman"/>
                        <a:cs typeface="Times New Roman"/>
                      </a:endParaRPr>
                    </a:p>
                  </a:txBody>
                  <a:tcPr marL="68580" marR="68580"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3025" marR="73025" algn="ctr">
                        <a:lnSpc>
                          <a:spcPct val="115000"/>
                        </a:lnSpc>
                        <a:spcAft>
                          <a:spcPts val="0"/>
                        </a:spcAft>
                      </a:pPr>
                      <a:r>
                        <a:rPr lang="ru-RU" sz="1400" b="1" kern="1200" dirty="0">
                          <a:solidFill>
                            <a:srgbClr val="002060"/>
                          </a:solidFill>
                          <a:latin typeface="Times New Roman"/>
                          <a:ea typeface="Times New Roman"/>
                          <a:cs typeface="Times New Roman"/>
                        </a:rPr>
                        <a:t>Всего </a:t>
                      </a:r>
                      <a:endParaRPr lang="ru-RU" sz="1400" dirty="0">
                        <a:solidFill>
                          <a:srgbClr val="002060"/>
                        </a:solidFill>
                        <a:latin typeface="Calibri"/>
                        <a:ea typeface="Times New Roman"/>
                        <a:cs typeface="Times New Roman"/>
                      </a:endParaRPr>
                    </a:p>
                  </a:txBody>
                  <a:tcPr marL="68580" marR="68580"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3025" marR="73025" algn="ctr">
                        <a:lnSpc>
                          <a:spcPct val="115000"/>
                        </a:lnSpc>
                        <a:spcAft>
                          <a:spcPts val="0"/>
                        </a:spcAft>
                      </a:pPr>
                      <a:r>
                        <a:rPr lang="ru-RU" sz="1400" b="1" kern="1200">
                          <a:solidFill>
                            <a:srgbClr val="002060"/>
                          </a:solidFill>
                          <a:latin typeface="Times New Roman"/>
                          <a:ea typeface="Times New Roman"/>
                          <a:cs typeface="Times New Roman"/>
                        </a:rPr>
                        <a:t>Ранний возраст </a:t>
                      </a:r>
                      <a:endParaRPr lang="ru-RU" sz="1400">
                        <a:solidFill>
                          <a:srgbClr val="002060"/>
                        </a:solidFill>
                        <a:latin typeface="Calibri"/>
                        <a:ea typeface="Times New Roman"/>
                        <a:cs typeface="Times New Roman"/>
                      </a:endParaRPr>
                    </a:p>
                  </a:txBody>
                  <a:tcPr marL="68580" marR="68580"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3025" marR="73025" algn="ctr">
                        <a:lnSpc>
                          <a:spcPct val="115000"/>
                        </a:lnSpc>
                        <a:spcAft>
                          <a:spcPts val="0"/>
                        </a:spcAft>
                      </a:pPr>
                      <a:r>
                        <a:rPr lang="ru-RU" sz="1400" b="1" kern="1200">
                          <a:solidFill>
                            <a:srgbClr val="002060"/>
                          </a:solidFill>
                          <a:latin typeface="Times New Roman"/>
                          <a:ea typeface="Times New Roman"/>
                          <a:cs typeface="Times New Roman"/>
                        </a:rPr>
                        <a:t>Дошкольный возраст </a:t>
                      </a:r>
                      <a:endParaRPr lang="ru-RU" sz="1400">
                        <a:solidFill>
                          <a:srgbClr val="002060"/>
                        </a:solidFill>
                        <a:latin typeface="Calibri"/>
                        <a:ea typeface="Times New Roman"/>
                        <a:cs typeface="Times New Roman"/>
                      </a:endParaRPr>
                    </a:p>
                  </a:txBody>
                  <a:tcPr marL="68580" marR="68580"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05830">
                <a:tc>
                  <a:txBody>
                    <a:bodyPr/>
                    <a:lstStyle/>
                    <a:p>
                      <a:pPr algn="ctr">
                        <a:lnSpc>
                          <a:spcPct val="115000"/>
                        </a:lnSpc>
                        <a:spcAft>
                          <a:spcPts val="0"/>
                        </a:spcAft>
                      </a:pPr>
                      <a:r>
                        <a:rPr lang="ru-RU" sz="1200" kern="1200" dirty="0">
                          <a:solidFill>
                            <a:srgbClr val="1D1B11"/>
                          </a:solidFill>
                          <a:latin typeface="Times New Roman"/>
                          <a:ea typeface="Times New Roman"/>
                          <a:cs typeface="Times New Roman"/>
                        </a:rPr>
                        <a:t>1 </a:t>
                      </a:r>
                      <a:endParaRPr lang="ru-RU" sz="1100" dirty="0">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400" kern="1200">
                          <a:solidFill>
                            <a:srgbClr val="002060"/>
                          </a:solidFill>
                          <a:latin typeface="Times New Roman"/>
                          <a:ea typeface="Times New Roman"/>
                          <a:cs typeface="Times New Roman"/>
                        </a:rPr>
                        <a:t>Среднесписочный состав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98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24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74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98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25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73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a:ea typeface="Times New Roman"/>
                          <a:cs typeface="Times New Roman"/>
                        </a:rPr>
                        <a:t>113</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a:ea typeface="Times New Roman"/>
                          <a:cs typeface="Times New Roman"/>
                        </a:rPr>
                        <a:t>37</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a:ea typeface="Times New Roman"/>
                          <a:cs typeface="Times New Roman"/>
                        </a:rPr>
                        <a:t>76</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05830">
                <a:tc>
                  <a:txBody>
                    <a:bodyPr/>
                    <a:lstStyle/>
                    <a:p>
                      <a:pPr algn="ctr">
                        <a:lnSpc>
                          <a:spcPct val="115000"/>
                        </a:lnSpc>
                        <a:spcAft>
                          <a:spcPts val="0"/>
                        </a:spcAft>
                      </a:pPr>
                      <a:r>
                        <a:rPr lang="ru-RU" sz="1200" kern="1200">
                          <a:solidFill>
                            <a:srgbClr val="1D1B11"/>
                          </a:solidFill>
                          <a:latin typeface="Times New Roman"/>
                          <a:ea typeface="Times New Roman"/>
                          <a:cs typeface="Times New Roman"/>
                        </a:rPr>
                        <a:t>2 </a:t>
                      </a:r>
                      <a:endParaRPr lang="ru-RU" sz="1100">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400" kern="1200">
                          <a:solidFill>
                            <a:srgbClr val="002060"/>
                          </a:solidFill>
                          <a:latin typeface="Times New Roman"/>
                          <a:ea typeface="Times New Roman"/>
                          <a:cs typeface="Times New Roman"/>
                        </a:rPr>
                        <a:t>Число пропусков детодней по болезни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562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306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258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824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a:ea typeface="Times New Roman"/>
                          <a:cs typeface="Times New Roman"/>
                        </a:rPr>
                        <a:t>342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482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a:ea typeface="Times New Roman"/>
                          <a:cs typeface="Times New Roman"/>
                        </a:rPr>
                        <a:t>629</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a:ea typeface="Times New Roman"/>
                          <a:cs typeface="Times New Roman"/>
                        </a:rPr>
                        <a:t>243</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a:ea typeface="Times New Roman"/>
                          <a:cs typeface="Times New Roman"/>
                        </a:rPr>
                        <a:t>386</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01670">
                <a:tc>
                  <a:txBody>
                    <a:bodyPr/>
                    <a:lstStyle/>
                    <a:p>
                      <a:pPr algn="ctr">
                        <a:lnSpc>
                          <a:spcPct val="115000"/>
                        </a:lnSpc>
                        <a:spcAft>
                          <a:spcPts val="0"/>
                        </a:spcAft>
                      </a:pPr>
                      <a:r>
                        <a:rPr lang="ru-RU" sz="1200" kern="1200">
                          <a:solidFill>
                            <a:srgbClr val="1D1B11"/>
                          </a:solidFill>
                          <a:latin typeface="Times New Roman"/>
                          <a:ea typeface="Times New Roman"/>
                          <a:cs typeface="Times New Roman"/>
                        </a:rPr>
                        <a:t>3 </a:t>
                      </a:r>
                      <a:endParaRPr lang="ru-RU" sz="1100">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400" kern="1200">
                          <a:solidFill>
                            <a:srgbClr val="002060"/>
                          </a:solidFill>
                          <a:latin typeface="Times New Roman"/>
                          <a:ea typeface="Times New Roman"/>
                          <a:cs typeface="Times New Roman"/>
                        </a:rPr>
                        <a:t>Количество случаев заболевания на одного ребенка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5,73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3,04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kern="1200">
                          <a:solidFill>
                            <a:srgbClr val="002060"/>
                          </a:solidFill>
                          <a:latin typeface="Times New Roman"/>
                          <a:ea typeface="Times New Roman"/>
                          <a:cs typeface="Times New Roman"/>
                        </a:rPr>
                        <a:t>2,58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kern="1200" dirty="0">
                          <a:solidFill>
                            <a:srgbClr val="002060"/>
                          </a:solidFill>
                          <a:latin typeface="Times New Roman"/>
                          <a:ea typeface="Times New Roman"/>
                          <a:cs typeface="Times New Roman"/>
                        </a:rPr>
                        <a:t>8,5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kern="1200" dirty="0">
                          <a:solidFill>
                            <a:srgbClr val="002060"/>
                          </a:solidFill>
                          <a:latin typeface="Times New Roman"/>
                          <a:ea typeface="Times New Roman"/>
                          <a:cs typeface="Times New Roman"/>
                        </a:rPr>
                        <a:t>1,89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kern="1200" dirty="0">
                          <a:solidFill>
                            <a:srgbClr val="002060"/>
                          </a:solidFill>
                          <a:latin typeface="Times New Roman"/>
                          <a:ea typeface="Times New Roman"/>
                          <a:cs typeface="Times New Roman"/>
                        </a:rPr>
                        <a:t>6,61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dirty="0">
                          <a:solidFill>
                            <a:srgbClr val="002060"/>
                          </a:solidFill>
                          <a:latin typeface="Times New Roman"/>
                          <a:ea typeface="Times New Roman"/>
                          <a:cs typeface="Times New Roman"/>
                        </a:rPr>
                        <a:t>5.2</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dirty="0">
                          <a:solidFill>
                            <a:srgbClr val="002060"/>
                          </a:solidFill>
                          <a:latin typeface="Times New Roman"/>
                          <a:ea typeface="Times New Roman"/>
                          <a:cs typeface="Times New Roman"/>
                        </a:rPr>
                        <a:t>1.8</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dirty="0">
                          <a:solidFill>
                            <a:srgbClr val="002060"/>
                          </a:solidFill>
                          <a:latin typeface="Times New Roman"/>
                          <a:ea typeface="Times New Roman"/>
                          <a:cs typeface="Times New Roman"/>
                        </a:rPr>
                        <a:t>3.4</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05830">
                <a:tc>
                  <a:txBody>
                    <a:bodyPr/>
                    <a:lstStyle/>
                    <a:p>
                      <a:pPr algn="ctr">
                        <a:lnSpc>
                          <a:spcPct val="115000"/>
                        </a:lnSpc>
                        <a:spcAft>
                          <a:spcPts val="0"/>
                        </a:spcAft>
                      </a:pPr>
                      <a:r>
                        <a:rPr lang="ru-RU" sz="1200" kern="1200" dirty="0">
                          <a:solidFill>
                            <a:srgbClr val="1D1B11"/>
                          </a:solidFill>
                          <a:latin typeface="Times New Roman"/>
                          <a:ea typeface="Times New Roman"/>
                          <a:cs typeface="Times New Roman"/>
                        </a:rPr>
                        <a:t>4 </a:t>
                      </a:r>
                      <a:endParaRPr lang="ru-RU" sz="1100" dirty="0">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400" kern="1200" dirty="0">
                          <a:solidFill>
                            <a:srgbClr val="002060"/>
                          </a:solidFill>
                          <a:latin typeface="Times New Roman"/>
                          <a:ea typeface="Times New Roman"/>
                          <a:cs typeface="Times New Roman"/>
                        </a:rPr>
                        <a:t>Количество часто и длительно болеющих детей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1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a:ea typeface="Times New Roman"/>
                          <a:cs typeface="Times New Roman"/>
                        </a:rPr>
                        <a:t>1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kern="1200" dirty="0">
                          <a:solidFill>
                            <a:srgbClr val="002060"/>
                          </a:solidFill>
                          <a:latin typeface="Times New Roman"/>
                          <a:ea typeface="Times New Roman"/>
                          <a:cs typeface="Times New Roman"/>
                        </a:rPr>
                        <a:t>-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kern="1200">
                          <a:solidFill>
                            <a:srgbClr val="002060"/>
                          </a:solidFill>
                          <a:latin typeface="Times New Roman"/>
                          <a:ea typeface="Times New Roman"/>
                          <a:cs typeface="Times New Roman"/>
                        </a:rPr>
                        <a:t>5 </a:t>
                      </a:r>
                      <a:endParaRPr lang="ru-RU" sz="140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kern="1200" dirty="0">
                          <a:solidFill>
                            <a:srgbClr val="002060"/>
                          </a:solidFill>
                          <a:latin typeface="Times New Roman"/>
                          <a:ea typeface="Times New Roman"/>
                          <a:cs typeface="Times New Roman"/>
                        </a:rPr>
                        <a:t>1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kern="1200" dirty="0">
                          <a:solidFill>
                            <a:srgbClr val="002060"/>
                          </a:solidFill>
                          <a:latin typeface="Times New Roman"/>
                          <a:ea typeface="Times New Roman"/>
                          <a:cs typeface="Times New Roman"/>
                        </a:rPr>
                        <a:t>4 </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dirty="0">
                          <a:solidFill>
                            <a:srgbClr val="002060"/>
                          </a:solidFill>
                          <a:latin typeface="Times New Roman"/>
                          <a:ea typeface="Times New Roman"/>
                          <a:cs typeface="Times New Roman"/>
                        </a:rPr>
                        <a:t>2</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dirty="0">
                          <a:solidFill>
                            <a:srgbClr val="002060"/>
                          </a:solidFill>
                          <a:latin typeface="Times New Roman"/>
                          <a:ea typeface="Times New Roman"/>
                          <a:cs typeface="Times New Roman"/>
                        </a:rPr>
                        <a:t>2</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2491105" algn="l"/>
                        </a:tabLst>
                      </a:pPr>
                      <a:r>
                        <a:rPr lang="ru-RU" sz="1400" dirty="0">
                          <a:solidFill>
                            <a:srgbClr val="002060"/>
                          </a:solidFill>
                          <a:latin typeface="Times New Roman"/>
                          <a:ea typeface="Times New Roman"/>
                          <a:cs typeface="Times New Roman"/>
                        </a:rPr>
                        <a:t>0</a:t>
                      </a:r>
                      <a:endParaRPr lang="ru-RU" sz="1400" dirty="0">
                        <a:solidFill>
                          <a:srgbClr val="002060"/>
                        </a:solidFill>
                        <a:latin typeface="Calibri"/>
                        <a:ea typeface="Times New Roman"/>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5" name="TextBox 4"/>
          <p:cNvSpPr txBox="1"/>
          <p:nvPr/>
        </p:nvSpPr>
        <p:spPr>
          <a:xfrm>
            <a:off x="642910" y="5000636"/>
            <a:ext cx="7786742" cy="1169551"/>
          </a:xfrm>
          <a:prstGeom prst="rect">
            <a:avLst/>
          </a:prstGeom>
          <a:noFill/>
        </p:spPr>
        <p:txBody>
          <a:bodyPr wrap="square" rtlCol="0">
            <a:spAutoFit/>
          </a:bodyPr>
          <a:lstStyle/>
          <a:p>
            <a:r>
              <a:rPr lang="ru-RU" sz="1400" dirty="0" smtClean="0">
                <a:solidFill>
                  <a:srgbClr val="002060"/>
                </a:solidFill>
                <a:latin typeface="Times New Roman" pitchFamily="18" charset="0"/>
                <a:cs typeface="Times New Roman" pitchFamily="18" charset="0"/>
              </a:rPr>
              <a:t>За последний год в ДУ увеличился среднесписочный состав детей на 15 детей. Число пропусков по болезни  сократилось на 96 случаев в дошкольном возрасте и  на 99 в раннем.  Количество случаев  заболеваний на одного ребёнка   на3,2  - в дошкольном и 0,9  в раннем.  Количество </a:t>
            </a:r>
            <a:r>
              <a:rPr lang="ru-RU" sz="1400" dirty="0" err="1" smtClean="0">
                <a:solidFill>
                  <a:srgbClr val="002060"/>
                </a:solidFill>
                <a:latin typeface="Times New Roman" pitchFamily="18" charset="0"/>
                <a:cs typeface="Times New Roman" pitchFamily="18" charset="0"/>
              </a:rPr>
              <a:t>частоболеющих</a:t>
            </a:r>
            <a:r>
              <a:rPr lang="ru-RU" sz="1400" dirty="0" smtClean="0">
                <a:solidFill>
                  <a:srgbClr val="002060"/>
                </a:solidFill>
                <a:latin typeface="Times New Roman" pitchFamily="18" charset="0"/>
                <a:cs typeface="Times New Roman" pitchFamily="18" charset="0"/>
              </a:rPr>
              <a:t> детей  на 4, в дошкольном  в раннем +1. Результат планомерной оздоровительной работы  в учреждении.</a:t>
            </a:r>
            <a:endParaRPr lang="ru-RU" sz="1400" dirty="0">
              <a:solidFill>
                <a:srgbClr val="002060"/>
              </a:solidFill>
              <a:latin typeface="Times New Roman" pitchFamily="18" charset="0"/>
              <a:cs typeface="Times New Roman" pitchFamily="18" charset="0"/>
            </a:endParaRPr>
          </a:p>
        </p:txBody>
      </p:sp>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071670" y="500042"/>
            <a:ext cx="52864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Распределение детей по группам здоровья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u="sng" dirty="0" smtClean="0">
              <a:solidFill>
                <a:srgbClr val="7030A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u="sng" dirty="0" smtClean="0">
              <a:solidFill>
                <a:srgbClr val="7030A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sng"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sng"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571472" y="1637235"/>
          <a:ext cx="8001056" cy="3066366"/>
        </p:xfrm>
        <a:graphic>
          <a:graphicData uri="http://schemas.openxmlformats.org/drawingml/2006/table">
            <a:tbl>
              <a:tblPr firstRow="1" bandRow="1">
                <a:tableStyleId>{5C22544A-7EE6-4342-B048-85BDC9FD1C3A}</a:tableStyleId>
              </a:tblPr>
              <a:tblGrid>
                <a:gridCol w="1643074"/>
                <a:gridCol w="2143140"/>
                <a:gridCol w="2071702"/>
                <a:gridCol w="2143140"/>
              </a:tblGrid>
              <a:tr h="821535">
                <a:tc>
                  <a:txBody>
                    <a:bodyPr/>
                    <a:lstStyle/>
                    <a:p>
                      <a:pPr algn="ctr">
                        <a:lnSpc>
                          <a:spcPct val="115000"/>
                        </a:lnSpc>
                        <a:spcAft>
                          <a:spcPts val="0"/>
                        </a:spcAft>
                      </a:pPr>
                      <a:r>
                        <a:rPr lang="ru-RU" sz="1400" b="1" kern="1200" dirty="0">
                          <a:solidFill>
                            <a:srgbClr val="002060"/>
                          </a:solidFill>
                          <a:latin typeface="Times New Roman" pitchFamily="18" charset="0"/>
                          <a:ea typeface="Times New Roman"/>
                          <a:cs typeface="Times New Roman" pitchFamily="18" charset="0"/>
                        </a:rPr>
                        <a:t>Группа здоровья </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448310" algn="ctr">
                        <a:lnSpc>
                          <a:spcPct val="115000"/>
                        </a:lnSpc>
                        <a:spcAft>
                          <a:spcPts val="0"/>
                        </a:spcAft>
                      </a:pPr>
                      <a:r>
                        <a:rPr lang="ru-RU" sz="1400" b="1" kern="1200" smtClean="0">
                          <a:solidFill>
                            <a:srgbClr val="002060"/>
                          </a:solidFill>
                          <a:latin typeface="Times New Roman" pitchFamily="18" charset="0"/>
                          <a:ea typeface="Times New Roman"/>
                          <a:cs typeface="Times New Roman" pitchFamily="18" charset="0"/>
                        </a:rPr>
                        <a:t>Количество детей</a:t>
                      </a:r>
                      <a:endParaRPr lang="ru-RU" sz="1400" smtClean="0">
                        <a:solidFill>
                          <a:srgbClr val="002060"/>
                        </a:solidFill>
                        <a:latin typeface="Times New Roman" pitchFamily="18" charset="0"/>
                        <a:ea typeface="Times New Roman"/>
                        <a:cs typeface="Times New Roman" pitchFamily="18" charset="0"/>
                      </a:endParaRPr>
                    </a:p>
                    <a:p>
                      <a:pPr indent="448310" algn="ctr">
                        <a:lnSpc>
                          <a:spcPct val="115000"/>
                        </a:lnSpc>
                        <a:spcAft>
                          <a:spcPts val="0"/>
                        </a:spcAft>
                      </a:pPr>
                      <a:r>
                        <a:rPr lang="ru-RU" sz="1400" b="1" kern="1200" smtClean="0">
                          <a:solidFill>
                            <a:srgbClr val="002060"/>
                          </a:solidFill>
                          <a:latin typeface="Times New Roman" pitchFamily="18" charset="0"/>
                          <a:ea typeface="Times New Roman"/>
                          <a:cs typeface="Times New Roman" pitchFamily="18" charset="0"/>
                        </a:rPr>
                        <a:t>2014 -2015 год </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448310" algn="ctr">
                        <a:lnSpc>
                          <a:spcPct val="115000"/>
                        </a:lnSpc>
                        <a:spcAft>
                          <a:spcPts val="0"/>
                        </a:spcAft>
                      </a:pPr>
                      <a:r>
                        <a:rPr lang="ru-RU" sz="1400" b="1" kern="1200" dirty="0">
                          <a:solidFill>
                            <a:srgbClr val="002060"/>
                          </a:solidFill>
                          <a:latin typeface="Times New Roman" pitchFamily="18" charset="0"/>
                          <a:ea typeface="Times New Roman"/>
                          <a:cs typeface="Times New Roman" pitchFamily="18" charset="0"/>
                        </a:rPr>
                        <a:t>Количество детей</a:t>
                      </a:r>
                      <a:endParaRPr lang="ru-RU" sz="1400" dirty="0">
                        <a:solidFill>
                          <a:srgbClr val="002060"/>
                        </a:solidFill>
                        <a:latin typeface="Times New Roman" pitchFamily="18" charset="0"/>
                        <a:ea typeface="Times New Roman"/>
                        <a:cs typeface="Times New Roman" pitchFamily="18" charset="0"/>
                      </a:endParaRPr>
                    </a:p>
                    <a:p>
                      <a:pPr indent="448310" algn="ctr">
                        <a:lnSpc>
                          <a:spcPct val="115000"/>
                        </a:lnSpc>
                        <a:spcAft>
                          <a:spcPts val="0"/>
                        </a:spcAft>
                      </a:pPr>
                      <a:r>
                        <a:rPr lang="ru-RU" sz="1400" b="1" kern="1200" dirty="0">
                          <a:solidFill>
                            <a:srgbClr val="002060"/>
                          </a:solidFill>
                          <a:latin typeface="Times New Roman" pitchFamily="18" charset="0"/>
                          <a:ea typeface="Times New Roman"/>
                          <a:cs typeface="Times New Roman" pitchFamily="18" charset="0"/>
                        </a:rPr>
                        <a:t>2015  - 2016 г (сентябрь)</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448310" algn="ctr">
                        <a:lnSpc>
                          <a:spcPct val="115000"/>
                        </a:lnSpc>
                        <a:spcAft>
                          <a:spcPts val="0"/>
                        </a:spcAft>
                      </a:pPr>
                      <a:r>
                        <a:rPr lang="ru-RU" sz="1400" b="1" kern="1200" dirty="0">
                          <a:solidFill>
                            <a:srgbClr val="002060"/>
                          </a:solidFill>
                          <a:latin typeface="Times New Roman" pitchFamily="18" charset="0"/>
                          <a:ea typeface="Times New Roman"/>
                          <a:cs typeface="Times New Roman" pitchFamily="18" charset="0"/>
                        </a:rPr>
                        <a:t>Количество детей</a:t>
                      </a:r>
                      <a:endParaRPr lang="ru-RU" sz="1400" dirty="0">
                        <a:solidFill>
                          <a:srgbClr val="002060"/>
                        </a:solidFill>
                        <a:latin typeface="Times New Roman" pitchFamily="18" charset="0"/>
                        <a:ea typeface="Times New Roman"/>
                        <a:cs typeface="Times New Roman" pitchFamily="18" charset="0"/>
                      </a:endParaRPr>
                    </a:p>
                    <a:p>
                      <a:pPr indent="448310" algn="ctr">
                        <a:lnSpc>
                          <a:spcPct val="115000"/>
                        </a:lnSpc>
                        <a:spcAft>
                          <a:spcPts val="0"/>
                        </a:spcAft>
                        <a:buAutoNum type="arabicPlain" startAt="2015"/>
                      </a:pPr>
                      <a:r>
                        <a:rPr lang="ru-RU" sz="1400" b="1" kern="1200" dirty="0" smtClean="0">
                          <a:solidFill>
                            <a:srgbClr val="002060"/>
                          </a:solidFill>
                          <a:latin typeface="Times New Roman" pitchFamily="18" charset="0"/>
                          <a:ea typeface="Times New Roman"/>
                          <a:cs typeface="Times New Roman" pitchFamily="18" charset="0"/>
                        </a:rPr>
                        <a:t>- </a:t>
                      </a:r>
                      <a:r>
                        <a:rPr lang="ru-RU" sz="1400" b="1" kern="1200" dirty="0">
                          <a:solidFill>
                            <a:srgbClr val="002060"/>
                          </a:solidFill>
                          <a:latin typeface="Times New Roman" pitchFamily="18" charset="0"/>
                          <a:ea typeface="Times New Roman"/>
                          <a:cs typeface="Times New Roman" pitchFamily="18" charset="0"/>
                        </a:rPr>
                        <a:t>2016 </a:t>
                      </a:r>
                      <a:r>
                        <a:rPr lang="ru-RU" sz="1400" b="1" kern="1200" dirty="0" smtClean="0">
                          <a:solidFill>
                            <a:srgbClr val="002060"/>
                          </a:solidFill>
                          <a:latin typeface="Times New Roman" pitchFamily="18" charset="0"/>
                          <a:ea typeface="Times New Roman"/>
                          <a:cs typeface="Times New Roman" pitchFamily="18" charset="0"/>
                        </a:rPr>
                        <a:t>г</a:t>
                      </a:r>
                    </a:p>
                    <a:p>
                      <a:pPr indent="448310" algn="ctr">
                        <a:lnSpc>
                          <a:spcPct val="115000"/>
                        </a:lnSpc>
                        <a:spcAft>
                          <a:spcPts val="0"/>
                        </a:spcAft>
                        <a:buAutoNum type="arabicPlain" startAt="2015"/>
                      </a:pPr>
                      <a:r>
                        <a:rPr lang="ru-RU" sz="1400" b="1" kern="1200" dirty="0" smtClean="0">
                          <a:solidFill>
                            <a:srgbClr val="002060"/>
                          </a:solidFill>
                          <a:latin typeface="Times New Roman" pitchFamily="18" charset="0"/>
                          <a:ea typeface="Times New Roman"/>
                          <a:cs typeface="Times New Roman" pitchFamily="18" charset="0"/>
                        </a:rPr>
                        <a:t> </a:t>
                      </a:r>
                      <a:r>
                        <a:rPr lang="ru-RU" sz="1400" b="1" kern="1200" dirty="0">
                          <a:solidFill>
                            <a:srgbClr val="002060"/>
                          </a:solidFill>
                          <a:latin typeface="Times New Roman" pitchFamily="18" charset="0"/>
                          <a:ea typeface="Times New Roman"/>
                          <a:cs typeface="Times New Roman" pitchFamily="18" charset="0"/>
                        </a:rPr>
                        <a:t>(май) </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5689">
                <a:tc>
                  <a:txBody>
                    <a:bodyPr/>
                    <a:lstStyle/>
                    <a:p>
                      <a:pPr algn="ctr">
                        <a:lnSpc>
                          <a:spcPct val="115000"/>
                        </a:lnSpc>
                        <a:spcAft>
                          <a:spcPts val="0"/>
                        </a:spcAft>
                      </a:pPr>
                      <a:r>
                        <a:rPr lang="ru-RU" sz="1400" kern="1200">
                          <a:solidFill>
                            <a:srgbClr val="002060"/>
                          </a:solidFill>
                          <a:latin typeface="Times New Roman" pitchFamily="18" charset="0"/>
                          <a:ea typeface="Times New Roman"/>
                          <a:cs typeface="Times New Roman" pitchFamily="18" charset="0"/>
                        </a:rPr>
                        <a:t>1 </a:t>
                      </a:r>
                      <a:endParaRPr lang="ru-RU" sz="140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smtClean="0">
                          <a:solidFill>
                            <a:srgbClr val="002060"/>
                          </a:solidFill>
                          <a:latin typeface="Times New Roman" pitchFamily="18" charset="0"/>
                          <a:ea typeface="Times New Roman"/>
                          <a:cs typeface="Times New Roman" pitchFamily="18" charset="0"/>
                        </a:rPr>
                        <a:t>64 (65%)</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a:solidFill>
                            <a:srgbClr val="002060"/>
                          </a:solidFill>
                          <a:latin typeface="Times New Roman" pitchFamily="18" charset="0"/>
                          <a:ea typeface="Times New Roman"/>
                          <a:cs typeface="Times New Roman" pitchFamily="18" charset="0"/>
                        </a:rPr>
                        <a:t>55 (56%)</a:t>
                      </a:r>
                      <a:endParaRPr lang="ru-RU" sz="140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400" kern="1200">
                          <a:solidFill>
                            <a:srgbClr val="002060"/>
                          </a:solidFill>
                          <a:latin typeface="Times New Roman" pitchFamily="18" charset="0"/>
                          <a:ea typeface="Times New Roman"/>
                          <a:cs typeface="Times New Roman" pitchFamily="18" charset="0"/>
                        </a:rPr>
                        <a:t> </a:t>
                      </a:r>
                      <a:endParaRPr lang="ru-RU" sz="140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74 (65%)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51665">
                <a:tc>
                  <a:txBody>
                    <a:bodyPr/>
                    <a:lstStyle/>
                    <a:p>
                      <a:pPr algn="ctr">
                        <a:lnSpc>
                          <a:spcPct val="115000"/>
                        </a:lnSpc>
                        <a:spcAft>
                          <a:spcPts val="0"/>
                        </a:spcAft>
                      </a:pPr>
                      <a:r>
                        <a:rPr lang="ru-RU" sz="1400" kern="1200">
                          <a:solidFill>
                            <a:srgbClr val="002060"/>
                          </a:solidFill>
                          <a:latin typeface="Times New Roman" pitchFamily="18" charset="0"/>
                          <a:ea typeface="Times New Roman"/>
                          <a:cs typeface="Times New Roman" pitchFamily="18" charset="0"/>
                        </a:rPr>
                        <a:t>2 </a:t>
                      </a:r>
                      <a:endParaRPr lang="ru-RU" sz="140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smtClean="0">
                          <a:solidFill>
                            <a:srgbClr val="002060"/>
                          </a:solidFill>
                          <a:latin typeface="Times New Roman" pitchFamily="18" charset="0"/>
                          <a:ea typeface="Times New Roman"/>
                          <a:cs typeface="Times New Roman" pitchFamily="18" charset="0"/>
                        </a:rPr>
                        <a:t>29 (30%)</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pitchFamily="18" charset="0"/>
                          <a:ea typeface="Times New Roman"/>
                          <a:cs typeface="Times New Roman" pitchFamily="18" charset="0"/>
                        </a:rPr>
                        <a:t>22 (22%)</a:t>
                      </a:r>
                      <a:endParaRPr lang="ru-RU" sz="14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400" kern="1200" dirty="0">
                          <a:solidFill>
                            <a:srgbClr val="002060"/>
                          </a:solidFill>
                          <a:latin typeface="Times New Roman" pitchFamily="18" charset="0"/>
                          <a:ea typeface="Times New Roman"/>
                          <a:cs typeface="Times New Roman" pitchFamily="18" charset="0"/>
                        </a:rPr>
                        <a:t> </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25 (23%)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5689">
                <a:tc>
                  <a:txBody>
                    <a:bodyPr/>
                    <a:lstStyle/>
                    <a:p>
                      <a:pPr algn="ctr">
                        <a:lnSpc>
                          <a:spcPct val="115000"/>
                        </a:lnSpc>
                        <a:spcAft>
                          <a:spcPts val="0"/>
                        </a:spcAft>
                      </a:pPr>
                      <a:r>
                        <a:rPr lang="ru-RU" sz="1400" kern="1200">
                          <a:solidFill>
                            <a:srgbClr val="002060"/>
                          </a:solidFill>
                          <a:latin typeface="Times New Roman" pitchFamily="18" charset="0"/>
                          <a:ea typeface="Times New Roman"/>
                          <a:cs typeface="Times New Roman" pitchFamily="18" charset="0"/>
                        </a:rPr>
                        <a:t>3 </a:t>
                      </a:r>
                      <a:endParaRPr lang="ru-RU" sz="140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smtClean="0">
                          <a:solidFill>
                            <a:srgbClr val="002060"/>
                          </a:solidFill>
                          <a:latin typeface="Times New Roman" pitchFamily="18" charset="0"/>
                          <a:ea typeface="Times New Roman"/>
                          <a:cs typeface="Times New Roman" pitchFamily="18" charset="0"/>
                        </a:rPr>
                        <a:t>5  (5%)</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pitchFamily="18" charset="0"/>
                          <a:ea typeface="Times New Roman"/>
                          <a:cs typeface="Times New Roman" pitchFamily="18" charset="0"/>
                        </a:rPr>
                        <a:t>21 (22%)</a:t>
                      </a:r>
                      <a:endParaRPr lang="ru-RU" sz="1400" dirty="0">
                        <a:solidFill>
                          <a:srgbClr val="002060"/>
                        </a:solidFill>
                        <a:latin typeface="Times New Roman" pitchFamily="18" charset="0"/>
                        <a:ea typeface="Times New Roman"/>
                        <a:cs typeface="Times New Roman" pitchFamily="18" charset="0"/>
                      </a:endParaRPr>
                    </a:p>
                    <a:p>
                      <a:pPr algn="ctr">
                        <a:lnSpc>
                          <a:spcPct val="115000"/>
                        </a:lnSpc>
                        <a:spcAft>
                          <a:spcPts val="0"/>
                        </a:spcAft>
                      </a:pPr>
                      <a:r>
                        <a:rPr lang="ru-RU" sz="1400" kern="1200" dirty="0">
                          <a:solidFill>
                            <a:srgbClr val="002060"/>
                          </a:solidFill>
                          <a:latin typeface="Times New Roman" pitchFamily="18" charset="0"/>
                          <a:ea typeface="Times New Roman"/>
                          <a:cs typeface="Times New Roman" pitchFamily="18" charset="0"/>
                        </a:rPr>
                        <a:t> </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14 (12%)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1919">
                <a:tc>
                  <a:txBody>
                    <a:bodyPr/>
                    <a:lstStyle/>
                    <a:p>
                      <a:pPr algn="ctr">
                        <a:lnSpc>
                          <a:spcPct val="115000"/>
                        </a:lnSpc>
                        <a:spcAft>
                          <a:spcPts val="0"/>
                        </a:spcAft>
                      </a:pPr>
                      <a:r>
                        <a:rPr lang="ru-RU" sz="1400" kern="1200">
                          <a:solidFill>
                            <a:srgbClr val="002060"/>
                          </a:solidFill>
                          <a:latin typeface="Times New Roman" pitchFamily="18" charset="0"/>
                          <a:ea typeface="Times New Roman"/>
                          <a:cs typeface="Times New Roman" pitchFamily="18" charset="0"/>
                        </a:rPr>
                        <a:t>4 </a:t>
                      </a:r>
                      <a:endParaRPr lang="ru-RU" sz="140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smtClean="0">
                          <a:solidFill>
                            <a:srgbClr val="002060"/>
                          </a:solidFill>
                          <a:latin typeface="Times New Roman" pitchFamily="18" charset="0"/>
                          <a:ea typeface="Times New Roman"/>
                          <a:cs typeface="Times New Roman" pitchFamily="18" charset="0"/>
                        </a:rPr>
                        <a:t>-</a:t>
                      </a:r>
                      <a:endParaRPr lang="ru-RU" sz="140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a:solidFill>
                            <a:srgbClr val="002060"/>
                          </a:solidFill>
                          <a:latin typeface="Times New Roman" pitchFamily="18" charset="0"/>
                          <a:ea typeface="Times New Roman"/>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a:solidFill>
                            <a:srgbClr val="002060"/>
                          </a:solidFill>
                          <a:latin typeface="Times New Roman" pitchFamily="18" charset="0"/>
                          <a:ea typeface="Times New Roman"/>
                          <a:cs typeface="Times New Roman" pitchFamily="18" charset="0"/>
                        </a:rPr>
                        <a:t>__</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5689">
                <a:tc>
                  <a:txBody>
                    <a:bodyPr/>
                    <a:lstStyle/>
                    <a:p>
                      <a:pPr algn="ctr">
                        <a:lnSpc>
                          <a:spcPct val="115000"/>
                        </a:lnSpc>
                        <a:spcAft>
                          <a:spcPts val="0"/>
                        </a:spcAft>
                      </a:pPr>
                      <a:r>
                        <a:rPr lang="ru-RU" sz="1400" kern="1200" dirty="0">
                          <a:solidFill>
                            <a:srgbClr val="002060"/>
                          </a:solidFill>
                          <a:latin typeface="Times New Roman" pitchFamily="18" charset="0"/>
                          <a:ea typeface="Times New Roman"/>
                          <a:cs typeface="Times New Roman" pitchFamily="18" charset="0"/>
                        </a:rPr>
                        <a:t>Общее количество детей</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rgbClr val="002060"/>
                          </a:solidFill>
                          <a:latin typeface="Times New Roman" pitchFamily="18" charset="0"/>
                          <a:ea typeface="Times New Roman"/>
                          <a:cs typeface="Times New Roman" pitchFamily="18" charset="0"/>
                        </a:rPr>
                        <a:t>98</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pitchFamily="18" charset="0"/>
                          <a:ea typeface="Times New Roman"/>
                          <a:cs typeface="Times New Roman" pitchFamily="18" charset="0"/>
                        </a:rPr>
                        <a:t>98</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kern="1200" dirty="0">
                          <a:solidFill>
                            <a:srgbClr val="002060"/>
                          </a:solidFill>
                          <a:latin typeface="Times New Roman" pitchFamily="18" charset="0"/>
                          <a:ea typeface="Times New Roman"/>
                          <a:cs typeface="Times New Roman" pitchFamily="18" charset="0"/>
                        </a:rPr>
                        <a:t>113</a:t>
                      </a:r>
                      <a:endParaRPr lang="ru-RU" sz="1400" dirty="0">
                        <a:solidFill>
                          <a:srgbClr val="002060"/>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0962" name="Rectangle 2"/>
          <p:cNvSpPr>
            <a:spLocks noChangeArrowheads="1"/>
          </p:cNvSpPr>
          <p:nvPr/>
        </p:nvSpPr>
        <p:spPr bwMode="auto">
          <a:xfrm>
            <a:off x="642910" y="4786322"/>
            <a:ext cx="800105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Вывод:</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Увеличилось количество детей с 1 группой здоровья на 10%. 3 группа- динамика:10%.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 детском саду проводятся профилактические и санитарно-эпидемиологические мероприятия по предупреждению и нераспространению гриппа, ОРВИ и других заболеваний. Учитываются возрастные и индивидуальные особенности воспитанников. В ДОУ реализуются мероприятия, направленные на профилактику заболеваний в период пребывания воспитанников в ДОУ. </a:t>
            </a: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6" name="Прямоугольник 5"/>
          <p:cNvSpPr/>
          <p:nvPr/>
        </p:nvSpPr>
        <p:spPr>
          <a:xfrm>
            <a:off x="571472" y="785794"/>
            <a:ext cx="8001056" cy="738664"/>
          </a:xfrm>
          <a:prstGeom prst="rect">
            <a:avLst/>
          </a:prstGeom>
        </p:spPr>
        <p:txBody>
          <a:bodyPr wrap="square">
            <a:spAutoFit/>
          </a:bodyPr>
          <a:lstStyle/>
          <a:p>
            <a:r>
              <a:rPr lang="ru-RU" sz="1400" i="1" dirty="0" smtClean="0">
                <a:solidFill>
                  <a:srgbClr val="002060"/>
                </a:solidFill>
                <a:latin typeface="Times New Roman" pitchFamily="18" charset="0"/>
                <a:cs typeface="Times New Roman" pitchFamily="18" charset="0"/>
              </a:rPr>
              <a:t>Распределения по группам здоровья</a:t>
            </a:r>
            <a:r>
              <a:rPr lang="ru-RU" sz="1400" b="1" i="1" dirty="0" smtClean="0">
                <a:solidFill>
                  <a:srgbClr val="002060"/>
                </a:solidFill>
                <a:latin typeface="Times New Roman" pitchFamily="18" charset="0"/>
                <a:cs typeface="Times New Roman" pitchFamily="18" charset="0"/>
              </a:rPr>
              <a:t> </a:t>
            </a:r>
            <a:r>
              <a:rPr lang="ru-RU" sz="1400" i="1" dirty="0" smtClean="0">
                <a:solidFill>
                  <a:srgbClr val="002060"/>
                </a:solidFill>
                <a:latin typeface="Times New Roman" pitchFamily="18" charset="0"/>
                <a:cs typeface="Times New Roman" pitchFamily="18" charset="0"/>
              </a:rPr>
              <a:t>проводится в начале учебного года медсестрой и врачом. В течение года эти показатели иногда меняются. По показателям состояния здоровья ребенка дети переводятся из одной группы в другую. </a:t>
            </a:r>
            <a:endParaRPr lang="ru-RU" sz="1400" i="1" dirty="0">
              <a:solidFill>
                <a:srgbClr val="002060"/>
              </a:solidFill>
              <a:latin typeface="Times New Roman" pitchFamily="18" charset="0"/>
              <a:cs typeface="Times New Roman" pitchFamily="18" charset="0"/>
            </a:endParaRPr>
          </a:p>
        </p:txBody>
      </p:sp>
    </p:spTree>
  </p:cSld>
  <p:clrMapOvr>
    <a:masterClrMapping/>
  </p:clrMapOvr>
  <p:transition>
    <p:blinds dir="ver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c48e722-e5ee-4bb4-abb8-2d4075f5b3da">6PQ52NDQUCDJ-440-1955</_dlc_DocId>
    <_dlc_DocIdUrl xmlns="4c48e722-e5ee-4bb4-abb8-2d4075f5b3da">
      <Url>http://www.eduportal44.ru/Manturovo/mant_MDOU4/1/_layouts/15/DocIdRedir.aspx?ID=6PQ52NDQUCDJ-440-1955</Url>
      <Description>6PQ52NDQUCDJ-440-1955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C9BB411764DC944AA7B28F5C0E62FFE" ma:contentTypeVersion="0" ma:contentTypeDescription="Создание документа." ma:contentTypeScope="" ma:versionID="4749fa0ebc4561d9d866723bca394eea">
  <xsd:schema xmlns:xsd="http://www.w3.org/2001/XMLSchema" xmlns:xs="http://www.w3.org/2001/XMLSchema" xmlns:p="http://schemas.microsoft.com/office/2006/metadata/properties" xmlns:ns2="4c48e722-e5ee-4bb4-abb8-2d4075f5b3da" targetNamespace="http://schemas.microsoft.com/office/2006/metadata/properties" ma:root="true" ma:fieldsID="8a220eebd1fd7726bb29bddc0ee35786" ns2:_="">
    <xsd:import namespace="4c48e722-e5ee-4bb4-abb8-2d4075f5b3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8e722-e5ee-4bb4-abb8-2d4075f5b3da"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7094D9C-107F-4FBD-A019-1C4DC3FA3FDE}"/>
</file>

<file path=customXml/itemProps2.xml><?xml version="1.0" encoding="utf-8"?>
<ds:datastoreItem xmlns:ds="http://schemas.openxmlformats.org/officeDocument/2006/customXml" ds:itemID="{DE1EEAA7-6C60-46C9-9E46-E74732F41110}"/>
</file>

<file path=customXml/itemProps3.xml><?xml version="1.0" encoding="utf-8"?>
<ds:datastoreItem xmlns:ds="http://schemas.openxmlformats.org/officeDocument/2006/customXml" ds:itemID="{26140DBF-4411-49FC-85E1-7F7CA6D21FFB}"/>
</file>

<file path=customXml/itemProps4.xml><?xml version="1.0" encoding="utf-8"?>
<ds:datastoreItem xmlns:ds="http://schemas.openxmlformats.org/officeDocument/2006/customXml" ds:itemID="{75AF61C3-35AC-42A2-9316-A28372ED5F4A}"/>
</file>

<file path=docProps/app.xml><?xml version="1.0" encoding="utf-8"?>
<Properties xmlns="http://schemas.openxmlformats.org/officeDocument/2006/extended-properties" xmlns:vt="http://schemas.openxmlformats.org/officeDocument/2006/docPropsVTypes">
  <TotalTime>2012</TotalTime>
  <Words>5073</Words>
  <Application>Microsoft Office PowerPoint</Application>
  <PresentationFormat>Экран (4:3)</PresentationFormat>
  <Paragraphs>953</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Муниципальное бюджетное дошкольное образовательное учреждение детский сад № 4 «Огонек» городского округа город мантурово.  </vt:lpstr>
      <vt:lpstr>Слайд 2</vt:lpstr>
      <vt:lpstr>Слайд 3</vt:lpstr>
      <vt:lpstr>    Диагностика (мониторинг) физического развития дошкольников позволяют:</vt:lpstr>
      <vt:lpstr>Особенности проведения диагностики (мониторинга):</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В диагностике физических качеств используют следующие тестовые задания: </vt:lpstr>
      <vt:lpstr>Слайд 32</vt:lpstr>
      <vt:lpstr>Слайд 33</vt:lpstr>
      <vt:lpstr>Слайд 34</vt:lpstr>
      <vt:lpstr>Слайд 35</vt:lpstr>
      <vt:lpstr>Ориентировочные показатели  физической подготовленности детей 3-7 лет  (утверждено Постановлением Правительства РФ 29 декабря 2001 г. №916)</vt:lpstr>
      <vt:lpstr>Данные диагностики- это особенности динамики формирования показателей развития личности ребенка-дошкольника</vt:lpstr>
      <vt:lpstr>Слайд 38</vt:lpstr>
      <vt:lpstr>Слайд 39</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анжела</cp:lastModifiedBy>
  <cp:revision>179</cp:revision>
  <dcterms:created xsi:type="dcterms:W3CDTF">2016-10-04T19:44:55Z</dcterms:created>
  <dcterms:modified xsi:type="dcterms:W3CDTF">2016-12-14T19:08:51Z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0x0101002C9BB411764DC944AA7B28F5C0E62FFE</vt:lpwstr>
  </property>
  <property fmtid="{D5CDD505-2E9C-101B-9397-08002B2CF9AE}" pid="3" name="_dlc_DocIdItemGuid">
    <vt:lpwstr>2191ffe5-7833-4fd2-a524-95161973e34e</vt:lpwstr>
  </property>
</Properties>
</file>