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89" r:id="rId4"/>
    <p:sldId id="292" r:id="rId5"/>
    <p:sldId id="274" r:id="rId6"/>
    <p:sldId id="277" r:id="rId7"/>
    <p:sldId id="302" r:id="rId8"/>
    <p:sldId id="304" r:id="rId9"/>
    <p:sldId id="280" r:id="rId10"/>
    <p:sldId id="285" r:id="rId11"/>
    <p:sldId id="286" r:id="rId12"/>
    <p:sldId id="294" r:id="rId13"/>
    <p:sldId id="287" r:id="rId14"/>
    <p:sldId id="279" r:id="rId15"/>
    <p:sldId id="307" r:id="rId16"/>
    <p:sldId id="309" r:id="rId17"/>
    <p:sldId id="269" r:id="rId18"/>
    <p:sldId id="260" r:id="rId19"/>
    <p:sldId id="295" r:id="rId20"/>
    <p:sldId id="281" r:id="rId21"/>
    <p:sldId id="293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192"/>
    <a:srgbClr val="13BD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BF7F-B47E-4A4F-A2C7-20A4012130AA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B9C8-F2B9-4729-9C77-6D1635E2A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BF7F-B47E-4A4F-A2C7-20A4012130AA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B9C8-F2B9-4729-9C77-6D1635E2A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BF7F-B47E-4A4F-A2C7-20A4012130AA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B9C8-F2B9-4729-9C77-6D1635E2A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BF7F-B47E-4A4F-A2C7-20A4012130AA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B9C8-F2B9-4729-9C77-6D1635E2A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BF7F-B47E-4A4F-A2C7-20A4012130AA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B9C8-F2B9-4729-9C77-6D1635E2A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BF7F-B47E-4A4F-A2C7-20A4012130AA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B9C8-F2B9-4729-9C77-6D1635E2A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BF7F-B47E-4A4F-A2C7-20A4012130AA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B9C8-F2B9-4729-9C77-6D1635E2A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BF7F-B47E-4A4F-A2C7-20A4012130AA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B9C8-F2B9-4729-9C77-6D1635E2A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BF7F-B47E-4A4F-A2C7-20A4012130AA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B9C8-F2B9-4729-9C77-6D1635E2A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BF7F-B47E-4A4F-A2C7-20A4012130AA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B9C8-F2B9-4729-9C77-6D1635E2A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BF7F-B47E-4A4F-A2C7-20A4012130AA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B9C8-F2B9-4729-9C77-6D1635E2A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BBF7F-B47E-4A4F-A2C7-20A4012130AA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AB9C8-F2B9-4729-9C77-6D1635E2A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 детский сад №4 «Огонек» городского округа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Мантурово Костромской области  </a:t>
            </a:r>
            <a:endParaRPr lang="ru-RU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1357298"/>
            <a:ext cx="7286676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летне-оздоровительной работы.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Лето-2016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4942" y="3857628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" name="Рисунок 10" descr="family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429000"/>
            <a:ext cx="2307446" cy="24288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357422" y="3143248"/>
            <a:ext cx="4429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040.JPG"/>
          <p:cNvPicPr/>
          <p:nvPr/>
        </p:nvPicPr>
        <p:blipFill>
          <a:blip r:embed="rId2" cstate="print"/>
          <a:srcRect t="8163" r="8340"/>
          <a:stretch>
            <a:fillRect/>
          </a:stretch>
        </p:blipFill>
        <p:spPr>
          <a:xfrm>
            <a:off x="857224" y="1071546"/>
            <a:ext cx="3019425" cy="2266950"/>
          </a:xfrm>
          <a:prstGeom prst="rect">
            <a:avLst/>
          </a:prstGeom>
        </p:spPr>
      </p:pic>
      <p:pic>
        <p:nvPicPr>
          <p:cNvPr id="3" name="Рисунок 2" descr="C:\Users\Огонёк\Documents\отчеты\ИЮНЬ\Кино\P63020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357298"/>
            <a:ext cx="278608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Огонёк\Documents\отчеты\ИЮНЬ\Кино\P630207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571876"/>
            <a:ext cx="328614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гонёк\Documents\отчеты\ИЮНЬ\Кино\P630209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3786190"/>
            <a:ext cx="2786082" cy="211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14348" y="214290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с творчеством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кинорежиссеров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А.Роу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Птушко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Огонёк\Documents\отчеты\ИЮНЬ\Кино\P63020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00108"/>
            <a:ext cx="278608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Огонёк\Documents\отчеты\ИЮНЬ\Кино\P63020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857628"/>
            <a:ext cx="321471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Огонёк\Documents\отчеты\ИЮНЬ\Кино\P630206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000108"/>
            <a:ext cx="285752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00760" y="4143381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в  роли актеров в сказках по которым сняты фильмы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А.Роу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А.Птушко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Огонёк\Documents\отчеты\2016-2017\P82622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6"/>
            <a:ext cx="350046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Огонёк\Documents\отчеты\2016-2017\P82622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643182"/>
            <a:ext cx="3357586" cy="292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0" y="2000240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«Сказа о потерянном времени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3929066"/>
            <a:ext cx="3711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Фильм «Золотой ключик» (1039г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DSCF3259.JPG"/>
          <p:cNvPicPr/>
          <p:nvPr/>
        </p:nvPicPr>
        <p:blipFill>
          <a:blip r:embed="rId2" cstate="print"/>
          <a:srcRect t="1773" r="6361" b="9923"/>
          <a:stretch>
            <a:fillRect/>
          </a:stretch>
        </p:blipFill>
        <p:spPr bwMode="auto">
          <a:xfrm>
            <a:off x="1714480" y="1643050"/>
            <a:ext cx="392909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Огонёк\Documents\отчеты\ИЮНЬ\грамоты\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357430"/>
            <a:ext cx="214314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84296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71472" y="357167"/>
            <a:ext cx="807249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 в городском фестивале детской песни посвященный творчеству композитора Владимира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Шаинского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«Вместе весело шагать» и Российскому году кино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428604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Физкультурно-оздоровительная работа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Огонёк\Documents\отчеты\ИЮНЬ\Новая папка (3)\SAM_51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4714884"/>
            <a:ext cx="250033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гонёк\Documents\отчеты\ИЮНЬ\Новая папка (3)\SAM_51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85860"/>
            <a:ext cx="364333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42910" y="3786190"/>
            <a:ext cx="421484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Летняя спартакиады  в  рамках Всероссийского олимпийского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дня, посвященного Играм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XXXI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Олимпиады 2016 года в Рио-де-Жанейро (Бразилия).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:\Users\Огонёк\Documents\отчеты\ИЮНЬ\Фот закрытие Олимиады\P62420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285860"/>
            <a:ext cx="335758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500826" y="3714753"/>
            <a:ext cx="21431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Акция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«Поющий миллион»,исполнение гимна олимпийцев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357166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224" y="857232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воспитание. Памятные даты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Огонёк\Documents\отчеты\ИЮНЬ\мемориальная акция\P62220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328614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786050" y="5000636"/>
            <a:ext cx="62151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 июня - мемориальная акция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«День памяти и скорби», минута молчания погибших в Великой Отечественной войне, посещение виртуальной экскурсии к памятникам погибших воинов.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Огонёк\Documents\отчеты\ИЮНЬ\Фото в новости с Олимпиады 2016\P62220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714488"/>
            <a:ext cx="328614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Огонёк\Documents\отчеты\ИЮНЬ\Фото в новости с Олимпиады 2016\P62220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571876"/>
            <a:ext cx="292895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Огонёк\Documents\отчеты\ИЮНЬ\Фото в новости с Олимпиады 2016\P622206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642918"/>
            <a:ext cx="342902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Огонёк\Documents\отчеты\ИЮНЬ\Фото в новости с Олимпиады 2016\P622205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500174"/>
            <a:ext cx="307183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000108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Турслет «Ромашковое лето» как традиция объединен</a:t>
            </a:r>
            <a:r>
              <a:rPr lang="ru-RU" b="1" dirty="0" smtClean="0">
                <a:solidFill>
                  <a:srgbClr val="002060"/>
                </a:solidFill>
              </a:rPr>
              <a:t>ия детей и родителей в </a:t>
            </a:r>
            <a:r>
              <a:rPr lang="ru-RU" b="1" dirty="0" err="1" smtClean="0">
                <a:solidFill>
                  <a:srgbClr val="002060"/>
                </a:solidFill>
              </a:rPr>
              <a:t>предверии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dirty="0" smtClean="0">
                <a:solidFill>
                  <a:srgbClr val="002060"/>
                </a:solidFill>
              </a:rPr>
              <a:t>Дня семьи и верности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D:\ВСЕ ФОТО\Турслёт\P70323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428868"/>
            <a:ext cx="3000396" cy="27146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57290" y="1785926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Ромашковое лето-2014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SAM_5437.JPG"/>
          <p:cNvPicPr>
            <a:picLocks noChangeAspect="1"/>
          </p:cNvPicPr>
          <p:nvPr/>
        </p:nvPicPr>
        <p:blipFill>
          <a:blip r:embed="rId3" cstate="print"/>
          <a:srcRect r="25835"/>
          <a:stretch>
            <a:fillRect/>
          </a:stretch>
        </p:blipFill>
        <p:spPr>
          <a:xfrm>
            <a:off x="4857752" y="2399544"/>
            <a:ext cx="3806261" cy="28868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14942" y="1714488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Ромашковое лето-2016год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0298" y="428604"/>
            <a:ext cx="5272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Социальное партнерство с семьей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AutoShape 2" descr="https://im3-tub-ru.yandex.net/i?id=43d84ac967560204da27558f49ff0505&amp;n=33&amp;h=215&amp;w=28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1284265" cy="98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1071546"/>
            <a:ext cx="5400684" cy="1785950"/>
          </a:xfrm>
        </p:spPr>
        <p:txBody>
          <a:bodyPr>
            <a:normAutofit fontScale="90000"/>
          </a:bodyPr>
          <a:lstStyle/>
          <a:p>
            <a:pPr algn="l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                                                                                             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 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142976" y="5000636"/>
            <a:ext cx="2857520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3143248"/>
            <a:ext cx="8572560" cy="7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857884" y="428604"/>
            <a:ext cx="278608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Ромашковое лето-2016год</a:t>
            </a: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Помочь родителям и детям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ощутить радость от совместной двигательной деятельности, родителям установить эмоционально-тактильный контакт с детьми. Способствовать развитию межличностного общения ребенка с взрослым.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5643570" y="357166"/>
            <a:ext cx="3500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Огонёк\Documents\отчеты\ИЮНЬ\Фото в отчёт день семьи\P7072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4286256"/>
            <a:ext cx="2857651" cy="2143140"/>
          </a:xfrm>
          <a:prstGeom prst="rect">
            <a:avLst/>
          </a:prstGeom>
          <a:noFill/>
        </p:spPr>
      </p:pic>
      <p:pic>
        <p:nvPicPr>
          <p:cNvPr id="9" name="Picture 2" descr="C:\Users\Огонёк\Documents\отчеты\ИЮНЬ\Фото в отчёт день семьи\P70721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5227098" cy="3586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Самое интересное на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турслёте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AM_5452.JPG"/>
          <p:cNvPicPr>
            <a:picLocks noChangeAspect="1"/>
          </p:cNvPicPr>
          <p:nvPr/>
        </p:nvPicPr>
        <p:blipFill>
          <a:blip r:embed="rId2" cstate="print"/>
          <a:srcRect l="28906" t="11111" r="11718" b="6944"/>
          <a:stretch>
            <a:fillRect/>
          </a:stretch>
        </p:blipFill>
        <p:spPr>
          <a:xfrm>
            <a:off x="428596" y="1500174"/>
            <a:ext cx="2300547" cy="1785950"/>
          </a:xfrm>
          <a:prstGeom prst="rect">
            <a:avLst/>
          </a:prstGeom>
        </p:spPr>
      </p:pic>
      <p:pic>
        <p:nvPicPr>
          <p:cNvPr id="5" name="Рисунок 4" descr="P7062132.JPG"/>
          <p:cNvPicPr>
            <a:picLocks noChangeAspect="1"/>
          </p:cNvPicPr>
          <p:nvPr/>
        </p:nvPicPr>
        <p:blipFill>
          <a:blip r:embed="rId3" cstate="print"/>
          <a:srcRect l="14062" t="5208" r="25781" b="29358"/>
          <a:stretch>
            <a:fillRect/>
          </a:stretch>
        </p:blipFill>
        <p:spPr>
          <a:xfrm>
            <a:off x="6279598" y="1428736"/>
            <a:ext cx="2189229" cy="1785950"/>
          </a:xfrm>
          <a:prstGeom prst="rect">
            <a:avLst/>
          </a:prstGeom>
        </p:spPr>
      </p:pic>
      <p:pic>
        <p:nvPicPr>
          <p:cNvPr id="6" name="Рисунок 5" descr="SAM_54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3786190"/>
            <a:ext cx="2921020" cy="1643074"/>
          </a:xfrm>
          <a:prstGeom prst="rect">
            <a:avLst/>
          </a:prstGeom>
        </p:spPr>
      </p:pic>
      <p:pic>
        <p:nvPicPr>
          <p:cNvPr id="7" name="Рисунок 6" descr="SAM_5459.JPG"/>
          <p:cNvPicPr>
            <a:picLocks noChangeAspect="1"/>
          </p:cNvPicPr>
          <p:nvPr/>
        </p:nvPicPr>
        <p:blipFill>
          <a:blip r:embed="rId5" cstate="print"/>
          <a:srcRect l="25000" t="20832" r="16406" b="16668"/>
          <a:stretch>
            <a:fillRect/>
          </a:stretch>
        </p:blipFill>
        <p:spPr>
          <a:xfrm>
            <a:off x="4857752" y="3643314"/>
            <a:ext cx="3000396" cy="1800238"/>
          </a:xfrm>
          <a:prstGeom prst="rect">
            <a:avLst/>
          </a:prstGeom>
        </p:spPr>
      </p:pic>
      <p:pic>
        <p:nvPicPr>
          <p:cNvPr id="8" name="Рисунок 7" descr="SAM_5479.JPG"/>
          <p:cNvPicPr>
            <a:picLocks noChangeAspect="1"/>
          </p:cNvPicPr>
          <p:nvPr/>
        </p:nvPicPr>
        <p:blipFill>
          <a:blip r:embed="rId6" cstate="print"/>
          <a:srcRect l="23437" t="12500" r="8593" b="5555"/>
          <a:stretch>
            <a:fillRect/>
          </a:stretch>
        </p:blipFill>
        <p:spPr>
          <a:xfrm>
            <a:off x="3000364" y="1643050"/>
            <a:ext cx="2714644" cy="1840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928670"/>
            <a:ext cx="8143932" cy="52014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Создание условий, способствующих оздоровлению детского организма в летний период, эмоциональному, личностному и познавательному развитию ребенка, формированию здорового стиля жизни и адекватному поведению в обществе.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сознательное отношение к своему здоровью, приобщать детей к спортивным летним играм и развлечениям, воспитывать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гордость за свою страну и российских спортсменов представляющих нашу страну на летней Олимпиаде.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Формировать личностные качества воспитанников на основе  включения их в разнообразную     социально     значимую     и     личностно     привлекательную деятельность, содержательное общение и межличностные отношения в триаде  «педагог- ребенок- родитель».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условий для развития детской инициативы через включение в проектную деятельность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ходе тематических недель.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Огонёк\Documents\отчеты\ИЮНЬ\Новая папка (3)\SAM_529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3116"/>
            <a:ext cx="371477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Огонёк\Documents\отчеты\ИЮНЬ\Новая папка (3)\SAM_52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85728"/>
            <a:ext cx="300039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Огонёк\Documents\отчеты\ИЮНЬ\Новая папка (3)\SAM_53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357694"/>
            <a:ext cx="321471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гонёк\Documents\отчеты\ИЮНЬ\Новая папка (3)\SAM_527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357430"/>
            <a:ext cx="300039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642918"/>
            <a:ext cx="43577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Игровая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посвященная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Всероссийскому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Дню отц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«Папу я сильно,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пресильно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люблю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857232"/>
            <a:ext cx="42148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бы ЛЕТО не уходило...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бы ЛЕТО не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изчезало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бы ЛЕТО было и было-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бы ни было...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его мало...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571612"/>
            <a:ext cx="19907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Огонёк\Desktop\БАНЕР\3084916-704240d375640e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0042"/>
            <a:ext cx="1918688" cy="1589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queen-time.ru/media/1_eTw9u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500174"/>
            <a:ext cx="6014126" cy="3637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14480" y="1071546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14393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непрерывность и преемственность педагогического процесса;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дифференцированный подход к каждому ребенку,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максимальный учет его психологических особенностей, возможностей и интересов;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"позитивный центризм" (отбор знаний, наиболее актуальных для ребенка данного возраста);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рациональное сочетание разных видов деятельности, адекватный возрасту баланс интеллектуальных, эмоциональных и двигательных нагрузок;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деятельностный подход;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развивающий характер обучения, основанный на детской активности.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42910" y="2786058"/>
            <a:ext cx="2071702" cy="1700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с детства очень спорт люблю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785794"/>
            <a:ext cx="1928826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Счастливое детство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28992" y="3214686"/>
            <a:ext cx="2357454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Сказочная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кинореальность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43306" y="857232"/>
            <a:ext cx="1857388" cy="2214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«Огонь, воды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медные трубы.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Кому сказки Пушкина не любы?»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5008" y="4929174"/>
            <a:ext cx="2286016" cy="1571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Магия кино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57950" y="2857496"/>
            <a:ext cx="1785950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семьи, любви и верности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00826" y="714356"/>
            <a:ext cx="1785950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Люблю тебя моя Россия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2976" y="214290"/>
            <a:ext cx="607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Тематические недели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развитие: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Огонёк\Documents\отчеты\ИЮНЬ\01.06.2016\DSCN73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928802"/>
            <a:ext cx="350046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Огонёк\Documents\отчеты\ИЮНЬ\01.06.2016\DSCN73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143116"/>
            <a:ext cx="235745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728" y="1428736"/>
            <a:ext cx="5439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Праздник, посвященный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Дню защиты дете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Огонёк\Documents\отчеты\ИЮНЬ\малыши\DSC01120.JPG"/>
          <p:cNvPicPr/>
          <p:nvPr/>
        </p:nvPicPr>
        <p:blipFill>
          <a:blip r:embed="rId4" cstate="print"/>
          <a:srcRect l="7343" t="12392" r="11231" b="3746"/>
          <a:stretch>
            <a:fillRect/>
          </a:stretch>
        </p:blipFill>
        <p:spPr bwMode="auto">
          <a:xfrm>
            <a:off x="5072066" y="4500570"/>
            <a:ext cx="2947983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15074" y="1000108"/>
            <a:ext cx="271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Блок: «Я и мои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друзья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100" y="4429132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Лучший способ сделать детей хорошими, сделать их счастливыми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14357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независимости России: «Люблю тебя моя Россия»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(театрализованное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представление и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–игра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«Знакомство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историей  родного города»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Огонёк\Documents\отчеты\ИЮНЬ\День России\P610196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071678"/>
            <a:ext cx="285752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Огонёк\Documents\отчеты\ИЮНЬ\День России\P609196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143116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57422" y="214290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2330" y="857233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Блок: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«Люблю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тебя, моя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Россия»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857224" y="1000108"/>
            <a:ext cx="72152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 в городском конкурс на лучшее оформление зданий (офисов), закреплённых территорий, жилых домов и придомовых территорий, посвящённый празднованию Дня города и Дня России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«Мой город - моя Россия!»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Огонёк\Documents\отчеты\ИЮНЬ\День России\P61019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00306"/>
            <a:ext cx="300039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гонёк\Documents\отчеты\ИЮНЬ\День России\P610198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571744"/>
            <a:ext cx="307183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Огонёк\Documents\отчеты\ИЮНЬ\День России\P610198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4357694"/>
            <a:ext cx="335758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1472" y="285729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с традициями русского народа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85729"/>
            <a:ext cx="71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 с традициями  празднования Троицы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Огонёк\Documents\отчеты\ИЮНЬ\ТРОИЦА\P61600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786190"/>
            <a:ext cx="300039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Огонёк\Documents\отчеты\ИЮНЬ\ТРОИЦА\P61601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00628" y="1214422"/>
            <a:ext cx="278608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гонёк\Documents\отчеты\ИЮНЬ\ТРОИЦА\P616009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714488"/>
            <a:ext cx="307183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785794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Приобщение к русской культуре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Огонёк\Documents\отчеты\ИЮНЬ\Пушкин\P60600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85926"/>
            <a:ext cx="292895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Огонёк\Documents\отчеты\ИЮНЬ\Пушкин\P60619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714488"/>
            <a:ext cx="321471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43570" y="5143512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Игровая программа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«Встреча с героями сказок А.С.Пушкина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6PQ52NDQUCDJ-440-1957</_dlc_DocId>
    <_dlc_DocIdUrl xmlns="4c48e722-e5ee-4bb4-abb8-2d4075f5b3da">
      <Url>http://www.eduportal44.ru/Manturovo/mant_MDOU4/1/_layouts/15/DocIdRedir.aspx?ID=6PQ52NDQUCDJ-440-1957</Url>
      <Description>6PQ52NDQUCDJ-440-1957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C9BB411764DC944AA7B28F5C0E62FFE" ma:contentTypeVersion="0" ma:contentTypeDescription="Создание документа." ma:contentTypeScope="" ma:versionID="4749fa0ebc4561d9d866723bca394eea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8a220eebd1fd7726bb29bddc0ee35786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AD82FA-FC5D-4D2C-9999-C06CA21F108F}"/>
</file>

<file path=customXml/itemProps2.xml><?xml version="1.0" encoding="utf-8"?>
<ds:datastoreItem xmlns:ds="http://schemas.openxmlformats.org/officeDocument/2006/customXml" ds:itemID="{5B9FF169-D960-4765-BFF1-EFA17CF578E8}"/>
</file>

<file path=customXml/itemProps3.xml><?xml version="1.0" encoding="utf-8"?>
<ds:datastoreItem xmlns:ds="http://schemas.openxmlformats.org/officeDocument/2006/customXml" ds:itemID="{21742E2D-F81A-4E28-BE09-DE06857F86F6}"/>
</file>

<file path=customXml/itemProps4.xml><?xml version="1.0" encoding="utf-8"?>
<ds:datastoreItem xmlns:ds="http://schemas.openxmlformats.org/officeDocument/2006/customXml" ds:itemID="{38B557CB-2C96-43C8-B46C-71DFF94530D4}"/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543</Words>
  <Application>Microsoft Office PowerPoint</Application>
  <PresentationFormat>Экран (4:3)</PresentationFormat>
  <Paragraphs>75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МБДОУ детский сад №4 «Огонек» городского округа город  Мантурово Костромской области  </vt:lpstr>
      <vt:lpstr>Слайд 2</vt:lpstr>
      <vt:lpstr>Слайд 3</vt:lpstr>
      <vt:lpstr>Слайд 4</vt:lpstr>
      <vt:lpstr>Социально-коммуникативное развитие: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.   «                                                                                                          </vt:lpstr>
      <vt:lpstr>Самое интересное на турслёте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анжела</cp:lastModifiedBy>
  <cp:revision>173</cp:revision>
  <dcterms:created xsi:type="dcterms:W3CDTF">2016-07-07T19:29:49Z</dcterms:created>
  <dcterms:modified xsi:type="dcterms:W3CDTF">2016-09-21T18:56:52Z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0x0101002C9BB411764DC944AA7B28F5C0E62FFE</vt:lpwstr>
  </property>
  <property fmtid="{D5CDD505-2E9C-101B-9397-08002B2CF9AE}" pid="3" name="_dlc_DocIdItemGuid">
    <vt:lpwstr>37e7e209-bd0c-4805-a9d4-90ad7344063b</vt:lpwstr>
  </property>
</Properties>
</file>