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9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67" r:id="rId2"/>
    <p:sldId id="256" r:id="rId3"/>
    <p:sldId id="265" r:id="rId4"/>
    <p:sldId id="274" r:id="rId5"/>
    <p:sldId id="273" r:id="rId6"/>
    <p:sldId id="260" r:id="rId7"/>
    <p:sldId id="259" r:id="rId8"/>
    <p:sldId id="262" r:id="rId9"/>
    <p:sldId id="261" r:id="rId10"/>
    <p:sldId id="291" r:id="rId11"/>
    <p:sldId id="292" r:id="rId12"/>
    <p:sldId id="282" r:id="rId13"/>
    <p:sldId id="284" r:id="rId14"/>
    <p:sldId id="283" r:id="rId15"/>
    <p:sldId id="285" r:id="rId16"/>
    <p:sldId id="286" r:id="rId17"/>
    <p:sldId id="275" r:id="rId18"/>
    <p:sldId id="279" r:id="rId19"/>
    <p:sldId id="278" r:id="rId20"/>
    <p:sldId id="276" r:id="rId21"/>
    <p:sldId id="290" r:id="rId22"/>
    <p:sldId id="289" r:id="rId23"/>
    <p:sldId id="268" r:id="rId24"/>
    <p:sldId id="272" r:id="rId25"/>
    <p:sldId id="270" r:id="rId26"/>
    <p:sldId id="277" r:id="rId27"/>
    <p:sldId id="280" r:id="rId28"/>
    <p:sldId id="263" r:id="rId29"/>
    <p:sldId id="281" r:id="rId30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324" autoAdjust="0"/>
    <p:restoredTop sz="93548" autoAdjust="0"/>
  </p:normalViewPr>
  <p:slideViewPr>
    <p:cSldViewPr>
      <p:cViewPr varScale="1">
        <p:scale>
          <a:sx n="68" d="100"/>
          <a:sy n="68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4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99F294-ABE9-465C-B856-239E4148DD17}" type="datetimeFigureOut">
              <a:rPr lang="ru-RU" smtClean="0"/>
              <a:pPr/>
              <a:t>03.12.2015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F91AF5-4538-4223-91B1-D64AB1F728C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91AF5-4538-4223-91B1-D64AB1F728C6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91AF5-4538-4223-91B1-D64AB1F728C6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91AF5-4538-4223-91B1-D64AB1F728C6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91AF5-4538-4223-91B1-D64AB1F728C6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>
    <p:wipe dir="d"/>
  </p:transition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.jpeg"/><Relationship Id="rId7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4.jpe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4.jpeg"/><Relationship Id="rId7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hyperlink" Target="http://pictures.valegosales.com/holdinghandsPic2.jp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.jpeg"/><Relationship Id="rId7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8.jpeg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нжела\Desktop\К ПРЕЗЕНТАЦИИ НА МО\background-designs-background-power-point-background-for-powerpoint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85800" y="2895600"/>
            <a:ext cx="8077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«Обеспечение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гендерного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подхода</a:t>
            </a:r>
          </a:p>
          <a:p>
            <a:pPr algn="ctr">
              <a:defRPr/>
            </a:pP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физическом развитии  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детей»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304800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МБДОУ детский сад № 4 «Огонек» городского округа город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Мантурово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жела\Desktop\К ПРЕЗЕНТАЦИИ НА МО\background-designs-background-power-point-background-for-powerpoin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152400"/>
          <a:ext cx="9144000" cy="387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685800">
                <a:tc gridSpan="4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Примерная</a:t>
                      </a:r>
                      <a:r>
                        <a:rPr lang="ru-RU" baseline="0" dirty="0" smtClean="0">
                          <a:solidFill>
                            <a:srgbClr val="002060"/>
                          </a:solidFill>
                        </a:rPr>
                        <a:t> общеобразовательная программа дошкольного образования</a:t>
                      </a:r>
                    </a:p>
                    <a:p>
                      <a:pPr algn="ctr"/>
                      <a:r>
                        <a:rPr lang="ru-RU" baseline="0" dirty="0" smtClean="0">
                          <a:solidFill>
                            <a:srgbClr val="002060"/>
                          </a:solidFill>
                        </a:rPr>
                        <a:t>«От рождения до школы» под  редакцией Е.Н. </a:t>
                      </a:r>
                      <a:r>
                        <a:rPr lang="ru-RU" baseline="0" dirty="0" err="1" smtClean="0">
                          <a:solidFill>
                            <a:srgbClr val="002060"/>
                          </a:solidFill>
                        </a:rPr>
                        <a:t>Вераксы</a:t>
                      </a:r>
                      <a:r>
                        <a:rPr lang="ru-RU" baseline="0" dirty="0" smtClean="0">
                          <a:solidFill>
                            <a:srgbClr val="002060"/>
                          </a:solidFill>
                        </a:rPr>
                        <a:t>, Т.С. Комаровой М.А. Васильевой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00100">
                <a:tc gridSpan="4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Задачи по </a:t>
                      </a:r>
                      <a:r>
                        <a:rPr lang="ru-RU" b="1" dirty="0" err="1" smtClean="0">
                          <a:solidFill>
                            <a:srgbClr val="002060"/>
                          </a:solidFill>
                        </a:rPr>
                        <a:t>гендерному</a:t>
                      </a:r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 воспитанию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0010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2</a:t>
                      </a:r>
                      <a:r>
                        <a:rPr lang="ru-RU" b="1" baseline="0" dirty="0" smtClean="0">
                          <a:solidFill>
                            <a:srgbClr val="002060"/>
                          </a:solidFill>
                        </a:rPr>
                        <a:t> младшая группа 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Средняя группа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Старшая группа 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Подготовительная к школе группа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00100"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Формировать начальные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4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гендерные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представления (Мальчики сильные, смелые; девочки нежные, женственные)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Расширять традиционные </a:t>
                      </a:r>
                      <a:r>
                        <a:rPr lang="ru-RU" sz="14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гендерные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представления. Воспитывать уважительное отношение к сверстникам своего и противоположного пола.</a:t>
                      </a:r>
                    </a:p>
                    <a:p>
                      <a:pPr algn="ctr"/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Закреплять  традиционные </a:t>
                      </a:r>
                      <a:r>
                        <a:rPr lang="ru-RU" sz="14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гендерные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представления, продолжать развивать в мальчиках и девочках качества свойственные их полу.</a:t>
                      </a:r>
                    </a:p>
                    <a:p>
                      <a:pPr algn="ctr"/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advClick="0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жела\Desktop\К ПРЕЗЕНТАЦИИ НА МО\background-designs-background-power-point-background-for-powerpoin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0" y="0"/>
          <a:ext cx="8991600" cy="694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/>
                <a:gridCol w="1295400"/>
                <a:gridCol w="2438400"/>
                <a:gridCol w="3657600"/>
              </a:tblGrid>
              <a:tr h="467451">
                <a:tc gridSpan="4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Задачи по подвижным играм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934902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2</a:t>
                      </a:r>
                      <a:r>
                        <a:rPr lang="ru-RU" b="1" baseline="0" dirty="0" smtClean="0">
                          <a:solidFill>
                            <a:srgbClr val="002060"/>
                          </a:solidFill>
                        </a:rPr>
                        <a:t> младшая группа 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Средняя группа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Старшая группа 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Подготовительная к школе группа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54708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Воспитывать у</a:t>
                      </a:r>
                      <a:r>
                        <a:rPr lang="ru-RU" sz="14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детей умение соблюдать элементарные правила, согласовывать движения, ориентироваться в пространстве.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Воспитывать самостоятельность и инициативность в организации знакомых игр.</a:t>
                      </a:r>
                    </a:p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Поддерживать интерес детей к различным видам спорта, сообщать им некоторые сведения о спортивной жизни Страны.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подвижных играх: Продолжать учить детей самостоятельно организовывать знакомые подвижные игры, проявляя инициативу и творчество. Воспитывать у детей стремление учувствовать в играх с элементами соревнований, играх – эстафетах. Учить спортивным играм и упражнениям.</a:t>
                      </a:r>
                    </a:p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Продолжать  учить детей самостоятельно организовывать подвижные игры, придумывать собственные игры, варианты игр, комбинировать движения. Поддерживать интерес к физической культуре и спорту отдельными достижениями в области спорта.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Учить детей использовать разнообразные подвижные  игры ( в том числе с элементами соревнований), способствующие развитию психофизических качеств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(ловкость, сила, быстрота, выносливость, гибкость). Координации движений умение ориентироваться в пространстве; самостоятельно организовывать игры со сверстниками, справедливо оценивать свои результаты и результаты товарищей. Учить придумывать варианты игр, комбинировать движения, проявляя творческие способности. Развивать интерес к спортивным играм (городки , бадминтон, баскетбол, настольный теннис, хоккей, футбол)</a:t>
                      </a:r>
                    </a:p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advClick="0"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анжела\Desktop\К ПРЕЗЕНТАЦИИ НА МО\background-designs-background-power-point-background-for-powerpoin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4" name="Picture 2" descr="C:\Users\анжела\Desktop\К ПРЕЗЕНТАЦИИ НА МО\background-designs-background-power-point-background-for-powerpoin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"/>
            <a:ext cx="9144000" cy="7086600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52400" y="304801"/>
          <a:ext cx="8839200" cy="65359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39200"/>
              </a:tblGrid>
              <a:tr h="1206570">
                <a:tc>
                  <a:txBody>
                    <a:bodyPr/>
                    <a:lstStyle/>
                    <a:p>
                      <a:pPr algn="ctr"/>
                      <a:endParaRPr lang="ru-RU" sz="20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«Программа развития двигательной</a:t>
                      </a:r>
                      <a:r>
                        <a:rPr lang="ru-RU" sz="1800" b="1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активности и оздоровительной работы с детьми» (В.Т. Кудрявцев, Б.Б. Егоров).</a:t>
                      </a:r>
                      <a:endParaRPr lang="ru-RU" sz="1800" b="1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0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Средняя группа</a:t>
                      </a:r>
                      <a:endParaRPr lang="ru-RU" sz="2000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9428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Виды спорта 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9122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КАТАНИЕ НА САНКАХ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Катание на санках с горки с вхождением в образ гонщика. </a:t>
                      </a:r>
                      <a:r>
                        <a:rPr lang="ru-RU" sz="1400" b="1" kern="12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Парное катание с горки - «водитель» (мальчик) и «пассажир» (девочка), где первый берет на себя ответственность за безопасность второго</a:t>
                      </a: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</a:t>
                      </a:r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Концентрация внимания на ощущении скорости. Овладение умением тормозить при спуске с горки (на финише).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324284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СКОЛЬЖЕНИЕ.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Самостоятельное скольжение по ледяным дорожкам с вхождением в образ конькобежца. Скольжение различными способами: с разбега; чередующееся с мелкими  шагами; с небольшой палочкой в руках, поднятых вперед (толкание по льду воображаемого груза); движение на картонках вместо коньков; повороты тела в разные стороны в положении стоя на месте. Самостоятельное придумывание необычных способов скольжения. Обучение сохранению равновесия на льду.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324284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ХОДЬБА НА ЛЫЖАХ</a:t>
                      </a:r>
                    </a:p>
                    <a:p>
                      <a:pPr algn="l"/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Передвижение переменным шагом по лыжне друг за другом с вхождением в образ спортсменов лыжников. Игра-прогулка «Следопыты»: поход по следам неизвестного зверя с необходимостью делать повороты переступанием на месте вправо и влево, кругом в обе стороны, взбираться на горку шагом разными способами (прямо, наискось, полу ёлочкой), преодолевать незначительные препятствия на пути. Игры: «Чем дальше, тем лучше», «Чья лыжня лучше», «</a:t>
                      </a:r>
                      <a:r>
                        <a:rPr lang="ru-RU" sz="1400" kern="12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Воротики</a:t>
                      </a:r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», «Карусель в лесу»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26289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КАТАНИЕ НА ВЕЛОСИПЕДЕ. </a:t>
                      </a:r>
                      <a:endParaRPr lang="ru-RU" sz="1400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Катание на трех- и двухколесном велосипеде по прямой, по кругу, с поворотами вправо и влево по разным поверхностям: асфальт, сухая земля, неглубокий песок (только на трехколесном велосипеде) и др. Выработка простейших навыков регулирования скорости. Игра «Перекресток».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advClick="0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нжела\Desktop\К ПРЕЗЕНТАЦИИ НА МО\background-designs-background-power-point-background-for-powerpoin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832" y="0"/>
            <a:ext cx="9153832" cy="6858000"/>
          </a:xfrm>
          <a:prstGeom prst="rect">
            <a:avLst/>
          </a:prstGeom>
          <a:noFill/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04800" y="228600"/>
          <a:ext cx="8001000" cy="624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01000"/>
              </a:tblGrid>
              <a:tr h="6248400"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Рисунок 4" descr="P2090106.JPG"/>
          <p:cNvPicPr>
            <a:picLocks noChangeAspect="1"/>
          </p:cNvPicPr>
          <p:nvPr/>
        </p:nvPicPr>
        <p:blipFill>
          <a:blip r:embed="rId3" cstate="print"/>
          <a:srcRect l="20833" t="11111" r="17500" b="7778"/>
          <a:stretch>
            <a:fillRect/>
          </a:stretch>
        </p:blipFill>
        <p:spPr>
          <a:xfrm>
            <a:off x="1676400" y="3581400"/>
            <a:ext cx="2590800" cy="25557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P2090110.JPG"/>
          <p:cNvPicPr>
            <a:picLocks noChangeAspect="1"/>
          </p:cNvPicPr>
          <p:nvPr/>
        </p:nvPicPr>
        <p:blipFill>
          <a:blip r:embed="rId4" cstate="print"/>
          <a:srcRect r="9167"/>
          <a:stretch>
            <a:fillRect/>
          </a:stretch>
        </p:blipFill>
        <p:spPr>
          <a:xfrm>
            <a:off x="5105400" y="3581400"/>
            <a:ext cx="2819400" cy="23279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P2090113.JPG"/>
          <p:cNvPicPr>
            <a:picLocks noChangeAspect="1"/>
          </p:cNvPicPr>
          <p:nvPr/>
        </p:nvPicPr>
        <p:blipFill>
          <a:blip r:embed="rId5" cstate="print"/>
          <a:srcRect t="8889" r="5000"/>
          <a:stretch>
            <a:fillRect/>
          </a:stretch>
        </p:blipFill>
        <p:spPr>
          <a:xfrm>
            <a:off x="2971800" y="533400"/>
            <a:ext cx="3810000" cy="27405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нжела\Desktop\К ПРЕЗЕНТАЦИИ НА МО\background-designs-background-power-point-background-for-powerpoin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832" y="0"/>
            <a:ext cx="9153832" cy="6858000"/>
          </a:xfrm>
          <a:prstGeom prst="rect">
            <a:avLst/>
          </a:prstGeom>
          <a:noFill/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28600" y="381000"/>
          <a:ext cx="8686800" cy="6172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3400"/>
                <a:gridCol w="4343400"/>
              </a:tblGrid>
              <a:tr h="613746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Старшая группа</a:t>
                      </a:r>
                      <a:endParaRPr lang="ru-RU" sz="1800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7411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Мальчики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СИЛОВЫЕ УПРАЖНЕНИЯ, ЭЛЕМЕНТЫ СПОРТИВНЫХ ИГР </a:t>
                      </a:r>
                      <a:endParaRPr lang="ru-RU" sz="1400" kern="12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Девочки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ХУДОЖЕСТВЕННО-СПОРТИВНЫЕ УПРАЖНЕНИЯ ДЛЯ ДЕВОЧЕК</a:t>
                      </a:r>
                      <a:endParaRPr lang="ru-RU" sz="1400" kern="12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389614"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СИЛОВЫЕ УПРАЖНЕНИЯ.</a:t>
                      </a:r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Отжимы 5-10 раз (руки в упоре на скамейке). Игровое упражнение «Тележка»: ходьба на руках в паре. Перекатывание вперед-назад 5-10 раз, и. п. - сидя. Ползание на животе, спине, ягодицах с помощью рук (расстояние 5 м).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ХУДОЖЕСТВЕННАЯ ГИМНАСТИКА.</a:t>
                      </a:r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Пружинные движения руками, ногами, туловищем. Волнообразные движения плечами и руками. Прыжки, выработка равновесия, повороты в рамках двигательных импровизаций.</a:t>
                      </a:r>
                    </a:p>
                    <a:p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1734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БАСКЕТБОЛ.</a:t>
                      </a:r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Перебрасывание мяча двумя руками от груди. Формирование умения регулировать направление и силу удара при броске в корзину. Ведение мяча правой и левой рукой.</a:t>
                      </a:r>
                    </a:p>
                    <a:p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ТАНЦЕВАЛЬНЫЕ УПРАЖНЕНИЯ.</a:t>
                      </a:r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Танцевальный шаг: шаг галопа, шаг польки, русский хороводный шаг, русский переменный шаг, шаг притопывания.</a:t>
                      </a:r>
                    </a:p>
                    <a:p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54262"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ФУТБОЛ.</a:t>
                      </a:r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Прокатывание мяча обеими  ногами  в заданном направлении. Формирование умения регулировать направление и силу удара при закатывании мяча в лунки, в ворота. Отбивание мяча о стенку.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Освоение простейших навыков передачи мяча (в парах). Создание первоначальных представлений о функциях вратаря, защитников, полузащитников, нападающих.</a:t>
                      </a:r>
                    </a:p>
                    <a:p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АКРОБАТИЧЕСКИЕ УПРАЖНЕНИЯ.</a:t>
                      </a:r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Группировки, перекаты, равновесия, </a:t>
                      </a:r>
                      <a:r>
                        <a:rPr lang="ru-RU" sz="1400" kern="12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полушпагаты</a:t>
                      </a:r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стойка на лопатках.</a:t>
                      </a:r>
                    </a:p>
                    <a:p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advClick="0"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нжела\Desktop\К ПРЕЗЕНТАЦИИ НА МО\background-designs-background-power-point-background-for-powerpoin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2400" y="0"/>
            <a:ext cx="9296400" cy="7010400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0" y="289559"/>
          <a:ext cx="8839200" cy="6568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3976"/>
                <a:gridCol w="4535224"/>
              </a:tblGrid>
              <a:tr h="1295399"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ХОККЕЙ</a:t>
                      </a:r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Выработка умения правильно держать клюшку. Прокатывание шайбы клюшкой в заданном направлении. Формирование умения регулировать направление и силу удара при ее закатывании в ворота. Освоение простейших навыков передачи шайбы.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04801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СПОРТИВНЫЕ УПРАЖНЕНИЯ И ИГРЫ</a:t>
                      </a:r>
                      <a:endParaRPr lang="ru-RU" sz="1400" kern="1200" dirty="0" smtClean="0">
                        <a:solidFill>
                          <a:srgbClr val="7030A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114300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КАТАНИЕ НА САНКАХ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Катание на санках с горки по двое с переменным распределением функций («впередсмотрящий» - «управляющий»). Катание друг друга: ведение санок за поводья с вхождением в образ («Лошадка в упряжке», «Поезд», «Динозавр с длинным хвостом», «Малышка в коляске» и др.); толкание санок руками сзади, самостоятельное придумывание аналогичных образов.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28956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СКОЛЬЖЕНИЕ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Формирование навыков разбега. Повороты при скольжении. Рисование простых геометрических фигур скольжением по льду. Движения рук в разные стороны, приседания и подъемы при скольжении. Имитация движений фигуристов.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1732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ХОДЬБА НА ЛЫЖАХ.</a:t>
                      </a:r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Передвижение по лыжне друг за другом переменным шагом - поочередно скользя на правой и на левой ноге, с вхождением в образ спортсменов-лыжников. Игра-прогулка «Следопыты»: движение по обозначенным на снегу и на деревьях ориентирам с необходимостью летать повороты на месте и в движении, преодолевать незначительные препятствия на пути, взбираться на горку лесенкой, спускаться с нее в низкой и высокой стойке. Выработка навыков торможения. Игры «Слалом», «Догонялки».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6040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КАТАНИЕ НА ВЕЛОСИПЕДЕ.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Катание на двухколесном велосипеде по прямой по разным поверхностям: асфальт, сухая земля. Выработка простейших навыков регулирования скорости.</a:t>
                      </a:r>
                      <a:endParaRPr lang="ru-RU" sz="14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ГОРОДКИ.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Выработка умения выбивать городки с </a:t>
                      </a:r>
                      <a:r>
                        <a:rPr lang="ru-RU" sz="1400" kern="12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полукона</a:t>
                      </a:r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и кона с наименьшей затратой бит.</a:t>
                      </a:r>
                    </a:p>
                    <a:p>
                      <a:endParaRPr lang="ru-RU" sz="14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advClick="0"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нжела\Desktop\К ПРЕЗЕНТАЦИИ НА МО\background-designs-background-power-point-background-for-powerpoin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832" y="0"/>
            <a:ext cx="9153832" cy="6858000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28600" y="381000"/>
          <a:ext cx="8458200" cy="6172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58200"/>
              </a:tblGrid>
              <a:tr h="2412449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БАДМИНТОН.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Выработка умения правильно держать ракетку Отбивание волана ракеткой; формирование умения регулировать направление и силу удара (в игре с воспитателем).</a:t>
                      </a:r>
                    </a:p>
                    <a:p>
                      <a:endParaRPr lang="ru-RU" sz="14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4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759751"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5" name="Рисунок 4" descr="SAM_3606.JPG"/>
          <p:cNvPicPr>
            <a:picLocks noChangeAspect="1"/>
          </p:cNvPicPr>
          <p:nvPr/>
        </p:nvPicPr>
        <p:blipFill>
          <a:blip r:embed="rId4" cstate="print"/>
          <a:srcRect l="38333" t="26667" r="41667" b="2222"/>
          <a:stretch>
            <a:fillRect/>
          </a:stretch>
        </p:blipFill>
        <p:spPr>
          <a:xfrm>
            <a:off x="619124" y="1600200"/>
            <a:ext cx="1057275" cy="281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SAM_3607.JPG"/>
          <p:cNvPicPr>
            <a:picLocks noChangeAspect="1"/>
          </p:cNvPicPr>
          <p:nvPr/>
        </p:nvPicPr>
        <p:blipFill>
          <a:blip r:embed="rId5" cstate="print"/>
          <a:srcRect l="45834" t="42222" r="35833"/>
          <a:stretch>
            <a:fillRect/>
          </a:stretch>
        </p:blipFill>
        <p:spPr>
          <a:xfrm>
            <a:off x="7162800" y="1524000"/>
            <a:ext cx="1289538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P8060915.JPG"/>
          <p:cNvPicPr>
            <a:picLocks noChangeAspect="1"/>
          </p:cNvPicPr>
          <p:nvPr/>
        </p:nvPicPr>
        <p:blipFill>
          <a:blip r:embed="rId6" cstate="print"/>
          <a:srcRect l="7500" t="40000" r="12499" b="15556"/>
          <a:stretch>
            <a:fillRect/>
          </a:stretch>
        </p:blipFill>
        <p:spPr>
          <a:xfrm>
            <a:off x="2209800" y="1600200"/>
            <a:ext cx="4572000" cy="190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P2100149.JPG"/>
          <p:cNvPicPr>
            <a:picLocks noChangeAspect="1"/>
          </p:cNvPicPr>
          <p:nvPr/>
        </p:nvPicPr>
        <p:blipFill>
          <a:blip r:embed="rId7" cstate="print"/>
          <a:srcRect l="40833" t="17778" r="27500" b="17778"/>
          <a:stretch>
            <a:fillRect/>
          </a:stretch>
        </p:blipFill>
        <p:spPr>
          <a:xfrm>
            <a:off x="4953000" y="4419600"/>
            <a:ext cx="1219200" cy="1860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P2100145.JPG"/>
          <p:cNvPicPr>
            <a:picLocks noChangeAspect="1"/>
          </p:cNvPicPr>
          <p:nvPr/>
        </p:nvPicPr>
        <p:blipFill>
          <a:blip r:embed="rId8" cstate="print"/>
          <a:srcRect l="12500" t="23333" r="25834" b="5556"/>
          <a:stretch>
            <a:fillRect/>
          </a:stretch>
        </p:blipFill>
        <p:spPr>
          <a:xfrm>
            <a:off x="2438400" y="3962400"/>
            <a:ext cx="2362200" cy="2042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P2120234.JPG"/>
          <p:cNvPicPr>
            <a:picLocks noChangeAspect="1"/>
          </p:cNvPicPr>
          <p:nvPr/>
        </p:nvPicPr>
        <p:blipFill>
          <a:blip r:embed="rId9" cstate="print"/>
          <a:srcRect l="50000" t="31110" r="14167" b="20001"/>
          <a:stretch>
            <a:fillRect/>
          </a:stretch>
        </p:blipFill>
        <p:spPr>
          <a:xfrm>
            <a:off x="533400" y="4572000"/>
            <a:ext cx="1828800" cy="1871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P2120252.JPG"/>
          <p:cNvPicPr>
            <a:picLocks noChangeAspect="1"/>
          </p:cNvPicPr>
          <p:nvPr/>
        </p:nvPicPr>
        <p:blipFill>
          <a:blip r:embed="rId10" cstate="print"/>
          <a:srcRect l="17500" t="13333" r="15833" b="15556"/>
          <a:stretch>
            <a:fillRect/>
          </a:stretch>
        </p:blipFill>
        <p:spPr>
          <a:xfrm>
            <a:off x="6400800" y="4876800"/>
            <a:ext cx="1809750" cy="144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нжела\Desktop\К ПРЕЗЕНТАЦИИ НА МО\background-designs-background-power-point-background-for-powerpoint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-1" y="-228600"/>
            <a:ext cx="9144001" cy="70866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667000" y="0"/>
            <a:ext cx="525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5800" y="0"/>
            <a:ext cx="7391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0" descr="shutterstock_13788346"/>
          <p:cNvPicPr>
            <a:picLocks noChangeAspect="1" noChangeArrowheads="1"/>
          </p:cNvPicPr>
          <p:nvPr/>
        </p:nvPicPr>
        <p:blipFill>
          <a:blip r:embed="rId3"/>
          <a:srcRect l="72028" t="50490" r="12331" b="269"/>
          <a:stretch>
            <a:fillRect/>
          </a:stretch>
        </p:blipFill>
        <p:spPr bwMode="auto">
          <a:xfrm>
            <a:off x="0" y="0"/>
            <a:ext cx="457200" cy="77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shutterstock_13788346"/>
          <p:cNvPicPr>
            <a:picLocks noChangeAspect="1" noChangeArrowheads="1"/>
          </p:cNvPicPr>
          <p:nvPr/>
        </p:nvPicPr>
        <p:blipFill>
          <a:blip r:embed="rId3"/>
          <a:srcRect l="57590" t="52631" r="27972" b="269"/>
          <a:stretch>
            <a:fillRect/>
          </a:stretch>
        </p:blipFill>
        <p:spPr bwMode="auto">
          <a:xfrm>
            <a:off x="8785410" y="-2"/>
            <a:ext cx="358590" cy="76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457200" y="0"/>
          <a:ext cx="8229600" cy="6521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0308"/>
                <a:gridCol w="4009292"/>
              </a:tblGrid>
              <a:tr h="1219200"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58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СИЛОВЫЕ УПРАЖНЕНИЯ, ЭЛЕМЕНТЫ СПОРТИВНЫХ ИГР ДЛЯ МАЛЬЧИКОВ</a:t>
                      </a:r>
                      <a:endParaRPr lang="ru-RU" sz="1200" kern="1200" dirty="0" smtClean="0">
                        <a:solidFill>
                          <a:srgbClr val="7030A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ХУДОЖЕСТВЕННО-СПОРТИВНЫЕ УПРАЖНЕНИЯ ДЛЯ ДЕВОЧЕК</a:t>
                      </a:r>
                      <a:endParaRPr lang="ru-RU" sz="1200" kern="1200" dirty="0" smtClean="0">
                        <a:solidFill>
                          <a:srgbClr val="7030A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756111"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СИЛОВЫЕ УПРАЖНЕНИЯ. ОТЖИМЫ </a:t>
                      </a:r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10-20 раз (руки в упоре на полу). Ходьба на руках с подтягиванием туловища и ног (расстояние 8 м). Ползание на животе, спине, ягодицах с помощью рук (расстояние 8-10 м). Парное упражнение: первый ребенок в положении руки за головой, лежа на спине, пытается поднять ноги; второй ребенок сидит на ногах первого.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ХУДОЖЕСТВЕННАЯ ГИМНАСТИКА.</a:t>
                      </a:r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Пружинистые движения тела в сочетании с танцевальными движениями. Плавные и волнообразные движения в процессе ходьбы, бега, выполнения танцевальных шагов, в рамках двигательных импровизаций (при этом могут использоваться обруч, мяч, скакалка, лента).</a:t>
                      </a:r>
                    </a:p>
                    <a:p>
                      <a:endParaRPr lang="ru-RU" sz="1400" kern="12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endParaRPr lang="ru-RU" sz="14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5" name="Рисунок 14" descr="PB110628.JPG"/>
          <p:cNvPicPr>
            <a:picLocks noChangeAspect="1"/>
          </p:cNvPicPr>
          <p:nvPr/>
        </p:nvPicPr>
        <p:blipFill>
          <a:blip r:embed="rId4" cstate="print"/>
          <a:srcRect l="35834" t="15555" b="14444"/>
          <a:stretch>
            <a:fillRect/>
          </a:stretch>
        </p:blipFill>
        <p:spPr>
          <a:xfrm>
            <a:off x="533400" y="4267200"/>
            <a:ext cx="1955800" cy="16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 descr="PB110632.JPG"/>
          <p:cNvPicPr>
            <a:picLocks noChangeAspect="1"/>
          </p:cNvPicPr>
          <p:nvPr/>
        </p:nvPicPr>
        <p:blipFill>
          <a:blip r:embed="rId5" cstate="print"/>
          <a:srcRect l="35833" t="10000" r="5833" b="23333"/>
          <a:stretch>
            <a:fillRect/>
          </a:stretch>
        </p:blipFill>
        <p:spPr>
          <a:xfrm>
            <a:off x="2590800" y="3581400"/>
            <a:ext cx="1689100" cy="144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 descr="PB120642.JPG"/>
          <p:cNvPicPr>
            <a:picLocks noChangeAspect="1"/>
          </p:cNvPicPr>
          <p:nvPr/>
        </p:nvPicPr>
        <p:blipFill>
          <a:blip r:embed="rId6" cstate="print"/>
          <a:srcRect l="25000" t="3333" r="3333" b="14444"/>
          <a:stretch>
            <a:fillRect/>
          </a:stretch>
        </p:blipFill>
        <p:spPr>
          <a:xfrm>
            <a:off x="2590800" y="5105400"/>
            <a:ext cx="1752601" cy="15080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Рисунок 18" descr="PB200862.JPG"/>
          <p:cNvPicPr>
            <a:picLocks noChangeAspect="1"/>
          </p:cNvPicPr>
          <p:nvPr/>
        </p:nvPicPr>
        <p:blipFill>
          <a:blip r:embed="rId7" cstate="print"/>
          <a:srcRect l="16667" t="14444" r="23333" b="6667"/>
          <a:stretch>
            <a:fillRect/>
          </a:stretch>
        </p:blipFill>
        <p:spPr>
          <a:xfrm>
            <a:off x="5334000" y="3687233"/>
            <a:ext cx="2438400" cy="2404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Рисунок 19" descr="зд1-640x102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38600" y="0"/>
            <a:ext cx="714375" cy="1143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нжела\Desktop\К ПРЕЗЕНТАЦИИ НА МО\background-designs-background-power-point-background-for-powerpoint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-152400"/>
            <a:ext cx="9144000" cy="719015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600200" y="0"/>
            <a:ext cx="525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5800" y="0"/>
            <a:ext cx="7391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0" descr="shutterstock_13788346"/>
          <p:cNvPicPr>
            <a:picLocks noChangeAspect="1" noChangeArrowheads="1"/>
          </p:cNvPicPr>
          <p:nvPr/>
        </p:nvPicPr>
        <p:blipFill>
          <a:blip r:embed="rId3"/>
          <a:srcRect l="72028" t="50490" r="12331" b="269"/>
          <a:stretch>
            <a:fillRect/>
          </a:stretch>
        </p:blipFill>
        <p:spPr bwMode="auto">
          <a:xfrm>
            <a:off x="0" y="0"/>
            <a:ext cx="457200" cy="77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shutterstock_13788346"/>
          <p:cNvPicPr>
            <a:picLocks noChangeAspect="1" noChangeArrowheads="1"/>
          </p:cNvPicPr>
          <p:nvPr/>
        </p:nvPicPr>
        <p:blipFill>
          <a:blip r:embed="rId3"/>
          <a:srcRect l="57590" t="52631" r="27972" b="269"/>
          <a:stretch>
            <a:fillRect/>
          </a:stretch>
        </p:blipFill>
        <p:spPr bwMode="auto">
          <a:xfrm>
            <a:off x="8785410" y="-2"/>
            <a:ext cx="358590" cy="76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304800" y="152400"/>
          <a:ext cx="8610600" cy="624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5300"/>
                <a:gridCol w="4305300"/>
              </a:tblGrid>
              <a:tr h="6248400"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БАСКЕТБОЛ.</a:t>
                      </a:r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Овладение техникой передачи мяча одной рукой от плеча, двумя руками от груди в движении. Броски мяча в корзину двумя руками из-за головы. Ведение мяча одной рукой, из руки в руку в движении, с остановкой и со сменой направления. Освоение правил игры. Моделирование простейших игровых ситуаций.</a:t>
                      </a:r>
                    </a:p>
                    <a:p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ТАНЦЕВАЛЬНЫЕ УПРАЖНЕНИЯ.</a:t>
                      </a:r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Вальсовый шаг вперед, в сторону, шаг с подскоком, чарльстон, твист, рок-н-ролл (парные упражнения для девочек и мальчиков). Игровое упражнение «</a:t>
                      </a:r>
                      <a:r>
                        <a:rPr lang="ru-RU" sz="1400" b="0" kern="12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Ковырялочка</a:t>
                      </a:r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12" name="Picture 2" descr="G:\Выпуск 2015г\IMG_29052015_141604.jpg"/>
          <p:cNvPicPr>
            <a:picLocks noChangeAspect="1" noChangeArrowheads="1"/>
          </p:cNvPicPr>
          <p:nvPr/>
        </p:nvPicPr>
        <p:blipFill>
          <a:blip r:embed="rId4" cstate="print"/>
          <a:srcRect l="27778" t="25000" r="1852" b="13889"/>
          <a:stretch>
            <a:fillRect/>
          </a:stretch>
        </p:blipFill>
        <p:spPr bwMode="auto">
          <a:xfrm>
            <a:off x="5562600" y="1447800"/>
            <a:ext cx="2895600" cy="335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PB190744.JPG"/>
          <p:cNvPicPr>
            <a:picLocks noChangeAspect="1"/>
          </p:cNvPicPr>
          <p:nvPr/>
        </p:nvPicPr>
        <p:blipFill>
          <a:blip r:embed="rId5" cstate="print"/>
          <a:srcRect l="40833" t="26667" r="30833" b="25555"/>
          <a:stretch>
            <a:fillRect/>
          </a:stretch>
        </p:blipFill>
        <p:spPr>
          <a:xfrm>
            <a:off x="457200" y="1600200"/>
            <a:ext cx="1905000" cy="24092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 descr="PB190747.JPG"/>
          <p:cNvPicPr>
            <a:picLocks noChangeAspect="1"/>
          </p:cNvPicPr>
          <p:nvPr/>
        </p:nvPicPr>
        <p:blipFill>
          <a:blip r:embed="rId6" cstate="print"/>
          <a:srcRect t="4444" r="37500"/>
          <a:stretch>
            <a:fillRect/>
          </a:stretch>
        </p:blipFill>
        <p:spPr>
          <a:xfrm>
            <a:off x="2362200" y="3352800"/>
            <a:ext cx="2079551" cy="2384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нжела\Desktop\К ПРЕЗЕНТАЦИИ НА МО\background-designs-background-power-point-background-for-powerpoint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-457200"/>
            <a:ext cx="9144000" cy="73152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600200" y="0"/>
            <a:ext cx="525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5800" y="0"/>
            <a:ext cx="7391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0" descr="shutterstock_13788346"/>
          <p:cNvPicPr>
            <a:picLocks noChangeAspect="1" noChangeArrowheads="1"/>
          </p:cNvPicPr>
          <p:nvPr/>
        </p:nvPicPr>
        <p:blipFill>
          <a:blip r:embed="rId3"/>
          <a:srcRect l="72028" t="50490" r="12331" b="269"/>
          <a:stretch>
            <a:fillRect/>
          </a:stretch>
        </p:blipFill>
        <p:spPr bwMode="auto">
          <a:xfrm>
            <a:off x="77799" y="-346710"/>
            <a:ext cx="379402" cy="60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shutterstock_13788346"/>
          <p:cNvPicPr>
            <a:picLocks noChangeAspect="1" noChangeArrowheads="1"/>
          </p:cNvPicPr>
          <p:nvPr/>
        </p:nvPicPr>
        <p:blipFill>
          <a:blip r:embed="rId3"/>
          <a:srcRect l="57590" t="52631" r="27972" b="269"/>
          <a:stretch>
            <a:fillRect/>
          </a:stretch>
        </p:blipFill>
        <p:spPr bwMode="auto">
          <a:xfrm>
            <a:off x="8839198" y="-323850"/>
            <a:ext cx="30480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457199" y="-228600"/>
          <a:ext cx="8305801" cy="670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7030"/>
                <a:gridCol w="4228771"/>
              </a:tblGrid>
              <a:tr h="6705600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ФУТБОЛ</a:t>
                      </a:r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Подкидывание мяча ногой и его ловля руками. Обводка предметов, попадание в предметы, в ворота. Первоначальное освоение функций вратаря, защитников, полузащитников, нападающих; выполнение этих функций в условиях моделирования простейших игровых ситуаций. Ознакомление с основными правилами игры. Попытки игры командами.</a:t>
                      </a:r>
                    </a:p>
                    <a:p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АКРОБАТИЧЕСКИЕ УПРАЖНЕНИЯ. </a:t>
                      </a:r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Группировки, перекаты, кувырки, равновесия, </a:t>
                      </a:r>
                      <a:r>
                        <a:rPr lang="ru-RU" sz="1400" b="0" kern="12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полушпагаты</a:t>
                      </a:r>
                      <a:r>
                        <a:rPr lang="ru-RU" sz="1400" b="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; акробатические стойки.</a:t>
                      </a:r>
                      <a:endParaRPr lang="ru-RU" sz="1400" b="0" dirty="0" smtClean="0">
                        <a:solidFill>
                          <a:srgbClr val="002060"/>
                        </a:solidFill>
                      </a:endParaRPr>
                    </a:p>
                    <a:p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2" name="Рисунок 11" descr="PB110595.JPG"/>
          <p:cNvPicPr>
            <a:picLocks noChangeAspect="1"/>
          </p:cNvPicPr>
          <p:nvPr/>
        </p:nvPicPr>
        <p:blipFill>
          <a:blip r:embed="rId4" cstate="print">
            <a:lum bright="20000"/>
          </a:blip>
          <a:srcRect l="35834" t="1111" r="2500" b="26667"/>
          <a:stretch>
            <a:fillRect/>
          </a:stretch>
        </p:blipFill>
        <p:spPr>
          <a:xfrm rot="5400000">
            <a:off x="553915" y="1884487"/>
            <a:ext cx="2168769" cy="190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PB110611.JPG"/>
          <p:cNvPicPr>
            <a:picLocks noChangeAspect="1"/>
          </p:cNvPicPr>
          <p:nvPr/>
        </p:nvPicPr>
        <p:blipFill>
          <a:blip r:embed="rId5" cstate="print">
            <a:lum bright="20000"/>
          </a:blip>
          <a:srcRect l="6667" t="7778" r="34167"/>
          <a:stretch>
            <a:fillRect/>
          </a:stretch>
        </p:blipFill>
        <p:spPr>
          <a:xfrm>
            <a:off x="2667000" y="3200400"/>
            <a:ext cx="1857260" cy="2171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 descr="PB200859.JPG"/>
          <p:cNvPicPr>
            <a:picLocks noChangeAspect="1"/>
          </p:cNvPicPr>
          <p:nvPr/>
        </p:nvPicPr>
        <p:blipFill>
          <a:blip r:embed="rId6" cstate="print"/>
          <a:srcRect l="5833" t="3333" b="25556"/>
          <a:stretch>
            <a:fillRect/>
          </a:stretch>
        </p:blipFill>
        <p:spPr>
          <a:xfrm>
            <a:off x="6248400" y="5105400"/>
            <a:ext cx="2421731" cy="137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 descr="PB090664.JPG"/>
          <p:cNvPicPr>
            <a:picLocks noChangeAspect="1"/>
          </p:cNvPicPr>
          <p:nvPr/>
        </p:nvPicPr>
        <p:blipFill>
          <a:blip r:embed="rId7" cstate="print"/>
          <a:srcRect l="20000" t="27777" r="25001" b="6667"/>
          <a:stretch>
            <a:fillRect/>
          </a:stretch>
        </p:blipFill>
        <p:spPr>
          <a:xfrm>
            <a:off x="4724400" y="914400"/>
            <a:ext cx="1449091" cy="1295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 descr="PB090663.JPG"/>
          <p:cNvPicPr>
            <a:picLocks noChangeAspect="1"/>
          </p:cNvPicPr>
          <p:nvPr/>
        </p:nvPicPr>
        <p:blipFill>
          <a:blip r:embed="rId8" cstate="print"/>
          <a:srcRect l="10000" t="27778" r="23333" b="25555"/>
          <a:stretch>
            <a:fillRect/>
          </a:stretch>
        </p:blipFill>
        <p:spPr>
          <a:xfrm>
            <a:off x="6324600" y="914400"/>
            <a:ext cx="2405745" cy="1263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 descr="PB130796.JPG"/>
          <p:cNvPicPr>
            <a:picLocks noChangeAspect="1"/>
          </p:cNvPicPr>
          <p:nvPr/>
        </p:nvPicPr>
        <p:blipFill>
          <a:blip r:embed="rId9" cstate="print"/>
          <a:srcRect l="27500" t="24444" r="14167" b="18889"/>
          <a:stretch>
            <a:fillRect/>
          </a:stretch>
        </p:blipFill>
        <p:spPr>
          <a:xfrm>
            <a:off x="6553200" y="2362200"/>
            <a:ext cx="2091764" cy="152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 descr="PB200840.JPG"/>
          <p:cNvPicPr>
            <a:picLocks noChangeAspect="1"/>
          </p:cNvPicPr>
          <p:nvPr/>
        </p:nvPicPr>
        <p:blipFill>
          <a:blip r:embed="rId10" cstate="print"/>
          <a:srcRect l="11667" t="10000" r="25000" b="23333"/>
          <a:stretch>
            <a:fillRect/>
          </a:stretch>
        </p:blipFill>
        <p:spPr>
          <a:xfrm>
            <a:off x="4572000" y="2438400"/>
            <a:ext cx="1752600" cy="13836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Рисунок 19" descr="PB200842.JPG"/>
          <p:cNvPicPr>
            <a:picLocks noChangeAspect="1"/>
          </p:cNvPicPr>
          <p:nvPr/>
        </p:nvPicPr>
        <p:blipFill>
          <a:blip r:embed="rId11" cstate="print"/>
          <a:srcRect l="15833" t="24444" r="16667" b="16667"/>
          <a:stretch>
            <a:fillRect/>
          </a:stretch>
        </p:blipFill>
        <p:spPr>
          <a:xfrm>
            <a:off x="5029200" y="3962400"/>
            <a:ext cx="2133600" cy="13960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нжела\Desktop\К ПРЕЗЕНТАЦИИ НА МО\background-designs-background-power-point-background-for-powerpoint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-304800" y="-457200"/>
            <a:ext cx="9753600" cy="73152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81000" y="-304799"/>
            <a:ext cx="8153400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Гендерное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воспитание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это организация педагогического процесса с учетом половой идентичности, особенностей развития детей в ходе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полоролевой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социализации.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Учет  </a:t>
            </a:r>
            <a:r>
              <a:rPr lang="ru-RU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гендерных</a:t>
            </a: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особенностей  детей  является важнейшим  аспектом  </a:t>
            </a:r>
            <a:r>
              <a:rPr lang="ru-RU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здоровьесбережения</a:t>
            </a: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Мальчика и девочку нельзя воспитывать и обучать одинаково. Они по-разному воспринимают мир, по-разному смотрят и видят, слушают и слышат, по-разному говорят и молчат, чувствуют и переживают. Известный писатель и педагог Ж. Руссо говорил, что как нельзя считать один пол совершеннее другого, так и нельзя их уравнивать. Цели, методы и подходы воспитания мальчиков и девочек должны быть различными. Биологические половые различия несут с собой различные эмоциональные, познавательные и личностные характеристики. Отсюда и возникает необходимость дифференцированного подхода в воспитании мальчиков и девочек с первых дней жизни.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14" descr="13104857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2400" y="-304800"/>
            <a:ext cx="685800" cy="935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4" descr="http://pictures.valegosales.com/holdinghandsPic2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3600" y="4114800"/>
            <a:ext cx="1690777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нжела\Desktop\К ПРЕЗЕНТАЦИИ НА МО\background-designs-background-power-point-background-for-powerpoint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-457200"/>
            <a:ext cx="9144000" cy="73152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600200" y="0"/>
            <a:ext cx="525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5800" y="0"/>
            <a:ext cx="7391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0" descr="shutterstock_13788346"/>
          <p:cNvPicPr>
            <a:picLocks noChangeAspect="1" noChangeArrowheads="1"/>
          </p:cNvPicPr>
          <p:nvPr/>
        </p:nvPicPr>
        <p:blipFill>
          <a:blip r:embed="rId3"/>
          <a:srcRect l="72028" t="50490" r="12331" b="269"/>
          <a:stretch>
            <a:fillRect/>
          </a:stretch>
        </p:blipFill>
        <p:spPr bwMode="auto">
          <a:xfrm>
            <a:off x="0" y="0"/>
            <a:ext cx="457200" cy="77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shutterstock_13788346"/>
          <p:cNvPicPr>
            <a:picLocks noChangeAspect="1" noChangeArrowheads="1"/>
          </p:cNvPicPr>
          <p:nvPr/>
        </p:nvPicPr>
        <p:blipFill>
          <a:blip r:embed="rId3"/>
          <a:srcRect l="57590" t="52631" r="27972" b="269"/>
          <a:stretch>
            <a:fillRect/>
          </a:stretch>
        </p:blipFill>
        <p:spPr bwMode="auto">
          <a:xfrm>
            <a:off x="8785410" y="-2"/>
            <a:ext cx="358590" cy="76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457200" y="0"/>
          <a:ext cx="8305800" cy="6172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5800"/>
              </a:tblGrid>
              <a:tr h="61722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мальчики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ХОККЕЙ</a:t>
                      </a: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Выработка элементарных умений ведения шайбы клюшкой с задержкой, передачей и обводкой предметов; развитие меткости удара по воротам с места и после ведения шайбы. Моделирование простейших игровых ситуаций. Ознакомление с некоторыми правилами игры</a:t>
                      </a:r>
                      <a:endParaRPr lang="ru-RU" sz="14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2" name="Рисунок 11" descr="PB120704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rcRect l="2500" t="28889" r="23333" b="18889"/>
          <a:stretch>
            <a:fillRect/>
          </a:stretch>
        </p:blipFill>
        <p:spPr>
          <a:xfrm>
            <a:off x="4953000" y="3886200"/>
            <a:ext cx="3657600" cy="19315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PB120708.JPG"/>
          <p:cNvPicPr>
            <a:picLocks noChangeAspect="1"/>
          </p:cNvPicPr>
          <p:nvPr/>
        </p:nvPicPr>
        <p:blipFill>
          <a:blip r:embed="rId5" cstate="print">
            <a:lum bright="10000"/>
          </a:blip>
          <a:srcRect t="22222" r="10000" b="16667"/>
          <a:stretch>
            <a:fillRect/>
          </a:stretch>
        </p:blipFill>
        <p:spPr>
          <a:xfrm>
            <a:off x="762000" y="3886200"/>
            <a:ext cx="3890356" cy="1981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 descr="PB110626.JPG"/>
          <p:cNvPicPr>
            <a:picLocks noChangeAspect="1"/>
          </p:cNvPicPr>
          <p:nvPr/>
        </p:nvPicPr>
        <p:blipFill>
          <a:blip r:embed="rId6" cstate="print">
            <a:lum bright="10000"/>
          </a:blip>
          <a:srcRect t="14444" r="21667"/>
          <a:stretch>
            <a:fillRect/>
          </a:stretch>
        </p:blipFill>
        <p:spPr>
          <a:xfrm>
            <a:off x="1295400" y="1295400"/>
            <a:ext cx="2971800" cy="24343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 descr="PB110624.JPG"/>
          <p:cNvPicPr>
            <a:picLocks noChangeAspect="1"/>
          </p:cNvPicPr>
          <p:nvPr/>
        </p:nvPicPr>
        <p:blipFill>
          <a:blip r:embed="rId7" cstate="print">
            <a:lum bright="10000"/>
          </a:blip>
          <a:srcRect l="13333" t="13333" b="12222"/>
          <a:stretch>
            <a:fillRect/>
          </a:stretch>
        </p:blipFill>
        <p:spPr>
          <a:xfrm>
            <a:off x="5029200" y="1295400"/>
            <a:ext cx="3514298" cy="22640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нжела\Desktop\К ПРЕЗЕНТАЦИИ НА МО\background-designs-background-power-point-background-for-powerpoin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0850" y="0"/>
            <a:ext cx="9204850" cy="6896223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04800" y="304799"/>
          <a:ext cx="8534400" cy="640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34400"/>
              </a:tblGrid>
              <a:tr h="6604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СПОРТИВНЫЕ УПРАЖНЕНИЯ И ИГРЫ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60400"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КАТАНИЕ НА САНКАХ.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Игровые задания: «Подними предмет», «</a:t>
                      </a:r>
                      <a:r>
                        <a:rPr lang="ru-RU" sz="1400" kern="12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Воротики</a:t>
                      </a:r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». Игры-эстафеты с санками.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60400"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СКОЛЬЖЕНИЕ И КАТАНИЕ НА КОНЬКАХ.</a:t>
                      </a:r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Скольжение с невысокой горки; выработка умения правильно выбрать и регулировать положение тела в целях сохранения равновесия.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Формирование первоначальных умений и навыков катания на коньках: постановка ног, простейшие способы скольжения, сохранение правильной позы и равновесия, разбег, выполнение поворотов, торможение; развитие легкости соответствующих движений и концентрация внимания на своих ощущениях. Рисование коньками на снегу, на льду.</a:t>
                      </a:r>
                    </a:p>
                    <a:p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60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ХОДЬБА НА ЛЫЖАХ.</a:t>
                      </a:r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Ходьба на лыжах в среднем темпе (600 м), в спокойном темпе (2-3 км), в переменном темпе от спокойного к среднему (1,5 км). Игры-эстафеты с лыжами.</a:t>
                      </a:r>
                    </a:p>
                    <a:p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60400"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КАТАНИЕ НА ВЕЛОСИПЕДЕ. </a:t>
                      </a:r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Управление велосипедом одной рукой.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Въезд на небольшую возвышенность и съезд с нее. Игровое упражнение «Кто проедет дальше, не крутя педали». Катание на самокате.</a:t>
                      </a:r>
                    </a:p>
                    <a:p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60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КАТАНИЕ НА РОЛИКОВЫХ КОНЬКАХ.</a:t>
                      </a:r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Формирование первоначальных умений и навыков катания на роликовых коньках: постановка и основные движения ног, сохранение правильной позы и равновесия, разбег, выполнение поворотов, торможение; развитие легкости соответствующих движений и концентрация внимания на ее ощущении.</a:t>
                      </a:r>
                    </a:p>
                    <a:p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60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ВОЛЕЙБОЛ.</a:t>
                      </a:r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Освоение простейших навыков подачи, отбивания и перебрасывания мяча.</a:t>
                      </a:r>
                    </a:p>
                    <a:p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advClick="0"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нжела\Desktop\К ПРЕЗЕНТАЦИИ НА МО\background-designs-background-power-point-background-for-powerpoin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0850" y="0"/>
            <a:ext cx="9204850" cy="6896223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04800" y="380999"/>
          <a:ext cx="8534400" cy="5943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34400"/>
              </a:tblGrid>
              <a:tr h="85417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БАДМИНТОН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Отбивание волана ракеткой; регулирование направления и силы удара; свободное передвижение по площадке (в игре со сверстником).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88976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НАСТОЛЬНЫЙ ТЕННИС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Выработка умения правильно держать ракетку; подбрасывать и ловить мяч одной рукой; регулировать силу и направление удара о стену, вверх; посылать мяч через сетку после отскока от стола.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6050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ГОРОДКИ.</a:t>
                      </a:r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Выработка умения выбивать городки с </a:t>
                      </a:r>
                      <a:r>
                        <a:rPr lang="ru-RU" sz="1400" kern="12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полукона</a:t>
                      </a:r>
                      <a:r>
                        <a:rPr lang="ru-RU" sz="140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и кона с наименьшей затратой бит.</a:t>
                      </a:r>
                    </a:p>
                    <a:p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594632">
                <a:tc>
                  <a:txBody>
                    <a:bodyPr/>
                    <a:lstStyle/>
                    <a:p>
                      <a:endParaRPr lang="ru-RU" sz="14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4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4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4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4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4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4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4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4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4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4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4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4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Рисунок 3" descr="P2110171.JPG"/>
          <p:cNvPicPr>
            <a:picLocks noChangeAspect="1"/>
          </p:cNvPicPr>
          <p:nvPr/>
        </p:nvPicPr>
        <p:blipFill>
          <a:blip r:embed="rId3" cstate="print"/>
          <a:srcRect l="16667" t="14444" r="9999" b="15556"/>
          <a:stretch>
            <a:fillRect/>
          </a:stretch>
        </p:blipFill>
        <p:spPr>
          <a:xfrm>
            <a:off x="762000" y="3200400"/>
            <a:ext cx="3581400" cy="25639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P2110183.JPG"/>
          <p:cNvPicPr>
            <a:picLocks noChangeAspect="1"/>
          </p:cNvPicPr>
          <p:nvPr/>
        </p:nvPicPr>
        <p:blipFill>
          <a:blip r:embed="rId4" cstate="print"/>
          <a:srcRect l="37500" t="7778" r="9167" b="21111"/>
          <a:stretch>
            <a:fillRect/>
          </a:stretch>
        </p:blipFill>
        <p:spPr>
          <a:xfrm>
            <a:off x="4800600" y="2895600"/>
            <a:ext cx="3200400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нжела\Desktop\К ПРЕЗЕНТАЦИИ НА МО\background-designs-background-power-point-background-for-powerpoint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33400" y="0"/>
            <a:ext cx="8610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66006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Варианты двигательной деятельности для организации </a:t>
            </a:r>
            <a:br>
              <a:rPr lang="ru-RU" b="1" dirty="0" smtClean="0">
                <a:solidFill>
                  <a:srgbClr val="66006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66006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 проведения физкультурной деятельности: </a:t>
            </a:r>
            <a:r>
              <a:rPr lang="ru-RU" dirty="0" smtClean="0">
                <a:solidFill>
                  <a:srgbClr val="66006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66006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2400" y="990600"/>
            <a:ext cx="89916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eaLnBrk="0" hangingPunct="0">
              <a:tabLst>
                <a:tab pos="457200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блок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занятие всей группой, где часть заданий для девочек </a:t>
            </a:r>
          </a:p>
          <a:p>
            <a:pPr indent="450850" eaLnBrk="0" hangingPunct="0">
              <a:tabLst>
                <a:tab pos="457200" algn="l"/>
              </a:tabLst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мальчиков  имеют отличия:  в подготовительной и </a:t>
            </a:r>
          </a:p>
          <a:p>
            <a:pPr indent="450850" eaLnBrk="0" hangingPunct="0">
              <a:tabLst>
                <a:tab pos="457200" algn="l"/>
              </a:tabLst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заключительной   части занятий дети выполняют  упражнения все </a:t>
            </a:r>
          </a:p>
          <a:p>
            <a:pPr indent="450850" eaLnBrk="0" hangingPunct="0">
              <a:tabLst>
                <a:tab pos="457200" algn="l"/>
              </a:tabLst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вместе, а в основной  они  делятся на подгруппы -  одна занимается с воспитателем</a:t>
            </a:r>
          </a:p>
          <a:p>
            <a:pPr indent="450850" eaLnBrk="0" hangingPunct="0">
              <a:tabLst>
                <a:tab pos="457200" algn="l"/>
              </a:tabLst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группы, другая с воспитателем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Физо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 все дети занимаются вместе, а   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общеразвивающие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упражнения мальчики    </a:t>
            </a:r>
          </a:p>
          <a:p>
            <a:pPr indent="450850" eaLnBrk="0" hangingPunct="0">
              <a:tabLst>
                <a:tab pos="457200" algn="l"/>
              </a:tabLst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выполняют с  отягощениями, учитывая исходные  положения и </a:t>
            </a:r>
          </a:p>
          <a:p>
            <a:pPr indent="450850" eaLnBrk="0" hangingPunct="0">
              <a:tabLst>
                <a:tab pos="457200" algn="l"/>
              </a:tabLst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дозировку; с разными предметами – мальчики с гантелями, девочки с лентами.</a:t>
            </a:r>
          </a:p>
          <a:p>
            <a:pPr indent="450850" eaLnBrk="0" hangingPunct="0">
              <a:tabLst>
                <a:tab pos="457200" algn="l"/>
              </a:tabLst>
            </a:pPr>
            <a:endParaRPr lang="ru-RU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eaLnBrk="0" hangingPunct="0">
              <a:tabLst>
                <a:tab pos="457200" algn="l"/>
              </a:tabLst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eaLnBrk="0" hangingPunct="0">
              <a:tabLst>
                <a:tab pos="457200" algn="l"/>
              </a:tabLst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eaLnBrk="0" hangingPunct="0">
              <a:tabLst>
                <a:tab pos="457200" algn="l"/>
              </a:tabLst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eaLnBrk="0" hangingPunct="0">
              <a:tabLst>
                <a:tab pos="457200" algn="l"/>
              </a:tabLst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eaLnBrk="0" hangingPunct="0">
              <a:tabLst>
                <a:tab pos="457200" algn="l"/>
              </a:tabLst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eaLnBrk="0" hangingPunct="0">
              <a:tabLst>
                <a:tab pos="457200" algn="l"/>
              </a:tabLst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eaLnBrk="0" hangingPunct="0">
              <a:tabLst>
                <a:tab pos="457200" algn="l"/>
              </a:tabLst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eaLnBrk="0" hangingPunct="0">
              <a:tabLst>
                <a:tab pos="457200" algn="l"/>
              </a:tabLst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eaLnBrk="0" hangingPunct="0">
              <a:tabLst>
                <a:tab pos="457200" algn="l"/>
              </a:tabLst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eaLnBrk="0" hangingPunct="0">
              <a:tabLst>
                <a:tab pos="457200" algn="l"/>
              </a:tabLst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eaLnBrk="0" hangingPunct="0">
              <a:tabLst>
                <a:tab pos="457200" algn="l"/>
              </a:tabLst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eaLnBrk="0" hangingPunct="0">
              <a:tabLst>
                <a:tab pos="457200" algn="l"/>
              </a:tabLst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eaLnBrk="0" hangingPunct="0">
              <a:tabLst>
                <a:tab pos="457200" algn="l"/>
              </a:tabLst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eaLnBrk="0" hangingPunct="0">
              <a:tabLst>
                <a:tab pos="457200" algn="l"/>
              </a:tabLst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eaLnBrk="0" hangingPunct="0">
              <a:tabLst>
                <a:tab pos="457200" algn="l"/>
              </a:tabLst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lang="ru-RU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Picture 10" descr="shutterstock_13788346"/>
          <p:cNvPicPr>
            <a:picLocks noChangeAspect="1" noChangeArrowheads="1"/>
          </p:cNvPicPr>
          <p:nvPr/>
        </p:nvPicPr>
        <p:blipFill>
          <a:blip r:embed="rId3"/>
          <a:srcRect l="72028" t="50490" r="12331" b="269"/>
          <a:stretch>
            <a:fillRect/>
          </a:stretch>
        </p:blipFill>
        <p:spPr bwMode="auto">
          <a:xfrm>
            <a:off x="0" y="0"/>
            <a:ext cx="40341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shutterstock_13788346"/>
          <p:cNvPicPr>
            <a:picLocks noChangeAspect="1" noChangeArrowheads="1"/>
          </p:cNvPicPr>
          <p:nvPr/>
        </p:nvPicPr>
        <p:blipFill>
          <a:blip r:embed="rId3"/>
          <a:srcRect l="57590" t="52631" r="27972" b="269"/>
          <a:stretch>
            <a:fillRect/>
          </a:stretch>
        </p:blipFill>
        <p:spPr bwMode="auto">
          <a:xfrm>
            <a:off x="8857128" y="-1"/>
            <a:ext cx="286872" cy="609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PB190712.JPG"/>
          <p:cNvPicPr>
            <a:picLocks noChangeAspect="1"/>
          </p:cNvPicPr>
          <p:nvPr/>
        </p:nvPicPr>
        <p:blipFill>
          <a:blip r:embed="rId4" cstate="print"/>
          <a:srcRect l="6667" t="22222" b="6667"/>
          <a:stretch>
            <a:fillRect/>
          </a:stretch>
        </p:blipFill>
        <p:spPr>
          <a:xfrm>
            <a:off x="1447800" y="3276600"/>
            <a:ext cx="5943600" cy="33963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>
    <p:wipe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нжела\Desktop\К ПРЕЗЕНТАЦИИ НА МО\background-designs-background-power-point-background-for-powerpoint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600200" y="0"/>
            <a:ext cx="525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5800" y="0"/>
            <a:ext cx="7391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5800" y="0"/>
            <a:ext cx="79248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eaLnBrk="0" hangingPunct="0">
              <a:tabLst>
                <a:tab pos="457200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III блок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lang="ru-RU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“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интегрированный вариант</a:t>
            </a:r>
            <a:r>
              <a:rPr lang="ru-RU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”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проведения непосредственно образовательной деятельности.</a:t>
            </a:r>
          </a:p>
          <a:p>
            <a:pPr indent="450850" eaLnBrk="0" hangingPunct="0">
              <a:tabLst>
                <a:tab pos="457200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Кружковая работа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 по ритмической гимнастике</a:t>
            </a:r>
          </a:p>
          <a:p>
            <a:pPr indent="450850" algn="just" eaLnBrk="0" hangingPunct="0">
              <a:tabLst>
                <a:tab pos="457200" algn="l"/>
              </a:tabLst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для девочек, а мальчики занимаются спортивными играми  - «футбол»,   баскетбол, хоккей. </a:t>
            </a:r>
          </a:p>
          <a:p>
            <a:pPr indent="450850" eaLnBrk="0" hangingPunct="0">
              <a:tabLst>
                <a:tab pos="457200" algn="l"/>
              </a:tabLst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indent="450850" eaLnBrk="0" hangingPunct="0">
              <a:tabLst>
                <a:tab pos="457200" algn="l"/>
              </a:tabLst>
            </a:pPr>
            <a:endParaRPr lang="ru-RU" dirty="0"/>
          </a:p>
        </p:txBody>
      </p:sp>
      <p:pic>
        <p:nvPicPr>
          <p:cNvPr id="10" name="Picture 10" descr="shutterstock_13788346"/>
          <p:cNvPicPr>
            <a:picLocks noChangeAspect="1" noChangeArrowheads="1"/>
          </p:cNvPicPr>
          <p:nvPr/>
        </p:nvPicPr>
        <p:blipFill>
          <a:blip r:embed="rId3"/>
          <a:srcRect l="72028" t="50490" r="12331" b="269"/>
          <a:stretch>
            <a:fillRect/>
          </a:stretch>
        </p:blipFill>
        <p:spPr bwMode="auto">
          <a:xfrm>
            <a:off x="0" y="0"/>
            <a:ext cx="457200" cy="77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shutterstock_13788346"/>
          <p:cNvPicPr>
            <a:picLocks noChangeAspect="1" noChangeArrowheads="1"/>
          </p:cNvPicPr>
          <p:nvPr/>
        </p:nvPicPr>
        <p:blipFill>
          <a:blip r:embed="rId3"/>
          <a:srcRect l="57590" t="52631" r="27972" b="269"/>
          <a:stretch>
            <a:fillRect/>
          </a:stretch>
        </p:blipFill>
        <p:spPr bwMode="auto">
          <a:xfrm>
            <a:off x="8785410" y="-2"/>
            <a:ext cx="358590" cy="76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PB200836.JPG"/>
          <p:cNvPicPr>
            <a:picLocks noChangeAspect="1"/>
          </p:cNvPicPr>
          <p:nvPr/>
        </p:nvPicPr>
        <p:blipFill>
          <a:blip r:embed="rId4" cstate="print"/>
          <a:srcRect l="8333" t="17778" r="12500" b="11111"/>
          <a:stretch>
            <a:fillRect/>
          </a:stretch>
        </p:blipFill>
        <p:spPr>
          <a:xfrm>
            <a:off x="5029200" y="1447800"/>
            <a:ext cx="3619500" cy="2438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PB200839.JPG"/>
          <p:cNvPicPr>
            <a:picLocks noChangeAspect="1"/>
          </p:cNvPicPr>
          <p:nvPr/>
        </p:nvPicPr>
        <p:blipFill>
          <a:blip r:embed="rId5" cstate="print"/>
          <a:srcRect l="12500" t="27778" r="11666" b="7778"/>
          <a:stretch>
            <a:fillRect/>
          </a:stretch>
        </p:blipFill>
        <p:spPr>
          <a:xfrm>
            <a:off x="3962400" y="4114800"/>
            <a:ext cx="3706211" cy="2362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 descr="PB110623.JPG"/>
          <p:cNvPicPr>
            <a:picLocks noChangeAspect="1"/>
          </p:cNvPicPr>
          <p:nvPr/>
        </p:nvPicPr>
        <p:blipFill>
          <a:blip r:embed="rId6" cstate="print"/>
          <a:srcRect l="20000" t="14444" r="20833"/>
          <a:stretch>
            <a:fillRect/>
          </a:stretch>
        </p:blipFill>
        <p:spPr>
          <a:xfrm>
            <a:off x="703613" y="1905000"/>
            <a:ext cx="2880755" cy="3124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>
    <p:wipe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нжела\Desktop\К ПРЕЗЕНТАЦИИ НА МО\background-designs-background-power-point-background-for-powerpoint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838200" y="1"/>
            <a:ext cx="76962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eaLnBrk="0" hangingPunct="0">
              <a:tabLst>
                <a:tab pos="457200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 блок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занятие по подгруппам (мальчики и девочки) </a:t>
            </a:r>
          </a:p>
          <a:p>
            <a:pPr indent="450850" eaLnBrk="0" hangingPunct="0">
              <a:tabLst>
                <a:tab pos="457200" algn="l"/>
              </a:tabLst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занятия   требуют разных методических подходов при работе с </a:t>
            </a:r>
          </a:p>
          <a:p>
            <a:pPr indent="450850" eaLnBrk="0" hangingPunct="0">
              <a:tabLst>
                <a:tab pos="457200" algn="l"/>
              </a:tabLst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мальчиками и девочками или тематические занятия, где </a:t>
            </a:r>
          </a:p>
          <a:p>
            <a:pPr indent="450850" eaLnBrk="0" hangingPunct="0">
              <a:tabLst>
                <a:tab pos="457200" algn="l"/>
              </a:tabLst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двигательная  деятельность носит ярко выраженный поло ролевой </a:t>
            </a:r>
          </a:p>
          <a:p>
            <a:pPr indent="450850" eaLnBrk="0" hangingPunct="0">
              <a:tabLst>
                <a:tab pos="457200" algn="l"/>
              </a:tabLst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характер.</a:t>
            </a:r>
          </a:p>
          <a:p>
            <a:pPr indent="450850" eaLnBrk="0" hangingPunct="0">
              <a:tabLst>
                <a:tab pos="457200" algn="l"/>
              </a:tabLst>
            </a:pPr>
            <a:endParaRPr lang="ru-RU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eaLnBrk="0" hangingPunct="0">
              <a:tabLst>
                <a:tab pos="457200" algn="l"/>
              </a:tabLst>
            </a:pPr>
            <a:endParaRPr lang="ru-RU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eaLnBrk="0" hangingPunct="0">
              <a:tabLst>
                <a:tab pos="457200" algn="l"/>
              </a:tabLst>
            </a:pPr>
            <a:endParaRPr lang="ru-RU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eaLnBrk="0" hangingPunct="0">
              <a:tabLst>
                <a:tab pos="457200" algn="l"/>
              </a:tabLst>
            </a:pPr>
            <a:endParaRPr lang="ru-RU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8" name="Picture 10" descr="shutterstock_13788346"/>
          <p:cNvPicPr>
            <a:picLocks noChangeAspect="1" noChangeArrowheads="1"/>
          </p:cNvPicPr>
          <p:nvPr/>
        </p:nvPicPr>
        <p:blipFill>
          <a:blip r:embed="rId3"/>
          <a:srcRect l="72028" t="50490" r="12331" b="269"/>
          <a:stretch>
            <a:fillRect/>
          </a:stretch>
        </p:blipFill>
        <p:spPr bwMode="auto">
          <a:xfrm>
            <a:off x="0" y="0"/>
            <a:ext cx="457200" cy="77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shutterstock_13788346"/>
          <p:cNvPicPr>
            <a:picLocks noChangeAspect="1" noChangeArrowheads="1"/>
          </p:cNvPicPr>
          <p:nvPr/>
        </p:nvPicPr>
        <p:blipFill>
          <a:blip r:embed="rId3"/>
          <a:srcRect l="57590" t="52631" r="27972" b="269"/>
          <a:stretch>
            <a:fillRect/>
          </a:stretch>
        </p:blipFill>
        <p:spPr bwMode="auto">
          <a:xfrm>
            <a:off x="8785410" y="-2"/>
            <a:ext cx="358590" cy="76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PB110600.JPG"/>
          <p:cNvPicPr>
            <a:picLocks noChangeAspect="1"/>
          </p:cNvPicPr>
          <p:nvPr/>
        </p:nvPicPr>
        <p:blipFill>
          <a:blip r:embed="rId4" cstate="print"/>
          <a:srcRect l="33333" t="6667" r="-833" b="20000"/>
          <a:stretch>
            <a:fillRect/>
          </a:stretch>
        </p:blipFill>
        <p:spPr>
          <a:xfrm rot="16200000" flipH="1" flipV="1">
            <a:off x="-10262" y="2372463"/>
            <a:ext cx="4225640" cy="34431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PB100688.JPG"/>
          <p:cNvPicPr>
            <a:picLocks noChangeAspect="1"/>
          </p:cNvPicPr>
          <p:nvPr/>
        </p:nvPicPr>
        <p:blipFill>
          <a:blip r:embed="rId5" cstate="print"/>
          <a:srcRect l="17500" t="18888" r="13333" b="3333"/>
          <a:stretch>
            <a:fillRect/>
          </a:stretch>
        </p:blipFill>
        <p:spPr>
          <a:xfrm>
            <a:off x="4038600" y="1981200"/>
            <a:ext cx="4876800" cy="4112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>
    <p:wipe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нжела\Desktop\К ПРЕЗЕНТАЦИИ НА МО\background-designs-background-power-point-background-for-powerpoint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-228600" y="0"/>
            <a:ext cx="9372600" cy="73152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600200" y="0"/>
            <a:ext cx="525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5800" y="0"/>
            <a:ext cx="7391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0" descr="shutterstock_13788346"/>
          <p:cNvPicPr>
            <a:picLocks noChangeAspect="1" noChangeArrowheads="1"/>
          </p:cNvPicPr>
          <p:nvPr/>
        </p:nvPicPr>
        <p:blipFill>
          <a:blip r:embed="rId3"/>
          <a:srcRect l="72028" t="50490" r="12331" b="269"/>
          <a:stretch>
            <a:fillRect/>
          </a:stretch>
        </p:blipFill>
        <p:spPr bwMode="auto">
          <a:xfrm>
            <a:off x="0" y="0"/>
            <a:ext cx="457200" cy="77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shutterstock_13788346"/>
          <p:cNvPicPr>
            <a:picLocks noChangeAspect="1" noChangeArrowheads="1"/>
          </p:cNvPicPr>
          <p:nvPr/>
        </p:nvPicPr>
        <p:blipFill>
          <a:blip r:embed="rId3"/>
          <a:srcRect l="57590" t="52631" r="27972" b="269"/>
          <a:stretch>
            <a:fillRect/>
          </a:stretch>
        </p:blipFill>
        <p:spPr bwMode="auto">
          <a:xfrm>
            <a:off x="8785410" y="-2"/>
            <a:ext cx="358590" cy="76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57200" y="0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Физкультурная деятельность  «Мы любим спорт»</a:t>
            </a:r>
          </a:p>
          <a:p>
            <a:pPr algn="ctr"/>
            <a:r>
              <a:rPr lang="ru-RU" sz="20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рамках дня самоуправления с участием родителей. Цель: поддерживать сотрудничество с семьёй).</a:t>
            </a:r>
            <a:endParaRPr lang="ru-RU" sz="1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DSCN3521.JPG"/>
          <p:cNvPicPr>
            <a:picLocks noChangeAspect="1"/>
          </p:cNvPicPr>
          <p:nvPr/>
        </p:nvPicPr>
        <p:blipFill>
          <a:blip r:embed="rId4" cstate="print"/>
          <a:srcRect t="14444" r="3334" b="6667"/>
          <a:stretch>
            <a:fillRect/>
          </a:stretch>
        </p:blipFill>
        <p:spPr>
          <a:xfrm>
            <a:off x="1066800" y="762000"/>
            <a:ext cx="3048000" cy="1865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 descr="DSCN3533.JPG"/>
          <p:cNvPicPr>
            <a:picLocks noChangeAspect="1"/>
          </p:cNvPicPr>
          <p:nvPr/>
        </p:nvPicPr>
        <p:blipFill>
          <a:blip r:embed="rId5" cstate="print"/>
          <a:srcRect l="13333" t="23333" r="14167" b="21111"/>
          <a:stretch>
            <a:fillRect/>
          </a:stretch>
        </p:blipFill>
        <p:spPr>
          <a:xfrm>
            <a:off x="381000" y="2743200"/>
            <a:ext cx="3182111" cy="182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 descr="DSCN3548.JPG"/>
          <p:cNvPicPr>
            <a:picLocks noChangeAspect="1"/>
          </p:cNvPicPr>
          <p:nvPr/>
        </p:nvPicPr>
        <p:blipFill>
          <a:blip r:embed="rId6" cstate="print"/>
          <a:srcRect l="10833" t="27778" r="8333" b="6667"/>
          <a:stretch>
            <a:fillRect/>
          </a:stretch>
        </p:blipFill>
        <p:spPr>
          <a:xfrm>
            <a:off x="152400" y="4648200"/>
            <a:ext cx="3124200" cy="1900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 descr="DSCN3524.JPG"/>
          <p:cNvPicPr>
            <a:picLocks noChangeAspect="1"/>
          </p:cNvPicPr>
          <p:nvPr/>
        </p:nvPicPr>
        <p:blipFill>
          <a:blip r:embed="rId7" cstate="print"/>
          <a:srcRect l="8333" t="22222" r="9167" b="21111"/>
          <a:stretch>
            <a:fillRect/>
          </a:stretch>
        </p:blipFill>
        <p:spPr>
          <a:xfrm>
            <a:off x="4419600" y="2667000"/>
            <a:ext cx="3733800" cy="1923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 descr="DSCN3537.JPG"/>
          <p:cNvPicPr>
            <a:picLocks noChangeAspect="1"/>
          </p:cNvPicPr>
          <p:nvPr/>
        </p:nvPicPr>
        <p:blipFill>
          <a:blip r:embed="rId8" cstate="print"/>
          <a:srcRect l="12500" t="14444" b="4444"/>
          <a:stretch>
            <a:fillRect/>
          </a:stretch>
        </p:blipFill>
        <p:spPr>
          <a:xfrm>
            <a:off x="4876800" y="685800"/>
            <a:ext cx="2740069" cy="190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 descr="DSCN3556.JPG"/>
          <p:cNvPicPr>
            <a:picLocks noChangeAspect="1"/>
          </p:cNvPicPr>
          <p:nvPr/>
        </p:nvPicPr>
        <p:blipFill>
          <a:blip r:embed="rId9" cstate="print"/>
          <a:srcRect l="36667" t="31111" r="23333" b="6667"/>
          <a:stretch>
            <a:fillRect/>
          </a:stretch>
        </p:blipFill>
        <p:spPr>
          <a:xfrm>
            <a:off x="6934200" y="4648200"/>
            <a:ext cx="1632857" cy="190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Рисунок 18" descr="DSCN3557.JPG"/>
          <p:cNvPicPr>
            <a:picLocks noChangeAspect="1"/>
          </p:cNvPicPr>
          <p:nvPr/>
        </p:nvPicPr>
        <p:blipFill>
          <a:blip r:embed="rId10" cstate="print"/>
          <a:srcRect t="5661" r="15095" b="12579"/>
          <a:stretch>
            <a:fillRect/>
          </a:stretch>
        </p:blipFill>
        <p:spPr>
          <a:xfrm>
            <a:off x="3733800" y="4648200"/>
            <a:ext cx="2743200" cy="1981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>
    <p:wipe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нжела\Desktop\К ПРЕЗЕНТАЦИИ НА МО\background-designs-background-power-point-background-for-powerpoint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723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85800" y="304801"/>
            <a:ext cx="78486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Физкультурная деятельность  «Путешествие с Незнайкой»</a:t>
            </a:r>
          </a:p>
          <a:p>
            <a:pPr algn="ctr"/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ткрытое занятие. </a:t>
            </a:r>
            <a:r>
              <a:rPr lang="ru-RU" sz="1200" b="1" dirty="0" smtClean="0">
                <a:solidFill>
                  <a:srgbClr val="7030A0"/>
                </a:solidFill>
              </a:rPr>
              <a:t>Цель:</a:t>
            </a:r>
            <a:r>
              <a:rPr lang="ru-RU" sz="1200" dirty="0" smtClean="0">
                <a:solidFill>
                  <a:srgbClr val="7030A0"/>
                </a:solidFill>
              </a:rPr>
              <a:t> Показать разницу </a:t>
            </a:r>
            <a:r>
              <a:rPr lang="ru-RU" sz="1200" dirty="0" err="1" smtClean="0">
                <a:solidFill>
                  <a:srgbClr val="7030A0"/>
                </a:solidFill>
              </a:rPr>
              <a:t>полоролевого</a:t>
            </a:r>
            <a:r>
              <a:rPr lang="ru-RU" sz="1200" dirty="0" smtClean="0">
                <a:solidFill>
                  <a:srgbClr val="7030A0"/>
                </a:solidFill>
              </a:rPr>
              <a:t> поведения детей на занятии, осуществляя дифференцированный подход к физическому </a:t>
            </a:r>
            <a:r>
              <a:rPr lang="ru-RU" sz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развитию  зависимости от пола. )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PB190687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rcRect t="18889" r="10000" b="12222"/>
          <a:stretch>
            <a:fillRect/>
          </a:stretch>
        </p:blipFill>
        <p:spPr>
          <a:xfrm>
            <a:off x="381000" y="1219200"/>
            <a:ext cx="2787444" cy="16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PB190692.JPG"/>
          <p:cNvPicPr>
            <a:picLocks noChangeAspect="1"/>
          </p:cNvPicPr>
          <p:nvPr/>
        </p:nvPicPr>
        <p:blipFill>
          <a:blip r:embed="rId4" cstate="print"/>
          <a:srcRect l="21667" t="15556" r="14166" b="20000"/>
          <a:stretch>
            <a:fillRect/>
          </a:stretch>
        </p:blipFill>
        <p:spPr>
          <a:xfrm>
            <a:off x="3429000" y="1143000"/>
            <a:ext cx="2438400" cy="18367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PB190731.JPG"/>
          <p:cNvPicPr>
            <a:picLocks noChangeAspect="1"/>
          </p:cNvPicPr>
          <p:nvPr/>
        </p:nvPicPr>
        <p:blipFill>
          <a:blip r:embed="rId5" cstate="print"/>
          <a:srcRect l="4167" b="12222"/>
          <a:stretch>
            <a:fillRect/>
          </a:stretch>
        </p:blipFill>
        <p:spPr>
          <a:xfrm>
            <a:off x="6096000" y="1171492"/>
            <a:ext cx="2514600" cy="17274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PB190743.JPG"/>
          <p:cNvPicPr>
            <a:picLocks noChangeAspect="1"/>
          </p:cNvPicPr>
          <p:nvPr/>
        </p:nvPicPr>
        <p:blipFill>
          <a:blip r:embed="rId6" cstate="print"/>
          <a:srcRect l="12500" t="8889" b="11111"/>
          <a:stretch>
            <a:fillRect/>
          </a:stretch>
        </p:blipFill>
        <p:spPr>
          <a:xfrm>
            <a:off x="6159500" y="3043646"/>
            <a:ext cx="2451100" cy="16807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PB190749.JPG"/>
          <p:cNvPicPr>
            <a:picLocks noChangeAspect="1"/>
          </p:cNvPicPr>
          <p:nvPr/>
        </p:nvPicPr>
        <p:blipFill>
          <a:blip r:embed="rId7" cstate="print"/>
          <a:srcRect t="3333" r="33333" b="13333"/>
          <a:stretch>
            <a:fillRect/>
          </a:stretch>
        </p:blipFill>
        <p:spPr>
          <a:xfrm>
            <a:off x="3733800" y="3124200"/>
            <a:ext cx="1894840" cy="1776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PB190759.JPG"/>
          <p:cNvPicPr>
            <a:picLocks noChangeAspect="1"/>
          </p:cNvPicPr>
          <p:nvPr/>
        </p:nvPicPr>
        <p:blipFill>
          <a:blip r:embed="rId8" cstate="print">
            <a:lum bright="10000"/>
          </a:blip>
          <a:stretch>
            <a:fillRect/>
          </a:stretch>
        </p:blipFill>
        <p:spPr>
          <a:xfrm>
            <a:off x="6248400" y="5029200"/>
            <a:ext cx="2438400" cy="182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 descr="PB190761.JPG"/>
          <p:cNvPicPr>
            <a:picLocks noChangeAspect="1"/>
          </p:cNvPicPr>
          <p:nvPr/>
        </p:nvPicPr>
        <p:blipFill>
          <a:blip r:embed="rId9" cstate="print"/>
          <a:srcRect t="6667"/>
          <a:stretch>
            <a:fillRect/>
          </a:stretch>
        </p:blipFill>
        <p:spPr>
          <a:xfrm>
            <a:off x="533400" y="4991100"/>
            <a:ext cx="2667000" cy="1866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 descr="PB190716.JPG"/>
          <p:cNvPicPr>
            <a:picLocks noChangeAspect="1"/>
          </p:cNvPicPr>
          <p:nvPr/>
        </p:nvPicPr>
        <p:blipFill>
          <a:blip r:embed="rId10" cstate="print"/>
          <a:srcRect t="3333" b="12222"/>
          <a:stretch>
            <a:fillRect/>
          </a:stretch>
        </p:blipFill>
        <p:spPr>
          <a:xfrm>
            <a:off x="457200" y="2895600"/>
            <a:ext cx="2667000" cy="1689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 descr="PB190768.JPG"/>
          <p:cNvPicPr>
            <a:picLocks noChangeAspect="1"/>
          </p:cNvPicPr>
          <p:nvPr/>
        </p:nvPicPr>
        <p:blipFill>
          <a:blip r:embed="rId11" cstate="print"/>
          <a:srcRect t="7778" r="26667"/>
          <a:stretch>
            <a:fillRect/>
          </a:stretch>
        </p:blipFill>
        <p:spPr>
          <a:xfrm>
            <a:off x="3657600" y="5105400"/>
            <a:ext cx="2133600" cy="20123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>
    <p:wipe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нжела\Desktop\К ПРЕЗЕНТАЦИИ НА МО\background-designs-background-power-point-background-for-powerpoint.jpg"/>
          <p:cNvPicPr>
            <a:picLocks noChangeAspect="1" noChangeArrowheads="1"/>
          </p:cNvPicPr>
          <p:nvPr/>
        </p:nvPicPr>
        <p:blipFill>
          <a:blip r:embed="rId3">
            <a:lum bright="20000"/>
          </a:blip>
          <a:srcRect/>
          <a:stretch>
            <a:fillRect/>
          </a:stretch>
        </p:blipFill>
        <p:spPr bwMode="auto">
          <a:xfrm>
            <a:off x="-381000" y="0"/>
            <a:ext cx="9753600" cy="731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838200" y="1"/>
            <a:ext cx="7696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eaLnBrk="0" hangingPunct="0">
              <a:tabLst>
                <a:tab pos="457200" algn="l"/>
              </a:tabLst>
            </a:pPr>
            <a:endParaRPr lang="ru-RU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eaLnBrk="0" hangingPunct="0">
              <a:tabLst>
                <a:tab pos="457200" algn="l"/>
              </a:tabLst>
            </a:pPr>
            <a:endParaRPr lang="ru-RU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eaLnBrk="0" hangingPunct="0">
              <a:tabLst>
                <a:tab pos="457200" algn="l"/>
              </a:tabLst>
            </a:pPr>
            <a:endParaRPr lang="ru-RU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eaLnBrk="0" hangingPunct="0">
              <a:tabLst>
                <a:tab pos="457200" algn="l"/>
              </a:tabLst>
            </a:pPr>
            <a:endParaRPr lang="ru-RU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50850" eaLnBrk="0" hangingPunct="0">
              <a:tabLst>
                <a:tab pos="457200" algn="l"/>
              </a:tabLst>
            </a:pPr>
            <a:endParaRPr lang="ru-RU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8" name="Picture 10" descr="shutterstock_13788346"/>
          <p:cNvPicPr>
            <a:picLocks noChangeAspect="1" noChangeArrowheads="1"/>
          </p:cNvPicPr>
          <p:nvPr/>
        </p:nvPicPr>
        <p:blipFill>
          <a:blip r:embed="rId4"/>
          <a:srcRect l="72028" t="50490" r="12331" b="269"/>
          <a:stretch>
            <a:fillRect/>
          </a:stretch>
        </p:blipFill>
        <p:spPr bwMode="auto">
          <a:xfrm>
            <a:off x="0" y="0"/>
            <a:ext cx="457200" cy="77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shutterstock_13788346"/>
          <p:cNvPicPr>
            <a:picLocks noChangeAspect="1" noChangeArrowheads="1"/>
          </p:cNvPicPr>
          <p:nvPr/>
        </p:nvPicPr>
        <p:blipFill>
          <a:blip r:embed="rId4"/>
          <a:srcRect l="57590" t="52631" r="27972" b="269"/>
          <a:stretch>
            <a:fillRect/>
          </a:stretch>
        </p:blipFill>
        <p:spPr bwMode="auto">
          <a:xfrm>
            <a:off x="8785410" y="-2"/>
            <a:ext cx="358590" cy="76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685800" y="0"/>
            <a:ext cx="78486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 smtClean="0"/>
              <a:t> </a:t>
            </a:r>
            <a:r>
              <a:rPr lang="en-GB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РЕЗУЛЬТАТ ГЕНДЕРНОГО ВОСПИТАНИЯ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Активное формирование  соответствующее полу ролевое поведения мальчиков и девочек на занятиях физическими упражнениями  значительно повысит качество и эффективность физкультурно-оздоровительной работы в ДОУ.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Физкультурное занятие дает большую возможность детям для демонстрации всех своих физических качеств, что повышает решительность, уверенность ребенка в себе, в свои силы, поднимает самооценку, а значит, благотворно влияет на общее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психоэмоциональное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здоровье ребенка.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GB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609600" y="2667002"/>
          <a:ext cx="7924800" cy="33728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/>
                <a:gridCol w="2133600"/>
                <a:gridCol w="2057400"/>
                <a:gridCol w="1752600"/>
              </a:tblGrid>
              <a:tr h="1219198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</a:t>
                      </a:r>
                      <a:r>
                        <a:rPr lang="ru-RU" sz="2000" b="1" dirty="0" err="1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ендерная</a:t>
                      </a:r>
                      <a:r>
                        <a:rPr lang="ru-RU" sz="20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воспитанность</a:t>
                      </a:r>
                      <a:endParaRPr lang="en-GB" sz="2000" b="1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32490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Компоненты</a:t>
                      </a:r>
                      <a:r>
                        <a:rPr lang="ru-RU" sz="1800" b="1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endParaRPr lang="en-GB" sz="1800" b="1" dirty="0" smtClean="0">
                        <a:solidFill>
                          <a:srgbClr val="002060"/>
                        </a:solidFill>
                      </a:endParaRP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211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Познавательный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endParaRPr lang="en-GB" sz="12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Коммуникативно</a:t>
                      </a: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18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поведенческий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Эмоциональный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endParaRPr lang="en-GB" sz="12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Ценностный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endParaRPr lang="en-GB" sz="12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" name="Picture 3" descr="C:\Users\анжела\Desktop\К ПРЕЗЕНТАЦИИ НА МО\747fc4a53a7421a955ee384f3375ce6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" y="2743200"/>
            <a:ext cx="1143000" cy="114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3812" y="2819400"/>
            <a:ext cx="1435488" cy="91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>
    <p:wipe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анжела\Desktop\К ПРЕЗЕНТАЦИИ НА МО\background-designs-background-power-point-background-for-powerpoin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228600"/>
            <a:ext cx="9448800" cy="7086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sp>
        <p:nvSpPr>
          <p:cNvPr id="3" name="TextBox 2"/>
          <p:cNvSpPr txBox="1"/>
          <p:nvPr/>
        </p:nvSpPr>
        <p:spPr>
          <a:xfrm>
            <a:off x="1219200" y="2590800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7030A0"/>
                </a:solidFill>
              </a:rPr>
              <a:t>Спасибо за внимание !</a:t>
            </a:r>
            <a:endParaRPr lang="ru-RU" sz="4800" b="1" dirty="0">
              <a:solidFill>
                <a:srgbClr val="7030A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69792" t="27778" b="26389"/>
          <a:stretch>
            <a:fillRect/>
          </a:stretch>
        </p:blipFill>
        <p:spPr bwMode="auto">
          <a:xfrm>
            <a:off x="6477000" y="304800"/>
            <a:ext cx="22098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 l="46154" t="50769" r="30769" b="3077"/>
          <a:stretch>
            <a:fillRect/>
          </a:stretch>
        </p:blipFill>
        <p:spPr bwMode="auto">
          <a:xfrm>
            <a:off x="609600" y="3733800"/>
            <a:ext cx="1524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нжела\Desktop\К ПРЕЗЕНТАЦИИ НА МО\background-designs-background-power-point-background-for-powerpoint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33400" y="533400"/>
            <a:ext cx="8001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u="sng" dirty="0" smtClean="0">
              <a:solidFill>
                <a:srgbClr val="7030A0"/>
              </a:solidFill>
              <a:latin typeface="Times New Roman" pitchFamily="18" charset="0"/>
            </a:endParaRPr>
          </a:p>
          <a:p>
            <a:endParaRPr lang="ru-RU" sz="2000" b="1" u="sng" dirty="0" smtClean="0">
              <a:solidFill>
                <a:srgbClr val="7030A0"/>
              </a:solidFill>
              <a:latin typeface="Times New Roman" pitchFamily="18" charset="0"/>
            </a:endParaRPr>
          </a:p>
          <a:p>
            <a:r>
              <a:rPr lang="ru-RU" sz="3200" dirty="0" smtClean="0"/>
              <a:t> 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10" descr="shutterstock_13788346"/>
          <p:cNvPicPr>
            <a:picLocks noChangeAspect="1" noChangeArrowheads="1"/>
          </p:cNvPicPr>
          <p:nvPr/>
        </p:nvPicPr>
        <p:blipFill>
          <a:blip r:embed="rId3"/>
          <a:srcRect l="57590" t="52631" r="27972" b="269"/>
          <a:stretch>
            <a:fillRect/>
          </a:stretch>
        </p:blipFill>
        <p:spPr bwMode="auto">
          <a:xfrm>
            <a:off x="8534400" y="0"/>
            <a:ext cx="49236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shutterstock_13788346"/>
          <p:cNvPicPr>
            <a:picLocks noChangeAspect="1" noChangeArrowheads="1"/>
          </p:cNvPicPr>
          <p:nvPr/>
        </p:nvPicPr>
        <p:blipFill>
          <a:blip r:embed="rId3"/>
          <a:srcRect l="72028" t="50490" r="12331" b="269"/>
          <a:stretch>
            <a:fillRect/>
          </a:stretch>
        </p:blipFill>
        <p:spPr bwMode="auto">
          <a:xfrm>
            <a:off x="0" y="0"/>
            <a:ext cx="542366" cy="922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457200" y="990600"/>
            <a:ext cx="800100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Внедрение в практику ДОУ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здоровьесберегающие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технологий воспитания детей с учетом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гендерных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особенностей дошкольного возраста.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1. Развивать у детей воображение, мышление, самосознание, связанное с половой  идентификацией .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Формировать у дошкольников представления о половых ролях, о себе как о представителе определенного пола.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3.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Разработать на основе традиционных, не традиционные  методы и приемы дифференцированного подхода к девочкам и мальчикам в физическом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развитии.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Принцип Базарного В. Ф.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параллельно – раздельное.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Реализация: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раз в месяц  проводятся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занятия по физическому развитию  с учётом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гендерного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подхода.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нжела\Desktop\К ПРЕЗЕНТАЦИИ НА МО\background-designs-background-power-point-background-for-powerpoint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-457200"/>
            <a:ext cx="9144000" cy="73152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600200" y="0"/>
            <a:ext cx="525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5800" y="0"/>
            <a:ext cx="7391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0" descr="shutterstock_13788346"/>
          <p:cNvPicPr>
            <a:picLocks noChangeAspect="1" noChangeArrowheads="1"/>
          </p:cNvPicPr>
          <p:nvPr/>
        </p:nvPicPr>
        <p:blipFill>
          <a:blip r:embed="rId3"/>
          <a:srcRect l="72028" t="50490" r="12331" b="269"/>
          <a:stretch>
            <a:fillRect/>
          </a:stretch>
        </p:blipFill>
        <p:spPr bwMode="auto">
          <a:xfrm>
            <a:off x="228600" y="-388620"/>
            <a:ext cx="457200" cy="77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shutterstock_13788346"/>
          <p:cNvPicPr>
            <a:picLocks noChangeAspect="1" noChangeArrowheads="1"/>
          </p:cNvPicPr>
          <p:nvPr/>
        </p:nvPicPr>
        <p:blipFill>
          <a:blip r:embed="rId3"/>
          <a:srcRect l="57590" t="52631" r="27972" b="269"/>
          <a:stretch>
            <a:fillRect/>
          </a:stretch>
        </p:blipFill>
        <p:spPr bwMode="auto">
          <a:xfrm>
            <a:off x="8610600" y="-381001"/>
            <a:ext cx="358590" cy="76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457200" y="1"/>
            <a:ext cx="830580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01600" algn="ctr" eaLnBrk="0" hangingPunct="0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Принципы </a:t>
            </a:r>
            <a:r>
              <a:rPr lang="ru-RU" sz="2000" b="1" dirty="0" err="1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гендерного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подхода  системы физического воспитания в ДОУ</a:t>
            </a:r>
            <a:r>
              <a:rPr lang="ru-RU" sz="2000" dirty="0" smtClean="0">
                <a:solidFill>
                  <a:srgbClr val="0D0D0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 В. А. Шишкина, Н. В. Мащенко) </a:t>
            </a:r>
          </a:p>
          <a:p>
            <a:pPr indent="101600" eaLnBrk="0" hangingPunct="0"/>
            <a:endParaRPr lang="ru-RU" sz="1600" dirty="0" smtClean="0">
              <a:solidFill>
                <a:srgbClr val="0D0D0D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101600" eaLnBrk="0" hangingPunct="0"/>
            <a:r>
              <a:rPr lang="ru-RU" sz="1600" b="1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1.Принцип целостности разностороннего развития личности</a:t>
            </a:r>
            <a:r>
              <a:rPr lang="ru-RU" sz="1600" dirty="0" smtClean="0">
                <a:solidFill>
                  <a:srgbClr val="0D0D0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 </a:t>
            </a:r>
          </a:p>
          <a:p>
            <a:pPr indent="101600" eaLnBrk="0" hangingPunct="0"/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</a:t>
            </a:r>
            <a:r>
              <a:rPr lang="ru-RU" sz="1600" b="1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Принцип </a:t>
            </a:r>
            <a:r>
              <a:rPr lang="ru-RU" sz="1600" b="1" i="1" dirty="0" err="1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гуманизации</a:t>
            </a:r>
            <a:r>
              <a:rPr lang="ru-RU" sz="1600" b="1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демократизации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Вся физкультурная работа строится на основе комфортности, с учетом желаний и настроений ребенка , при создание поддерживающей, доброжелательной атмосферы помощи</a:t>
            </a:r>
          </a:p>
          <a:p>
            <a:pPr indent="101600" eaLnBrk="0" hangingPunct="0"/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</a:t>
            </a:r>
            <a:r>
              <a:rPr lang="ru-RU" sz="1600" dirty="0" smtClean="0">
                <a:solidFill>
                  <a:srgbClr val="0D0D0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600" b="1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Принцип индивидуализации</a:t>
            </a:r>
            <a:r>
              <a:rPr lang="ru-RU" sz="1600" b="1" dirty="0" smtClean="0">
                <a:solidFill>
                  <a:srgbClr val="0D0D0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Обеспечение здорового образа жизни в детском саду каждому ребенку с учетом его здоровья, развития, интересов и т. д., сотрудничества при формировании позитивного отношения к себе и к представителям противоположного пола; </a:t>
            </a:r>
            <a:endParaRPr lang="ru-RU" sz="1600" dirty="0" smtClean="0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  <a:p>
            <a:pPr indent="101600" algn="just" eaLnBrk="0" hangingPunct="0"/>
            <a:r>
              <a:rPr lang="ru-RU" sz="1600" dirty="0" smtClean="0">
                <a:solidFill>
                  <a:srgbClr val="0D0D0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</a:t>
            </a:r>
            <a:r>
              <a:rPr lang="ru-RU" sz="1600" dirty="0" smtClean="0">
                <a:solidFill>
                  <a:srgbClr val="0D0D0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ru-RU" sz="1600" b="1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Принципа </a:t>
            </a:r>
            <a:r>
              <a:rPr lang="ru-RU" sz="1600" b="1" i="1" dirty="0" err="1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природосообразности</a:t>
            </a:r>
            <a:r>
              <a:rPr lang="ru-RU" sz="1600" b="1" dirty="0" smtClean="0">
                <a:solidFill>
                  <a:srgbClr val="0D0D0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</a:p>
          <a:p>
            <a:pPr indent="101600" eaLnBrk="0" hangingPunct="0"/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 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ru-RU" sz="1600" b="1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Принципа дифференцированного подхода к девочкам и мальчикам</a:t>
            </a:r>
          </a:p>
          <a:p>
            <a:pPr indent="101600" eaLnBrk="0" hangingPunct="0"/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.</a:t>
            </a:r>
            <a:r>
              <a:rPr lang="ru-RU" sz="1600" b="1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Принцип  учета их психофизиологических особенностей, интересов и </a:t>
            </a:r>
            <a:r>
              <a:rPr lang="ru-RU" sz="1600" b="1" i="1" dirty="0" err="1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полоролевых</a:t>
            </a:r>
            <a:r>
              <a:rPr lang="ru-RU" sz="1600" b="1" i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предпочтений</a:t>
            </a:r>
          </a:p>
          <a:p>
            <a:pPr indent="101600" eaLnBrk="0" hangingPunct="0"/>
            <a:endParaRPr lang="ru-RU" sz="1600" b="1" dirty="0" smtClean="0">
              <a:solidFill>
                <a:srgbClr val="7030A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101600" algn="ctr" eaLnBrk="0" hangingPunct="0"/>
            <a:endParaRPr lang="ru-RU" sz="1600" b="1" dirty="0">
              <a:solidFill>
                <a:srgbClr val="7030A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3400" y="3733800"/>
            <a:ext cx="79248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</a:rPr>
              <a:t>7.Принцип двух начал в педагогическом процессе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Данный принцип подразумевает, что обучение и воспитание дошкольников отражает особенности мужественного начала у мальчиков и женственного у девочек. Педагогический процесс при таком подходе будет иметь различный стиль, различный тон, различную направленность. </a:t>
            </a:r>
          </a:p>
          <a:p>
            <a:endParaRPr lang="ru-RU" dirty="0"/>
          </a:p>
        </p:txBody>
      </p:sp>
    </p:spTree>
  </p:cSld>
  <p:clrMapOvr>
    <a:masterClrMapping/>
  </p:clrMapOvr>
  <p:transition advClick="0"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нжела\Desktop\К ПРЕЗЕНТАЦИИ НА МО\background-designs-background-power-point-background-for-powerpoint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-457200"/>
            <a:ext cx="9144000" cy="73152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600200" y="0"/>
            <a:ext cx="525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5800" y="0"/>
            <a:ext cx="7391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0" descr="shutterstock_13788346"/>
          <p:cNvPicPr>
            <a:picLocks noChangeAspect="1" noChangeArrowheads="1"/>
          </p:cNvPicPr>
          <p:nvPr/>
        </p:nvPicPr>
        <p:blipFill>
          <a:blip r:embed="rId3"/>
          <a:srcRect l="72028" t="50490" r="12331" b="269"/>
          <a:stretch>
            <a:fillRect/>
          </a:stretch>
        </p:blipFill>
        <p:spPr bwMode="auto">
          <a:xfrm>
            <a:off x="0" y="0"/>
            <a:ext cx="457200" cy="77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shutterstock_13788346"/>
          <p:cNvPicPr>
            <a:picLocks noChangeAspect="1" noChangeArrowheads="1"/>
          </p:cNvPicPr>
          <p:nvPr/>
        </p:nvPicPr>
        <p:blipFill>
          <a:blip r:embed="rId3"/>
          <a:srcRect l="57590" t="52631" r="27972" b="269"/>
          <a:stretch>
            <a:fillRect/>
          </a:stretch>
        </p:blipFill>
        <p:spPr bwMode="auto">
          <a:xfrm>
            <a:off x="8785410" y="-2"/>
            <a:ext cx="358590" cy="76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533400" y="0"/>
            <a:ext cx="81534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Организационно- педагогические условия   </a:t>
            </a:r>
            <a:r>
              <a:rPr lang="ru-RU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гендерного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подхода  </a:t>
            </a:r>
          </a:p>
          <a:p>
            <a:pPr algn="ctr" eaLnBrk="0" hangingPunct="0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физическом воспитании в ДОУ</a:t>
            </a: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0" hangingPunct="0">
              <a:buFont typeface="Wingdings" pitchFamily="2" charset="2"/>
              <a:buChar char="Ø"/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изучение особенностей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гендерных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представлений у детей дошкольного возраста и закономерностей, путей их формирования; </a:t>
            </a:r>
          </a:p>
          <a:p>
            <a:pPr eaLnBrk="0" hangingPunct="0">
              <a:buFont typeface="Wingdings" pitchFamily="2" charset="2"/>
              <a:buChar char="Ø"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обеспечение индивидуального подхода к выявлению, пониманию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принятию педагогом ДОУ общего и отличного в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гендерном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поведении и развитии мальчиков и девочек </a:t>
            </a:r>
          </a:p>
          <a:p>
            <a:pPr eaLnBrk="0" hangingPunct="0">
              <a:buFont typeface="Wingdings" pitchFamily="2" charset="2"/>
              <a:buChar char="Ø"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целенаправленное использование системы   адекватных методических средств в воспитательной работе, которые способствуют формированию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гендерной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идентичности у детей дошкольного возраста  и  развитию  у ребенка ценностное осмысление себя </a:t>
            </a:r>
          </a:p>
          <a:p>
            <a:pPr eaLnBrk="0" hangingPunct="0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 как  неповторимую личность, которая отличается  внешними признаками и внутренним миром;</a:t>
            </a:r>
          </a:p>
          <a:p>
            <a:pPr eaLnBrk="0" hangingPunct="0">
              <a:buFont typeface="Wingdings" pitchFamily="2" charset="2"/>
              <a:buChar char="Ø"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создание возможностей для гармоничного общения девочек и мальчиков и воспитание у детей бережного отношения друг к другу ;</a:t>
            </a:r>
          </a:p>
          <a:p>
            <a:pPr eaLnBrk="0" hangingPunct="0">
              <a:buFont typeface="Wingdings" pitchFamily="2" charset="2"/>
              <a:buChar char="Ø"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моделирование предметно-развивающей среды, ориентированной на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гендерное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самопознании : создание вариативной предметной среды , которая удовлетворяет общие и отличительные интересы и предпочтения, обеспечение в достаточном количестве .</a:t>
            </a:r>
          </a:p>
          <a:p>
            <a:pPr eaLnBrk="0" hangingPunct="0">
              <a:buFont typeface="Wingdings" pitchFamily="2" charset="2"/>
              <a:buChar char="Ø"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привлечение мальчиков к доступным и интересным для них традиционно девичьим видам  физкультурной деятельности  и   формирование у девочек доступных для них </a:t>
            </a:r>
          </a:p>
          <a:p>
            <a:pPr eaLnBrk="0" hangingPunct="0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традиционно мальчишеских умений;</a:t>
            </a:r>
          </a:p>
          <a:p>
            <a:pPr eaLnBrk="0" hangingPunct="0">
              <a:buFont typeface="Wingdings" pitchFamily="2" charset="2"/>
              <a:buChar char="Ø"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обращение внимания  на то, что в приобретении первичной идентичности играют роль половые стереотипы, которые направляют детей на элитарные или традиционные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гендерные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отношения;</a:t>
            </a:r>
          </a:p>
          <a:p>
            <a:pPr eaLnBrk="0" hangingPunct="0">
              <a:buFont typeface="Wingdings" pitchFamily="2" charset="2"/>
              <a:buChar char="Ø"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</a:t>
            </a:r>
            <a:r>
              <a:rPr lang="en-GB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условий</a:t>
            </a:r>
            <a:r>
              <a:rPr lang="en-GB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</a:t>
            </a:r>
            <a:r>
              <a:rPr lang="en-GB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выполнения</a:t>
            </a:r>
            <a:r>
              <a:rPr lang="en-GB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гендерных</a:t>
            </a:r>
            <a:r>
              <a:rPr lang="en-GB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GB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ролей</a:t>
            </a:r>
            <a:r>
              <a:rPr lang="en-GB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GB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детьми</a:t>
            </a:r>
            <a:r>
              <a:rPr lang="en-GB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осуществляемых</a:t>
            </a: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en-GB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en-GB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позиций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духовно</a:t>
            </a:r>
            <a:r>
              <a:rPr lang="en-GB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en-GB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нравственного</a:t>
            </a:r>
            <a:r>
              <a:rPr lang="en-GB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становления</a:t>
            </a:r>
            <a:r>
              <a:rPr lang="en-GB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личности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eaLnBrk="0" hangingPunct="0">
              <a:buFont typeface="Wingdings" pitchFamily="2" charset="2"/>
              <a:buChar char="Ø"/>
            </a:pPr>
            <a:r>
              <a:rPr lang="en-GB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педагогизация</a:t>
            </a:r>
            <a:r>
              <a:rPr lang="en-GB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родителей</a:t>
            </a:r>
            <a:r>
              <a:rPr lang="en-GB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вопросам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гендерного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подхода в физическом </a:t>
            </a:r>
          </a:p>
          <a:p>
            <a:pPr eaLnBrk="0" hangingPunct="0"/>
            <a:r>
              <a:rPr lang="en-GB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развитии  </a:t>
            </a:r>
            <a:r>
              <a:rPr lang="en-GB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детей</a:t>
            </a:r>
            <a:r>
              <a:rPr lang="en-GB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Формирование умения активизировать поиск </a:t>
            </a:r>
          </a:p>
          <a:p>
            <a:pPr eaLnBrk="0" hangingPunct="0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своего места в мире 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>
    <p:pull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нжела\Desktop\К ПРЕЗЕНТАЦИИ НА МО\background-designs-background-power-point-background-for-powerpoint.jpg"/>
          <p:cNvPicPr>
            <a:picLocks noChangeAspect="1" noChangeArrowheads="1"/>
          </p:cNvPicPr>
          <p:nvPr/>
        </p:nvPicPr>
        <p:blipFill>
          <a:blip r:embed="rId3">
            <a:lum bright="20000"/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-79840"/>
          <a:ext cx="9144000" cy="66772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/>
                <a:gridCol w="4572000"/>
              </a:tblGrid>
              <a:tr h="58777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Психофизические  особенности развития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( разные антропометрические данные мальчиков и девочек.)                   </a:t>
                      </a:r>
                      <a:endParaRPr lang="ru-RU" sz="1600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5892">
                <a:tc>
                  <a:txBody>
                    <a:bodyPr/>
                    <a:lstStyle/>
                    <a:p>
                      <a:pPr marL="2286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Мальчики</a:t>
                      </a:r>
                    </a:p>
                  </a:txBody>
                  <a:tcPr marL="17859" marR="1785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Девочки</a:t>
                      </a:r>
                    </a:p>
                  </a:txBody>
                  <a:tcPr marL="17859" marR="1785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654574">
                <a:tc>
                  <a:txBody>
                    <a:bodyPr/>
                    <a:lstStyle/>
                    <a:p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Лучше развито правое полушарие, участвующее в распознавании и анализе зрительных и музыкальных образов, формы и структуры предметов. Труднее обрабатывают информацию, полученную разными полушариями. У мальчиков лучше развита первая сигнальная система. Гормон тестостерон тормозит развитие центра головного мозга, отвечающего за развитие речи. При оценивании   движения, что очень важно в интеллектуальном развитии, то речь его отрывиста, он помогает себе жестами.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Лучше развито левое полушарие, обеспечивающее регуляцию речевой деятельности, письма, счета и логического мышления. Вторая сигнальная система раньше становится ведущей, поэтому девочки лучше воспринимают словесные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пояснения.</a:t>
                      </a:r>
                    </a:p>
                    <a:p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1413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 сознательной ориентации в пространстве большая скорость бега, на дистанциях 10, 20 и 30 м; большая выносливость к статическим усилиям;  выше результаты в метаниях набивного мяча массой 1 кг</a:t>
                      </a:r>
                    </a:p>
                    <a:p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Большая частотой движений кистью руки; более высокие  результаты во всех упражнениях, характеризующих проявление ловкости; большие результаты в прыжках в длину с места толчком одной ноги, большей гибкостью в поясничном и тазобедренном суставах;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20875">
                <a:tc>
                  <a:txBody>
                    <a:bodyPr/>
                    <a:lstStyle/>
                    <a:p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 дыхании задействованы мышцы брюшного пресса.. Легкие по величине больше, сила мышц рук и туловища больше 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Дышат грудью</a:t>
                      </a:r>
                    </a:p>
                    <a:p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1211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Здоровье слабее. Организм хуже сопротивляется болезням. Многие болезни переносятся тяжелее. Крови на пол литра больше, чем у девочек</a:t>
                      </a:r>
                    </a:p>
                    <a:p>
                      <a:endParaRPr lang="ru-RU" sz="1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Более крепкое здоровье. Организм лучше сопротивляется болезням. Меньшая подверженность вредным влияниям внешней среды Кожная чувствительность выше. Сердце бьётся быстрее. Поэтому они такие суетливые Чувствительны к шуму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877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Физически сильнее. Смелее.</a:t>
                      </a:r>
                    </a:p>
                    <a:p>
                      <a:endParaRPr lang="ru-RU" sz="1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Физически слабее. Быстрее утомляются. Трусливее</a:t>
                      </a:r>
                    </a:p>
                    <a:p>
                      <a:endParaRPr lang="ru-RU" sz="1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8777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Эмоциональная сфера: 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когда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устают «перестают соображать, но внешне держаться.» На самом же деле переживают не меньше.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Эмоциональная сфера: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когда устают – страдают эмоционально могут расплакаться.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Picture 10" descr="shutterstock_13788346"/>
          <p:cNvPicPr>
            <a:picLocks noChangeAspect="1" noChangeArrowheads="1"/>
          </p:cNvPicPr>
          <p:nvPr/>
        </p:nvPicPr>
        <p:blipFill>
          <a:blip r:embed="rId4"/>
          <a:srcRect l="72028" t="50490" r="12331" b="269"/>
          <a:stretch>
            <a:fillRect/>
          </a:stretch>
        </p:blipFill>
        <p:spPr bwMode="auto">
          <a:xfrm>
            <a:off x="152400" y="-129540"/>
            <a:ext cx="389965" cy="662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shutterstock_13788346"/>
          <p:cNvPicPr>
            <a:picLocks noChangeAspect="1" noChangeArrowheads="1"/>
          </p:cNvPicPr>
          <p:nvPr/>
        </p:nvPicPr>
        <p:blipFill>
          <a:blip r:embed="rId4"/>
          <a:srcRect l="57590" t="52631" r="27972" b="269"/>
          <a:stretch>
            <a:fillRect/>
          </a:stretch>
        </p:blipFill>
        <p:spPr bwMode="auto">
          <a:xfrm>
            <a:off x="8498542" y="-38097"/>
            <a:ext cx="340658" cy="723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нжела\Desktop\К ПРЕЗЕНТАЦИИ НА МО\background-designs-background-power-point-background-for-powerpoint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3"/>
          <a:ext cx="9144000" cy="6673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4400"/>
                <a:gridCol w="4419600"/>
              </a:tblGrid>
              <a:tr h="9143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             Более подвижны, менее усидчивы, т.к. потребность в         движении выше в 4 – 6 раз. В 9 раз чаще страдают от своей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гиперактивности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9063" algn="l"/>
                        </a:tabLst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Менее подвижны. Более усидчивы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9063" algn="l"/>
                        </a:tabLst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Центр тяжести у девочек находится ниже, чем  у мальчиков,  легче справляются с упражнениями на равновесие.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234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Более уверенно ориентируются в новой обстановке, но меньшее значение отдают подчинению правилам, они менее терпеливы и аккуратны.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Очень стремятся подчиняться правилам, которые введены, тщательно планируют свою деятельность. </a:t>
                      </a:r>
                      <a:b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</a:b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234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Двигательную активность - простота, угловатость; силовой, атлетический стиль; четкая целенаправленность; отсутствие вычурности, эстетической завершенности; элементы атаки, нападения, преследования.</a:t>
                      </a:r>
                    </a:p>
                    <a:p>
                      <a:endParaRPr lang="ru-RU" sz="1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Двигательную активность -  пластичность, плавность, вычурность, эстетическое  богатство (с мимикой, жестами), с элементами боязни, пассивности; более связанные  с музыкой, танцами; в преобладающем «координационном» стиле, в противовес «силовому» у мальчиков.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234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Любят игры  скоростно-силового характера бег, метание предметов в цель, на дальность, лазание, борьба, спортивные игры).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Любят игры с мячом, скакалкой, лентой</a:t>
                      </a:r>
                    </a:p>
                    <a:p>
                      <a:endParaRPr lang="ru-RU" sz="1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638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Хорошо запоминают информацию расположенную вертикально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Хорошо запоминают информацию расположенную горизонтально.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Любят игры с мячом, скакалкой, лентой</a:t>
                      </a:r>
                    </a:p>
                    <a:p>
                      <a:endParaRPr lang="ru-RU" sz="1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Хорошо запоминают информацию расположенную горизонтально.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Эффективно воспринимают информацию о действиях (все глагольные формы)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Быстро схватывают информацию, но плохо соотносят её с уже имеющейся</a:t>
                      </a:r>
                      <a:endParaRPr lang="ru-RU" sz="1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Адекватно реагируют на положительные и отрицательные оценки их деятельности.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Похвала не побуждает их к  дальнейшему действию.</a:t>
                      </a:r>
                    </a:p>
                    <a:p>
                      <a:endParaRPr lang="ru-RU" sz="1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 игре с мячом , они чаще начинают с ним пытаться играть в футбол, но как правило, это проявляется в сильных ударах по мячу.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 игре с мячом, чаще всего они начинают повторять упражнения из «школы мяча». </a:t>
                      </a:r>
                    </a:p>
                    <a:p>
                      <a:endParaRPr lang="ru-RU" sz="1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234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Уверенно ходят по гимнастической скамейке,  лучше по ней бегают, соскакивают .</a:t>
                      </a:r>
                    </a:p>
                    <a:p>
                      <a:endParaRPr lang="ru-RU" sz="1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Ходят медленно ,  получая от этого удовольствие</a:t>
                      </a:r>
                      <a:endParaRPr lang="ru-RU" sz="1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Picture 10" descr="shutterstock_13788346"/>
          <p:cNvPicPr>
            <a:picLocks noChangeAspect="1" noChangeArrowheads="1"/>
          </p:cNvPicPr>
          <p:nvPr/>
        </p:nvPicPr>
        <p:blipFill>
          <a:blip r:embed="rId3"/>
          <a:srcRect l="72028" t="50490" r="12331" b="269"/>
          <a:stretch>
            <a:fillRect/>
          </a:stretch>
        </p:blipFill>
        <p:spPr bwMode="auto">
          <a:xfrm>
            <a:off x="0" y="0"/>
            <a:ext cx="40341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shutterstock_13788346"/>
          <p:cNvPicPr>
            <a:picLocks noChangeAspect="1" noChangeArrowheads="1"/>
          </p:cNvPicPr>
          <p:nvPr/>
        </p:nvPicPr>
        <p:blipFill>
          <a:blip r:embed="rId3"/>
          <a:srcRect l="57590" t="52631" r="27972" b="269"/>
          <a:stretch>
            <a:fillRect/>
          </a:stretch>
        </p:blipFill>
        <p:spPr bwMode="auto">
          <a:xfrm>
            <a:off x="8857128" y="-1"/>
            <a:ext cx="286872" cy="609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нжела\Desktop\К ПРЕЗЕНТАЦИИ НА МО\background-designs-background-power-point-background-for-powerpoint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1" y="-164892"/>
            <a:ext cx="9143999" cy="702289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8600" y="152400"/>
            <a:ext cx="92964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Методические приемы  </a:t>
            </a:r>
          </a:p>
          <a:p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учета половых особенностей дошкольников в физкультурной деятельности</a:t>
            </a:r>
          </a:p>
          <a:p>
            <a:endParaRPr lang="ru-RU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45491" y="1752600"/>
            <a:ext cx="16530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52400" y="730322"/>
          <a:ext cx="8763000" cy="5617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7823"/>
                <a:gridCol w="4265177"/>
              </a:tblGrid>
              <a:tr h="33647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Мальчики 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Девочки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897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Различия в подборе упражнений </a:t>
                      </a:r>
                      <a:endParaRPr lang="ru-RU" sz="1200" b="1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36148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Силовые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упражнения с гантелями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Музыкально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– ритмические с лентами, с султанчиками.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480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Различия в дозировке </a:t>
                      </a:r>
                      <a:endParaRPr lang="ru-RU" sz="1200" b="1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897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Отжимаются 10 раз от пола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Отжимаются – 5 раз от опоры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897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Различия по времени </a:t>
                      </a:r>
                      <a:endParaRPr lang="ru-RU" sz="1200" b="1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897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мальчики 1,5 минуты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Прыжки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через скакалку 1 минуту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897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Различия в подборе оборудования </a:t>
                      </a:r>
                      <a:endParaRPr lang="ru-RU" sz="1200" i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9324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Тяжелые гантели,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гимнастические палки тёмного (синего, зелёного цвета)</a:t>
                      </a:r>
                      <a:endParaRPr lang="ru-RU" sz="1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легкие гантели, гимнастические палки ярких цветов ( жёлтого, красного)</a:t>
                      </a:r>
                      <a:endParaRPr lang="ru-RU" sz="1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897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i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Различия в обучении сложным двигательным движениям </a:t>
                      </a:r>
                      <a:endParaRPr lang="ru-RU" sz="1200" b="1" i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0990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Мальчики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быстрей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овладевают силовыми упражнениями.</a:t>
                      </a:r>
                      <a:r>
                        <a:rPr lang="ru-RU" sz="1200" dirty="0" smtClean="0">
                          <a:latin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</a:rPr>
                        <a:t>метание на дальность. 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Требуется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больше времени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 овладении упражнений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требующих силовую нагрузку (висы, некоторые виды лазанья)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897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Распределение ролей в подвижных играх </a:t>
                      </a:r>
                      <a:endParaRPr lang="ru-RU" sz="1200" b="1" i="0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6452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Роли  свойственные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мальчикам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Роли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</a:t>
                      </a:r>
                      <a:r>
                        <a:rPr lang="ru-RU" sz="12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свойственн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ые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девочкам.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8" name="Picture 10" descr="shutterstock_13788346"/>
          <p:cNvPicPr>
            <a:picLocks noChangeAspect="1" noChangeArrowheads="1"/>
          </p:cNvPicPr>
          <p:nvPr/>
        </p:nvPicPr>
        <p:blipFill>
          <a:blip r:embed="rId3"/>
          <a:srcRect l="72028" t="50490" r="12331" b="269"/>
          <a:stretch>
            <a:fillRect/>
          </a:stretch>
        </p:blipFill>
        <p:spPr bwMode="auto">
          <a:xfrm>
            <a:off x="152400" y="-129540"/>
            <a:ext cx="389965" cy="662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shutterstock_13788346"/>
          <p:cNvPicPr>
            <a:picLocks noChangeAspect="1" noChangeArrowheads="1"/>
          </p:cNvPicPr>
          <p:nvPr/>
        </p:nvPicPr>
        <p:blipFill>
          <a:blip r:embed="rId3"/>
          <a:srcRect l="57590" t="52631" r="27972" b="269"/>
          <a:stretch>
            <a:fillRect/>
          </a:stretch>
        </p:blipFill>
        <p:spPr bwMode="auto">
          <a:xfrm>
            <a:off x="8498542" y="-38097"/>
            <a:ext cx="340658" cy="723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нжела\Desktop\К ПРЕЗЕНТАЦИИ НА МО\background-designs-background-power-point-background-for-powerpoint.jpg"/>
          <p:cNvPicPr>
            <a:picLocks noChangeAspect="1" noChangeArrowheads="1"/>
          </p:cNvPicPr>
          <p:nvPr/>
        </p:nvPicPr>
        <p:blipFill>
          <a:blip r:embed="rId3">
            <a:lum bright="20000"/>
          </a:blip>
          <a:srcRect/>
          <a:stretch>
            <a:fillRect/>
          </a:stretch>
        </p:blipFill>
        <p:spPr bwMode="auto">
          <a:xfrm>
            <a:off x="-304800" y="-457200"/>
            <a:ext cx="9753600" cy="7315200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-152399" y="228600"/>
          <a:ext cx="9296399" cy="60464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4399"/>
                <a:gridCol w="4572000"/>
              </a:tblGrid>
              <a:tr h="298205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i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Различия в требованиях к качеству выполнения заданий </a:t>
                      </a:r>
                      <a:endParaRPr lang="ru-RU" sz="1200" i="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3451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 мальчиков требуем четкости, ритмичности, затраты дополнительных усилий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при выполнении упражнений.</a:t>
                      </a:r>
                      <a:endParaRPr lang="ru-RU" sz="1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 девочек – больше пластичности, выразительности, грациозности.</a:t>
                      </a:r>
                      <a:endParaRPr lang="ru-RU" sz="1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8205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Расстановка и уборка снарядов </a:t>
                      </a:r>
                      <a:endParaRPr lang="ru-RU" sz="1200" b="1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0694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Мальчики группкой в несколько человек – тяжелое оборудование</a:t>
                      </a:r>
                      <a:endParaRPr lang="ru-RU" sz="1200" i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i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Расставляют и убирают</a:t>
                      </a:r>
                      <a:r>
                        <a:rPr lang="ru-RU" sz="1200" i="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только мелкий, лёгкий инвентарь. </a:t>
                      </a:r>
                      <a:endParaRPr lang="ru-RU" sz="1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8928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i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Различия в оценке деятельности </a:t>
                      </a:r>
                      <a:endParaRPr lang="ru-RU" sz="1200" b="1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35908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мальчиков важно, что оценивается в их деятельности,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</a:rPr>
                        <a:t> эмоционально значимо слово «молодец» 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(сильные,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быстрые, уверенные, внимательные, ловкие…).</a:t>
                      </a:r>
                      <a:endParaRPr lang="ru-RU" sz="1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девочек – кто их оценивает и как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</a:rPr>
                        <a:t> следует подбирать слова с более сильным эмоциональным компонентом («Ты лучшая в этом движении», «Ты была похожа на балерину», «У тебя очень мягкие движения рукой, кистью», «У тебя самое бесшумное приземление»,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</a:rPr>
                        <a:t> «Ты была 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самая гибкая»</a:t>
                      </a:r>
                      <a:endParaRPr lang="ru-RU" sz="1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341923">
                <a:tc>
                  <a:txBody>
                    <a:bodyPr/>
                    <a:lstStyle/>
                    <a:p>
                      <a:r>
                        <a:rPr lang="ru-RU" sz="1200" b="1" i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Частые напоминания мальчикам о способах выполнения, о требованиях к качеству</a:t>
                      </a:r>
                      <a:r>
                        <a:rPr lang="ru-RU" sz="1200" b="1" i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так как они больше нуждаются во внимании при «шлифовке» отдельных элементов, техники, чаще приходится использовать помощь в плане тактильно-мышечных ощущений. </a:t>
                      </a:r>
                      <a:endParaRPr lang="ru-RU" sz="1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i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работе с девочками чаще прибегаем к образцу, имитации, словесным указаниям.</a:t>
                      </a:r>
                      <a:endParaRPr lang="ru-RU" sz="1200" b="1" i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8205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</a:rPr>
                        <a:t>Пространственные ориентировки </a:t>
                      </a:r>
                      <a:endParaRPr lang="ru-RU" sz="1200" b="1" i="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12432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</a:rPr>
                        <a:t>Мальчикам отдается большая часть зала,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</a:rPr>
                        <a:t> характерно дальнее зрение.</a:t>
                      </a:r>
                      <a:endParaRPr lang="ru-RU" sz="1200" b="1" i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</a:rPr>
                        <a:t> Девочкам  меньшая часть зала, для девочек характерно ближнее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</a:rPr>
                        <a:t> зрение.</a:t>
                      </a:r>
                      <a:endParaRPr lang="ru-RU" sz="1200" b="1" i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7800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</a:rPr>
                        <a:t>Акцентирование внимания детей на мужские и женские виды спорта. </a:t>
                      </a:r>
                    </a:p>
                    <a:p>
                      <a:pPr algn="ctr"/>
                      <a:endParaRPr lang="ru-RU" sz="1200" b="1" i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400" b="1" i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-152400" y="-213359"/>
          <a:ext cx="9296401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3141"/>
                <a:gridCol w="4493260"/>
              </a:tblGrid>
              <a:tr h="30479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Мальчики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Девочки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Picture 10" descr="shutterstock_13788346"/>
          <p:cNvPicPr>
            <a:picLocks noChangeAspect="1" noChangeArrowheads="1"/>
          </p:cNvPicPr>
          <p:nvPr/>
        </p:nvPicPr>
        <p:blipFill>
          <a:blip r:embed="rId4"/>
          <a:srcRect l="72028" t="50490" r="12331" b="269"/>
          <a:stretch>
            <a:fillRect/>
          </a:stretch>
        </p:blipFill>
        <p:spPr bwMode="auto">
          <a:xfrm>
            <a:off x="152400" y="-129540"/>
            <a:ext cx="389965" cy="662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shutterstock_13788346"/>
          <p:cNvPicPr>
            <a:picLocks noChangeAspect="1" noChangeArrowheads="1"/>
          </p:cNvPicPr>
          <p:nvPr/>
        </p:nvPicPr>
        <p:blipFill>
          <a:blip r:embed="rId4"/>
          <a:srcRect l="57590" t="52631" r="27972" b="269"/>
          <a:stretch>
            <a:fillRect/>
          </a:stretch>
        </p:blipFill>
        <p:spPr bwMode="auto">
          <a:xfrm>
            <a:off x="8498542" y="-38097"/>
            <a:ext cx="340658" cy="723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>
    <p:wipe dir="d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C9BB411764DC944AA7B28F5C0E62FFE" ma:contentTypeVersion="0" ma:contentTypeDescription="Создание документа." ma:contentTypeScope="" ma:versionID="4749fa0ebc4561d9d866723bca394eea">
  <xsd:schema xmlns:xsd="http://www.w3.org/2001/XMLSchema" xmlns:xs="http://www.w3.org/2001/XMLSchema" xmlns:p="http://schemas.microsoft.com/office/2006/metadata/properties" xmlns:ns2="4c48e722-e5ee-4bb4-abb8-2d4075f5b3da" targetNamespace="http://schemas.microsoft.com/office/2006/metadata/properties" ma:root="true" ma:fieldsID="8a220eebd1fd7726bb29bddc0ee35786" ns2:_="">
    <xsd:import namespace="4c48e722-e5ee-4bb4-abb8-2d4075f5b3d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48e722-e5ee-4bb4-abb8-2d4075f5b3d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c48e722-e5ee-4bb4-abb8-2d4075f5b3da">6PQ52NDQUCDJ-440-1954</_dlc_DocId>
    <_dlc_DocIdUrl xmlns="4c48e722-e5ee-4bb4-abb8-2d4075f5b3da">
      <Url>http://www.eduportal44.ru/Manturovo/mant_MDOU4/1/_layouts/15/DocIdRedir.aspx?ID=6PQ52NDQUCDJ-440-1954</Url>
      <Description>6PQ52NDQUCDJ-440-1954</Description>
    </_dlc_DocIdUrl>
  </documentManagement>
</p:properties>
</file>

<file path=customXml/itemProps1.xml><?xml version="1.0" encoding="utf-8"?>
<ds:datastoreItem xmlns:ds="http://schemas.openxmlformats.org/officeDocument/2006/customXml" ds:itemID="{580D5931-D961-4E74-BE40-C072DB69D224}"/>
</file>

<file path=customXml/itemProps2.xml><?xml version="1.0" encoding="utf-8"?>
<ds:datastoreItem xmlns:ds="http://schemas.openxmlformats.org/officeDocument/2006/customXml" ds:itemID="{609A4511-0BFB-4614-A221-4BB5016EE284}"/>
</file>

<file path=customXml/itemProps3.xml><?xml version="1.0" encoding="utf-8"?>
<ds:datastoreItem xmlns:ds="http://schemas.openxmlformats.org/officeDocument/2006/customXml" ds:itemID="{1B735024-C87D-4526-85E6-25B84036649D}"/>
</file>

<file path=customXml/itemProps4.xml><?xml version="1.0" encoding="utf-8"?>
<ds:datastoreItem xmlns:ds="http://schemas.openxmlformats.org/officeDocument/2006/customXml" ds:itemID="{B4E85FEE-9856-4258-B3F7-500FB1D02A6B}"/>
</file>

<file path=docProps/app.xml><?xml version="1.0" encoding="utf-8"?>
<Properties xmlns="http://schemas.openxmlformats.org/officeDocument/2006/extended-properties" xmlns:vt="http://schemas.openxmlformats.org/officeDocument/2006/docPropsVTypes">
  <TotalTime>1169</TotalTime>
  <Words>3513</Words>
  <PresentationFormat>Экран (4:3)</PresentationFormat>
  <Paragraphs>299</Paragraphs>
  <Slides>29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анжела</dc:creator>
  <cp:lastModifiedBy>анжела</cp:lastModifiedBy>
  <cp:revision>136</cp:revision>
  <dcterms:created xsi:type="dcterms:W3CDTF">2015-11-22T12:57:26Z</dcterms:created>
  <dcterms:modified xsi:type="dcterms:W3CDTF">2015-12-03T09:40:30Z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0x0101002C9BB411764DC944AA7B28F5C0E62FFE</vt:lpwstr>
  </property>
  <property fmtid="{D5CDD505-2E9C-101B-9397-08002B2CF9AE}" pid="3" name="_dlc_DocIdItemGuid">
    <vt:lpwstr>a2bbf235-cd1a-4024-b0bf-80d056d4cecd</vt:lpwstr>
  </property>
</Properties>
</file>