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7362F-B980-4869-979A-E1376D237E1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5EBE3-BEF7-4AA1-84FB-42F8BE7B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5EBE3-BEF7-4AA1-84FB-42F8BE7BC2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реализации принципа оздоровительной направленности при выполнении физических упражнений детьми дошкольного возраста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685800"/>
          <a:ext cx="853440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971800"/>
                <a:gridCol w="3048002"/>
              </a:tblGrid>
              <a:tr h="548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Наклоны вперед с прямыми ногами до касания пола руками.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Примерно 40% детей дошкольного возраста имеют такую патологию как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рекурвация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коленного сустава. Подобное упражнение способно привести к ухудшению состояния связок коленного сустава.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Наклон вперед с опорой на пятку выставленной вперед ноги.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53.JPG"/>
          <p:cNvPicPr>
            <a:picLocks noChangeAspect="1"/>
          </p:cNvPicPr>
          <p:nvPr/>
        </p:nvPicPr>
        <p:blipFill>
          <a:blip r:embed="rId2" cstate="print"/>
          <a:srcRect l="31250" t="23611" r="27084" b="23611"/>
          <a:stretch>
            <a:fillRect/>
          </a:stretch>
        </p:blipFill>
        <p:spPr>
          <a:xfrm>
            <a:off x="457200" y="3048000"/>
            <a:ext cx="22860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55.JPG"/>
          <p:cNvPicPr>
            <a:picLocks noChangeAspect="1"/>
          </p:cNvPicPr>
          <p:nvPr/>
        </p:nvPicPr>
        <p:blipFill>
          <a:blip r:embed="rId3" cstate="print"/>
          <a:srcRect l="16667" t="28889" r="14167" b="12222"/>
          <a:stretch>
            <a:fillRect/>
          </a:stretch>
        </p:blipFill>
        <p:spPr>
          <a:xfrm>
            <a:off x="5867400" y="3886200"/>
            <a:ext cx="2852468" cy="182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352800" y="39624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914400"/>
          <a:ext cx="8534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133601"/>
                <a:gridCol w="3200399"/>
              </a:tblGrid>
              <a:tr h="533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исходном положении стоя на коленях с опорой на руки махи прямой ногой назад.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Оказывается травмирующее воздействие на поясничный отдел позвоночника.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 изменить исходное положение на коленно-локтевое, голова должна быть на одной прямой со спиной и не допускать прогиба в пояснице.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14.JPG"/>
          <p:cNvPicPr>
            <a:picLocks noChangeAspect="1"/>
          </p:cNvPicPr>
          <p:nvPr/>
        </p:nvPicPr>
        <p:blipFill>
          <a:blip r:embed="rId2" cstate="print"/>
          <a:srcRect l="15000" t="24445" r="4167" b="13333"/>
          <a:stretch>
            <a:fillRect/>
          </a:stretch>
        </p:blipFill>
        <p:spPr>
          <a:xfrm>
            <a:off x="381000" y="3276600"/>
            <a:ext cx="3035754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15.JPG"/>
          <p:cNvPicPr>
            <a:picLocks noChangeAspect="1"/>
          </p:cNvPicPr>
          <p:nvPr/>
        </p:nvPicPr>
        <p:blipFill>
          <a:blip r:embed="rId3" cstate="print"/>
          <a:srcRect l="12500" t="22222" r="6666" b="13333"/>
          <a:stretch>
            <a:fillRect/>
          </a:stretch>
        </p:blipFill>
        <p:spPr>
          <a:xfrm>
            <a:off x="5715000" y="4038600"/>
            <a:ext cx="305851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962400" y="3657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685800"/>
          <a:ext cx="82296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/>
                <a:gridCol w="2514600"/>
                <a:gridCol w="3124200"/>
              </a:tblGrid>
              <a:tr h="533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Различные виды приседания.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зависимости от угла сгибания в коленных суставах варьируется величина нагрузки на связки этого сустава.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Желательно ограничить сгибание коленей до прямого угла и не давать выступать им за площадь опоры.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16.JPG"/>
          <p:cNvPicPr>
            <a:picLocks noChangeAspect="1"/>
          </p:cNvPicPr>
          <p:nvPr/>
        </p:nvPicPr>
        <p:blipFill>
          <a:blip r:embed="rId2" cstate="print"/>
          <a:srcRect l="9483" t="18391" r="21552" b="18391"/>
          <a:stretch>
            <a:fillRect/>
          </a:stretch>
        </p:blipFill>
        <p:spPr>
          <a:xfrm>
            <a:off x="5659582" y="3657601"/>
            <a:ext cx="2992581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17.JPG"/>
          <p:cNvPicPr>
            <a:picLocks noChangeAspect="1"/>
          </p:cNvPicPr>
          <p:nvPr/>
        </p:nvPicPr>
        <p:blipFill>
          <a:blip r:embed="rId3" cstate="print"/>
          <a:srcRect l="19167" t="11111" r="12500" b="21111"/>
          <a:stretch>
            <a:fillRect/>
          </a:stretch>
        </p:blipFill>
        <p:spPr>
          <a:xfrm>
            <a:off x="685800" y="3124200"/>
            <a:ext cx="245838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962400" y="3657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762000"/>
          <a:ext cx="8229601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1"/>
                <a:gridCol w="2717800"/>
                <a:gridCol w="2717800"/>
              </a:tblGrid>
              <a:tr h="541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в основной стойке махов ногами.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Высокий мах вызывает оседание в пояснице и таким образом оказывается давление на поясничный отдел позвоночника.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Ограничить высоту маха до 90 градусов, сосредоточив внимание на скорости и контроле техники.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18.JPG"/>
          <p:cNvPicPr>
            <a:picLocks noChangeAspect="1"/>
          </p:cNvPicPr>
          <p:nvPr/>
        </p:nvPicPr>
        <p:blipFill>
          <a:blip r:embed="rId2" cstate="print"/>
          <a:srcRect l="19444" t="11111" r="11806"/>
          <a:stretch>
            <a:fillRect/>
          </a:stretch>
        </p:blipFill>
        <p:spPr>
          <a:xfrm>
            <a:off x="609600" y="2743200"/>
            <a:ext cx="2590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19.JPG"/>
          <p:cNvPicPr>
            <a:picLocks noChangeAspect="1"/>
          </p:cNvPicPr>
          <p:nvPr/>
        </p:nvPicPr>
        <p:blipFill>
          <a:blip r:embed="rId3" cstate="print"/>
          <a:srcRect l="28333" t="10000" r="17500" b="7778"/>
          <a:stretch>
            <a:fillRect/>
          </a:stretch>
        </p:blipFill>
        <p:spPr>
          <a:xfrm>
            <a:off x="6239132" y="3657600"/>
            <a:ext cx="2275703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962400" y="3657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762000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438400"/>
                <a:gridCol w="2819400"/>
              </a:tblGrid>
              <a:tr h="518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Разгибание рук в локтевых суставах.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детей часто отмечается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рекурвация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локтевых суставов.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 исключить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переразгибание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сохранять локти «мягкими».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PB200821.JPG"/>
          <p:cNvPicPr>
            <a:picLocks noChangeAspect="1"/>
          </p:cNvPicPr>
          <p:nvPr/>
        </p:nvPicPr>
        <p:blipFill>
          <a:blip r:embed="rId2" cstate="print"/>
          <a:srcRect l="18334" t="16667" r="15000" b="16667"/>
          <a:stretch>
            <a:fillRect/>
          </a:stretch>
        </p:blipFill>
        <p:spPr>
          <a:xfrm>
            <a:off x="533400" y="2895600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B200822.JPG"/>
          <p:cNvPicPr>
            <a:picLocks noChangeAspect="1"/>
          </p:cNvPicPr>
          <p:nvPr/>
        </p:nvPicPr>
        <p:blipFill>
          <a:blip r:embed="rId3" cstate="print"/>
          <a:srcRect l="12500" t="24444" r="14167" b="12222"/>
          <a:stretch>
            <a:fillRect/>
          </a:stretch>
        </p:blipFill>
        <p:spPr>
          <a:xfrm>
            <a:off x="5715000" y="3657600"/>
            <a:ext cx="282341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762000"/>
          <a:ext cx="822960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438400"/>
                <a:gridCol w="3048002"/>
              </a:tblGrid>
              <a:tr h="556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чистых висов на руках.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Вызывает статическое напряжение мышц, преждевременное растяжение суставов и связок лучезапястного суставов.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Лучше использовать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полувисы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Дозировка выполнения упражнения диктуется желанием и возможностями ребенка.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120684.JPG"/>
          <p:cNvPicPr>
            <a:picLocks noChangeAspect="1"/>
          </p:cNvPicPr>
          <p:nvPr/>
        </p:nvPicPr>
        <p:blipFill>
          <a:blip r:embed="rId2" cstate="print"/>
          <a:srcRect l="25833" t="17778" r="25000" b="14444"/>
          <a:stretch>
            <a:fillRect/>
          </a:stretch>
        </p:blipFill>
        <p:spPr>
          <a:xfrm>
            <a:off x="6019800" y="3810000"/>
            <a:ext cx="228475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120688.JPG"/>
          <p:cNvPicPr>
            <a:picLocks noChangeAspect="1"/>
          </p:cNvPicPr>
          <p:nvPr/>
        </p:nvPicPr>
        <p:blipFill>
          <a:blip r:embed="rId3" cstate="print"/>
          <a:srcRect l="21667" t="24444" r="2500"/>
          <a:stretch>
            <a:fillRect/>
          </a:stretch>
        </p:blipFill>
        <p:spPr>
          <a:xfrm rot="5400000">
            <a:off x="253302" y="3251898"/>
            <a:ext cx="2819402" cy="2106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657600" y="3657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Spasibo-za-vnimanie.jpg"/>
          <p:cNvPicPr>
            <a:picLocks noChangeAspect="1"/>
          </p:cNvPicPr>
          <p:nvPr/>
        </p:nvPicPr>
        <p:blipFill>
          <a:blip r:embed="rId2"/>
          <a:srcRect l="6666" t="16666" r="5833" b="7778"/>
          <a:stretch>
            <a:fillRect/>
          </a:stretch>
        </p:blipFill>
        <p:spPr>
          <a:xfrm>
            <a:off x="457200" y="762000"/>
            <a:ext cx="8001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4800" y="685800"/>
          <a:ext cx="8610604" cy="5943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90800"/>
                <a:gridCol w="2209800"/>
                <a:gridCol w="3810004"/>
              </a:tblGrid>
              <a:tr h="131656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Традиционное выполнение физических упражнений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Возможные последствия применения упражнений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Альтернативные способы выполнение упражнений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</a:tr>
              <a:tr h="4627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Упражнения, связанные с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переразгибанием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шейного отдела позвоночника в переднезаднем направлении. 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Отрицательное воздействие на шейный отдел в связи с наличием так называемая нестабильность шей отдела.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Наклоны головы вперед, в стороны, повороты выполняются в медленном темпе при небольшом количестве повторений (6-8 раз), задерживаясь в этом положении на 15- 20 сек (от 3-5 глубоких дыхательных движений).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12" marR="10912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B200823.JPG"/>
          <p:cNvPicPr>
            <a:picLocks noChangeAspect="1"/>
          </p:cNvPicPr>
          <p:nvPr/>
        </p:nvPicPr>
        <p:blipFill>
          <a:blip r:embed="rId3" cstate="print"/>
          <a:srcRect l="33673" t="12245" r="18878"/>
          <a:stretch>
            <a:fillRect/>
          </a:stretch>
        </p:blipFill>
        <p:spPr>
          <a:xfrm>
            <a:off x="685800" y="3505200"/>
            <a:ext cx="1905000" cy="2642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B200824.JPG"/>
          <p:cNvPicPr>
            <a:picLocks noChangeAspect="1"/>
          </p:cNvPicPr>
          <p:nvPr/>
        </p:nvPicPr>
        <p:blipFill>
          <a:blip r:embed="rId4" cstate="print"/>
          <a:srcRect l="7500" t="18889" r="20001"/>
          <a:stretch>
            <a:fillRect/>
          </a:stretch>
        </p:blipFill>
        <p:spPr>
          <a:xfrm>
            <a:off x="5562600" y="3962400"/>
            <a:ext cx="2514600" cy="210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114800"/>
            <a:ext cx="1447800" cy="1239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381000"/>
          <a:ext cx="8001000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14500"/>
                <a:gridCol w="1181100"/>
                <a:gridCol w="2819400"/>
              </a:tblGrid>
              <a:tr h="2819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Упражнения для туловища, связанные с наклонами в стороны. 	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Нарушение плоскости, увеличение рычагов создает возможное возникновение ротационных движений в суставах верхних конечностей и туловища 	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Выполнение с соблюдением фронтальной, сагиттальной и горизонтальной плоскостей. Изменение исходного положения рук (например: руки на пояс, к плечам). При начальном обучении использовать облегченные  исходные положения (лежа на спине, стоя у  стены).	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26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762000"/>
          <a:ext cx="830580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33600"/>
                <a:gridCol w="3886208"/>
              </a:tblGrid>
              <a:tr h="579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 для туловища, связанные с наклонами в стороны.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плоскости, увеличение рычагов создает возможное возникновение ротационных движений в суставах верхних конечностей и туловища.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с соблюдением фронтальной, сагиттальной и горизонтальной плоскостей. Изменение исходного положения рук (например: руки на пояс, к плечам). При начальном обучении использовать облегченные исходные положения, например, лежа на спине, стоя у стены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B200825.JPG"/>
          <p:cNvPicPr>
            <a:picLocks noChangeAspect="1"/>
          </p:cNvPicPr>
          <p:nvPr/>
        </p:nvPicPr>
        <p:blipFill>
          <a:blip r:embed="rId2" cstate="print"/>
          <a:srcRect l="15833" t="21111" r="57500" b="25672"/>
          <a:stretch>
            <a:fillRect/>
          </a:stretch>
        </p:blipFill>
        <p:spPr>
          <a:xfrm>
            <a:off x="5181600" y="3581400"/>
            <a:ext cx="1600200" cy="239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B200826.JPG"/>
          <p:cNvPicPr>
            <a:picLocks noChangeAspect="1"/>
          </p:cNvPicPr>
          <p:nvPr/>
        </p:nvPicPr>
        <p:blipFill>
          <a:blip r:embed="rId3" cstate="print"/>
          <a:srcRect l="47916" t="25139" r="26667" b="18889"/>
          <a:stretch>
            <a:fillRect/>
          </a:stretch>
        </p:blipFill>
        <p:spPr>
          <a:xfrm>
            <a:off x="7010400" y="3962400"/>
            <a:ext cx="1463873" cy="2417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B200827.JPG"/>
          <p:cNvPicPr>
            <a:picLocks noChangeAspect="1"/>
          </p:cNvPicPr>
          <p:nvPr/>
        </p:nvPicPr>
        <p:blipFill>
          <a:blip r:embed="rId4" cstate="print"/>
          <a:srcRect l="50340" t="26666" r="19355" b="18231"/>
          <a:stretch>
            <a:fillRect/>
          </a:stretch>
        </p:blipFill>
        <p:spPr>
          <a:xfrm>
            <a:off x="609600" y="3657600"/>
            <a:ext cx="1752600" cy="2389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boli-v-shee-lechenie-i-prichiny_2.jpg"/>
          <p:cNvPicPr>
            <a:picLocks noChangeAspect="1"/>
          </p:cNvPicPr>
          <p:nvPr/>
        </p:nvPicPr>
        <p:blipFill>
          <a:blip r:embed="rId5"/>
          <a:srcRect l="35882" t="5477" r="39413" b="22438"/>
          <a:stretch>
            <a:fillRect/>
          </a:stretch>
        </p:blipFill>
        <p:spPr>
          <a:xfrm>
            <a:off x="3352800" y="41148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685800"/>
          <a:ext cx="8534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1"/>
                <a:gridCol w="2286000"/>
                <a:gridCol w="2971799"/>
              </a:tblGrid>
              <a:tr h="525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Упражнения, направленные на развитие силы мышц брюшного пресса. Например, в исходном положении лежа на спине ноги прямые, руки за головой.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Создается давление на шейный отдел позвоночника.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Изменить положение рук (например: руки на груди), поднимание туловища до уровня 30 градусов к поверхности пола.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PB100681.JPG"/>
          <p:cNvPicPr>
            <a:picLocks noChangeAspect="1"/>
          </p:cNvPicPr>
          <p:nvPr/>
        </p:nvPicPr>
        <p:blipFill>
          <a:blip r:embed="rId2" cstate="print"/>
          <a:srcRect l="34167" t="20000" r="30833" b="46667"/>
          <a:stretch>
            <a:fillRect/>
          </a:stretch>
        </p:blipFill>
        <p:spPr>
          <a:xfrm>
            <a:off x="304800" y="3276600"/>
            <a:ext cx="288036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B120638.JPG"/>
          <p:cNvPicPr>
            <a:picLocks noChangeAspect="1"/>
          </p:cNvPicPr>
          <p:nvPr/>
        </p:nvPicPr>
        <p:blipFill>
          <a:blip r:embed="rId3" cstate="print"/>
          <a:srcRect l="20834" t="1111" r="28333" b="56667"/>
          <a:stretch>
            <a:fillRect/>
          </a:stretch>
        </p:blipFill>
        <p:spPr>
          <a:xfrm>
            <a:off x="5791200" y="3733800"/>
            <a:ext cx="2895600" cy="180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4114800" y="4038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838200"/>
          <a:ext cx="807720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  <a:gridCol w="2362200"/>
                <a:gridCol w="3048002"/>
              </a:tblGrid>
              <a:tr h="556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Одновременное поднимание прямых ног в исходном положении сидя или лежа на спине 	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 двух ног оказывает травмирующее воздействие на поясничный отдел.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Предлагается: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Выполнение упражнения через фазу сгибания и выпрямления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ног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Поднимание ног поочередно.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kumimoji="0" lang="ru-RU" sz="18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PB200828.JPG"/>
          <p:cNvPicPr>
            <a:picLocks noChangeAspect="1"/>
          </p:cNvPicPr>
          <p:nvPr/>
        </p:nvPicPr>
        <p:blipFill>
          <a:blip r:embed="rId2" cstate="print"/>
          <a:srcRect l="34167" t="13333" r="24166" b="7778"/>
          <a:stretch>
            <a:fillRect/>
          </a:stretch>
        </p:blipFill>
        <p:spPr>
          <a:xfrm>
            <a:off x="735169" y="3048000"/>
            <a:ext cx="1931831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B200829.JPG"/>
          <p:cNvPicPr>
            <a:picLocks noChangeAspect="1"/>
          </p:cNvPicPr>
          <p:nvPr/>
        </p:nvPicPr>
        <p:blipFill>
          <a:blip r:embed="rId3" cstate="print"/>
          <a:srcRect l="27500" t="22222" r="20000" b="7778"/>
          <a:stretch>
            <a:fillRect/>
          </a:stretch>
        </p:blipFill>
        <p:spPr>
          <a:xfrm>
            <a:off x="5791200" y="3429000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838200"/>
          <a:ext cx="8458204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3124204"/>
              </a:tblGrid>
              <a:tr h="563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Упражнение «велосипед» в исходном положении лежа на спине.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Оказывается травмирующее воздействие на поясничный отдел при опускании ног меньше 35 градусов по отношению к горизонтали.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Предлагается 1.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опускать ноги ниже 35 градусов. 2. Изменить исходное положение (ввести опору на локти).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30.JPG"/>
          <p:cNvPicPr>
            <a:picLocks noChangeAspect="1"/>
          </p:cNvPicPr>
          <p:nvPr/>
        </p:nvPicPr>
        <p:blipFill>
          <a:blip r:embed="rId2" cstate="print"/>
          <a:srcRect l="25000" t="17777" r="21666"/>
          <a:stretch>
            <a:fillRect/>
          </a:stretch>
        </p:blipFill>
        <p:spPr>
          <a:xfrm>
            <a:off x="762000" y="3352800"/>
            <a:ext cx="2209799" cy="2555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31.JPG"/>
          <p:cNvPicPr>
            <a:picLocks noChangeAspect="1"/>
          </p:cNvPicPr>
          <p:nvPr/>
        </p:nvPicPr>
        <p:blipFill>
          <a:blip r:embed="rId3" cstate="print"/>
          <a:srcRect l="28333" t="11111" r="19166" b="31111"/>
          <a:stretch>
            <a:fillRect/>
          </a:stretch>
        </p:blipFill>
        <p:spPr>
          <a:xfrm>
            <a:off x="6096000" y="3886200"/>
            <a:ext cx="2677258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4038600" y="4038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62000"/>
          <a:ext cx="84582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652"/>
                <a:gridCol w="2055264"/>
                <a:gridCol w="3715285"/>
              </a:tblGrid>
              <a:tr h="533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Упражнение «перекат» в группировке на спине.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Нестабильность шейного отдела.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Выполнять упражнение со страховкой.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Дать указание тянуть голову к коленям. 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32.JPG"/>
          <p:cNvPicPr>
            <a:picLocks noChangeAspect="1"/>
          </p:cNvPicPr>
          <p:nvPr/>
        </p:nvPicPr>
        <p:blipFill>
          <a:blip r:embed="rId2" cstate="print"/>
          <a:srcRect l="33333" t="20000" r="32500" b="45556"/>
          <a:stretch>
            <a:fillRect/>
          </a:stretch>
        </p:blipFill>
        <p:spPr>
          <a:xfrm>
            <a:off x="381000" y="3048000"/>
            <a:ext cx="2519516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33.JPG"/>
          <p:cNvPicPr>
            <a:picLocks noChangeAspect="1"/>
          </p:cNvPicPr>
          <p:nvPr/>
        </p:nvPicPr>
        <p:blipFill>
          <a:blip r:embed="rId3" cstate="print"/>
          <a:srcRect l="35833" t="36667" r="15833" b="27778"/>
          <a:stretch>
            <a:fillRect/>
          </a:stretch>
        </p:blipFill>
        <p:spPr>
          <a:xfrm>
            <a:off x="5181600" y="3657600"/>
            <a:ext cx="3338512" cy="184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581400" y="38862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762000"/>
          <a:ext cx="84582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438400"/>
                <a:gridCol w="3048000"/>
              </a:tblGrid>
              <a:tr h="556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Лежа на животе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прогибание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туловища назад, с упором на руки («Змея»).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 увеличение поясничного лордоза.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Разноименное поднимание рук и ног в том же исходном положении. 2. Поднимание туловища не более 20 см от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200851.JPG"/>
          <p:cNvPicPr>
            <a:picLocks noChangeAspect="1"/>
          </p:cNvPicPr>
          <p:nvPr/>
        </p:nvPicPr>
        <p:blipFill>
          <a:blip r:embed="rId2" cstate="print"/>
          <a:srcRect l="28000" t="29333" r="21000" b="29333"/>
          <a:stretch>
            <a:fillRect/>
          </a:stretch>
        </p:blipFill>
        <p:spPr>
          <a:xfrm>
            <a:off x="304800" y="2590800"/>
            <a:ext cx="2883309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B200852.JPG"/>
          <p:cNvPicPr>
            <a:picLocks noChangeAspect="1"/>
          </p:cNvPicPr>
          <p:nvPr/>
        </p:nvPicPr>
        <p:blipFill>
          <a:blip r:embed="rId3" cstate="print"/>
          <a:srcRect l="4167" t="34444" r="9167" b="41111"/>
          <a:stretch>
            <a:fillRect/>
          </a:stretch>
        </p:blipFill>
        <p:spPr>
          <a:xfrm>
            <a:off x="2286000" y="4800600"/>
            <a:ext cx="6483928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886200" y="25146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762000"/>
          <a:ext cx="8077201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895601"/>
                <a:gridCol w="3048000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Сед на пятках.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 </a:t>
                      </a:r>
                      <a:r>
                        <a:rPr kumimoji="0" lang="ru-RU" sz="18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перерастяжение</a:t>
                      </a: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сухожилий и связок коленного сустава.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Как можно меньше времени находиться в таком положении 2. Изменить исходное положение например сед «по-турецки». 	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B120679.JPG"/>
          <p:cNvPicPr>
            <a:picLocks noChangeAspect="1"/>
          </p:cNvPicPr>
          <p:nvPr/>
        </p:nvPicPr>
        <p:blipFill>
          <a:blip r:embed="rId2" cstate="print"/>
          <a:srcRect l="7500" t="25556" r="18333" b="38889"/>
          <a:stretch>
            <a:fillRect/>
          </a:stretch>
        </p:blipFill>
        <p:spPr>
          <a:xfrm>
            <a:off x="3979069" y="4343400"/>
            <a:ext cx="4631531" cy="1665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214122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li-v-shee-lechenie-i-prichiny_2.jpg"/>
          <p:cNvPicPr>
            <a:picLocks noChangeAspect="1"/>
          </p:cNvPicPr>
          <p:nvPr/>
        </p:nvPicPr>
        <p:blipFill>
          <a:blip r:embed="rId4"/>
          <a:srcRect l="35882" t="5477" r="39413" b="22438"/>
          <a:stretch>
            <a:fillRect/>
          </a:stretch>
        </p:blipFill>
        <p:spPr>
          <a:xfrm>
            <a:off x="3352800" y="2590800"/>
            <a:ext cx="762000" cy="18505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6PQ52NDQUCDJ-440-1956</_dlc_DocId>
    <_dlc_DocIdUrl xmlns="4c48e722-e5ee-4bb4-abb8-2d4075f5b3da">
      <Url>http://www.eduportal44.ru/Manturovo/mant_MDOU4/1/_layouts/15/DocIdRedir.aspx?ID=6PQ52NDQUCDJ-440-1956</Url>
      <Description>6PQ52NDQUCDJ-440-1956</Description>
    </_dlc_DocIdUrl>
  </documentManagement>
</p:properties>
</file>

<file path=customXml/itemProps1.xml><?xml version="1.0" encoding="utf-8"?>
<ds:datastoreItem xmlns:ds="http://schemas.openxmlformats.org/officeDocument/2006/customXml" ds:itemID="{7AA65972-65F5-4CC0-8A88-5AA163930C85}"/>
</file>

<file path=customXml/itemProps2.xml><?xml version="1.0" encoding="utf-8"?>
<ds:datastoreItem xmlns:ds="http://schemas.openxmlformats.org/officeDocument/2006/customXml" ds:itemID="{25561068-9C48-4768-8F3F-6582819A078C}"/>
</file>

<file path=customXml/itemProps3.xml><?xml version="1.0" encoding="utf-8"?>
<ds:datastoreItem xmlns:ds="http://schemas.openxmlformats.org/officeDocument/2006/customXml" ds:itemID="{FDDBAC3B-0F54-46F4-8AC4-0F788B1F2EAD}"/>
</file>

<file path=customXml/itemProps4.xml><?xml version="1.0" encoding="utf-8"?>
<ds:datastoreItem xmlns:ds="http://schemas.openxmlformats.org/officeDocument/2006/customXml" ds:itemID="{015E9240-DFDF-4140-BFF5-FE16912935CC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467</TotalTime>
  <Words>657</Words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          Методические рекомендации по реализации принципа оздоровительной направленности при выполнении физических упражнений детьми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Методические рекомендации по реализации принципа оздоровительной направленности при выполнении физических упражнений детьми дошкольного возраста </dc:title>
  <dc:creator>анжела</dc:creator>
  <cp:lastModifiedBy>анжела</cp:lastModifiedBy>
  <cp:revision>44</cp:revision>
  <dcterms:created xsi:type="dcterms:W3CDTF">2015-11-18T20:27:00Z</dcterms:created>
  <dcterms:modified xsi:type="dcterms:W3CDTF">2015-11-23T10:27:30Z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4577c7f4-ba1f-43e0-95d5-79a12005f264</vt:lpwstr>
  </property>
</Properties>
</file>