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7.xml" ContentType="application/vnd.openxmlformats-officedocument.presentationml.slide+xml"/>
  <Override PartName="/ppt/slides/slide40.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charts/chart2.xml" ContentType="application/vnd.openxmlformats-officedocument.drawingml.chart+xml"/>
  <Override PartName="/ppt/theme/theme1.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9" r:id="rId3"/>
    <p:sldId id="260" r:id="rId4"/>
    <p:sldId id="274" r:id="rId5"/>
    <p:sldId id="265" r:id="rId6"/>
    <p:sldId id="258" r:id="rId7"/>
    <p:sldId id="271" r:id="rId8"/>
    <p:sldId id="307" r:id="rId9"/>
    <p:sldId id="273" r:id="rId10"/>
    <p:sldId id="276" r:id="rId11"/>
    <p:sldId id="287" r:id="rId12"/>
    <p:sldId id="263" r:id="rId13"/>
    <p:sldId id="288" r:id="rId14"/>
    <p:sldId id="290" r:id="rId15"/>
    <p:sldId id="291" r:id="rId16"/>
    <p:sldId id="286" r:id="rId17"/>
    <p:sldId id="270" r:id="rId18"/>
    <p:sldId id="264" r:id="rId19"/>
    <p:sldId id="266" r:id="rId20"/>
    <p:sldId id="268" r:id="rId21"/>
    <p:sldId id="275" r:id="rId22"/>
    <p:sldId id="269" r:id="rId23"/>
    <p:sldId id="267" r:id="rId24"/>
    <p:sldId id="277" r:id="rId25"/>
    <p:sldId id="278" r:id="rId26"/>
    <p:sldId id="279" r:id="rId27"/>
    <p:sldId id="284" r:id="rId28"/>
    <p:sldId id="280" r:id="rId29"/>
    <p:sldId id="285" r:id="rId30"/>
    <p:sldId id="281" r:id="rId31"/>
    <p:sldId id="283"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00000"/>
    <a:srgbClr val="CC33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07" autoAdjust="0"/>
  </p:normalViewPr>
  <p:slideViewPr>
    <p:cSldViewPr>
      <p:cViewPr>
        <p:scale>
          <a:sx n="84" d="100"/>
          <a:sy n="84" d="100"/>
        </p:scale>
        <p:origin x="-966"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4.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4"/>
  <c:chart>
    <c:autoTitleDeleted val="1"/>
    <c:view3D>
      <c:rAngAx val="1"/>
    </c:view3D>
    <c:plotArea>
      <c:layout/>
      <c:bar3DChart>
        <c:barDir val="col"/>
        <c:grouping val="clustered"/>
        <c:ser>
          <c:idx val="0"/>
          <c:order val="0"/>
          <c:tx>
            <c:strRef>
              <c:f>Лист1!$B$1</c:f>
              <c:strCache>
                <c:ptCount val="1"/>
                <c:pt idx="0">
                  <c:v>Столбец1</c:v>
                </c:pt>
              </c:strCache>
            </c:strRef>
          </c:tx>
          <c:dLbls>
            <c:dLbl>
              <c:idx val="0"/>
              <c:spPr/>
              <c:txPr>
                <a:bodyPr/>
                <a:lstStyle/>
                <a:p>
                  <a:pPr>
                    <a:defRPr b="1">
                      <a:solidFill>
                        <a:srgbClr val="800000"/>
                      </a:solidFill>
                    </a:defRPr>
                  </a:pPr>
                  <a:endParaRPr lang="ru-RU"/>
                </a:p>
              </c:txPr>
            </c:dLbl>
            <c:dLbl>
              <c:idx val="1"/>
              <c:spPr/>
              <c:txPr>
                <a:bodyPr/>
                <a:lstStyle/>
                <a:p>
                  <a:pPr>
                    <a:defRPr b="1">
                      <a:solidFill>
                        <a:srgbClr val="800000"/>
                      </a:solidFill>
                    </a:defRPr>
                  </a:pPr>
                  <a:endParaRPr lang="ru-RU"/>
                </a:p>
              </c:txPr>
            </c:dLbl>
            <c:txPr>
              <a:bodyPr/>
              <a:lstStyle/>
              <a:p>
                <a:pPr>
                  <a:defRPr>
                    <a:solidFill>
                      <a:srgbClr val="800000"/>
                    </a:solidFill>
                  </a:defRPr>
                </a:pPr>
                <a:endParaRPr lang="ru-RU"/>
              </a:p>
            </c:txPr>
            <c:showVal val="1"/>
          </c:dLbls>
          <c:cat>
            <c:strRef>
              <c:f>Лист1!$A$2:$A$3</c:f>
              <c:strCache>
                <c:ptCount val="2"/>
                <c:pt idx="0">
                  <c:v>готовы быть участниками занятий, совместных мероприятий</c:v>
                </c:pt>
                <c:pt idx="1">
                  <c:v>не готовы быть участниками занятий, совместных мероприятий</c:v>
                </c:pt>
              </c:strCache>
            </c:strRef>
          </c:cat>
          <c:val>
            <c:numRef>
              <c:f>Лист1!$B$2:$B$3</c:f>
              <c:numCache>
                <c:formatCode>0%</c:formatCode>
                <c:ptCount val="2"/>
                <c:pt idx="0">
                  <c:v>0.62000000000000088</c:v>
                </c:pt>
                <c:pt idx="1">
                  <c:v>0.3800000000000005</c:v>
                </c:pt>
              </c:numCache>
            </c:numRef>
          </c:val>
        </c:ser>
        <c:shape val="cone"/>
        <c:axId val="68698112"/>
        <c:axId val="68699648"/>
        <c:axId val="0"/>
      </c:bar3DChart>
      <c:catAx>
        <c:axId val="68698112"/>
        <c:scaling>
          <c:orientation val="minMax"/>
        </c:scaling>
        <c:axPos val="b"/>
        <c:tickLblPos val="nextTo"/>
        <c:txPr>
          <a:bodyPr/>
          <a:lstStyle/>
          <a:p>
            <a:pPr>
              <a:defRPr sz="1600">
                <a:solidFill>
                  <a:srgbClr val="800000"/>
                </a:solidFill>
                <a:latin typeface="Times New Roman" pitchFamily="18" charset="0"/>
                <a:cs typeface="Times New Roman" pitchFamily="18" charset="0"/>
              </a:defRPr>
            </a:pPr>
            <a:endParaRPr lang="ru-RU"/>
          </a:p>
        </c:txPr>
        <c:crossAx val="68699648"/>
        <c:crosses val="autoZero"/>
        <c:auto val="1"/>
        <c:lblAlgn val="ctr"/>
        <c:lblOffset val="100"/>
      </c:catAx>
      <c:valAx>
        <c:axId val="68699648"/>
        <c:scaling>
          <c:orientation val="minMax"/>
        </c:scaling>
        <c:axPos val="l"/>
        <c:majorGridlines/>
        <c:numFmt formatCode="0%" sourceLinked="1"/>
        <c:tickLblPos val="nextTo"/>
        <c:txPr>
          <a:bodyPr/>
          <a:lstStyle/>
          <a:p>
            <a:pPr>
              <a:defRPr b="1">
                <a:solidFill>
                  <a:srgbClr val="800000"/>
                </a:solidFill>
                <a:latin typeface="Times New Roman" pitchFamily="18" charset="0"/>
                <a:cs typeface="Times New Roman" pitchFamily="18" charset="0"/>
              </a:defRPr>
            </a:pPr>
            <a:endParaRPr lang="ru-RU"/>
          </a:p>
        </c:txPr>
        <c:crossAx val="68698112"/>
        <c:crosses val="autoZero"/>
        <c:crossBetween val="between"/>
      </c:valAx>
    </c:plotArea>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756196958030089"/>
          <c:y val="4.4057617797775409E-2"/>
          <c:w val="0.69538024623893624"/>
          <c:h val="0.45430539932508507"/>
        </c:manualLayout>
      </c:layout>
      <c:bar3DChart>
        <c:barDir val="col"/>
        <c:grouping val="clustered"/>
        <c:ser>
          <c:idx val="0"/>
          <c:order val="0"/>
          <c:tx>
            <c:strRef>
              <c:f>Лист1!$B$1</c:f>
              <c:strCache>
                <c:ptCount val="1"/>
                <c:pt idx="0">
                  <c:v>начало года</c:v>
                </c:pt>
              </c:strCache>
            </c:strRef>
          </c:tx>
          <c:cat>
            <c:strRef>
              <c:f>Лист1!$A$2:$A$13</c:f>
              <c:strCache>
                <c:ptCount val="12"/>
                <c:pt idx="0">
                  <c:v>поддерживает идею ребенка</c:v>
                </c:pt>
                <c:pt idx="1">
                  <c:v>навязывает свою идею </c:v>
                </c:pt>
                <c:pt idx="2">
                  <c:v>помощь </c:v>
                </c:pt>
                <c:pt idx="3">
                  <c:v>захват инициативы </c:v>
                </c:pt>
                <c:pt idx="4">
                  <c:v>улыбка </c:v>
                </c:pt>
                <c:pt idx="5">
                  <c:v>добрый взгляд </c:v>
                </c:pt>
                <c:pt idx="6">
                  <c:v>поглаживания </c:v>
                </c:pt>
                <c:pt idx="7">
                  <c:v>равнодушие </c:v>
                </c:pt>
                <c:pt idx="8">
                  <c:v>замечания </c:v>
                </c:pt>
                <c:pt idx="9">
                  <c:v>похвала </c:v>
                </c:pt>
                <c:pt idx="10">
                  <c:v>показывает пример </c:v>
                </c:pt>
                <c:pt idx="11">
                  <c:v>Используют фразы обращённые ребёнку: «А как ты думаешь?»;  «Давай подумаем вместе?»</c:v>
                </c:pt>
              </c:strCache>
            </c:strRef>
          </c:cat>
          <c:val>
            <c:numRef>
              <c:f>Лист1!$B$2:$B$13</c:f>
              <c:numCache>
                <c:formatCode>0%</c:formatCode>
                <c:ptCount val="12"/>
                <c:pt idx="0">
                  <c:v>0.4</c:v>
                </c:pt>
                <c:pt idx="1">
                  <c:v>0.3300000000000009</c:v>
                </c:pt>
                <c:pt idx="2">
                  <c:v>0.5</c:v>
                </c:pt>
                <c:pt idx="3">
                  <c:v>0.58000000000000007</c:v>
                </c:pt>
                <c:pt idx="4">
                  <c:v>0.83000000000000063</c:v>
                </c:pt>
                <c:pt idx="5">
                  <c:v>1</c:v>
                </c:pt>
                <c:pt idx="6">
                  <c:v>0.83000000000000063</c:v>
                </c:pt>
                <c:pt idx="7">
                  <c:v>0</c:v>
                </c:pt>
                <c:pt idx="8">
                  <c:v>0.75000000000000144</c:v>
                </c:pt>
                <c:pt idx="9">
                  <c:v>1</c:v>
                </c:pt>
                <c:pt idx="10">
                  <c:v>0.5</c:v>
                </c:pt>
                <c:pt idx="11">
                  <c:v>0.25</c:v>
                </c:pt>
              </c:numCache>
            </c:numRef>
          </c:val>
        </c:ser>
        <c:ser>
          <c:idx val="1"/>
          <c:order val="1"/>
          <c:tx>
            <c:strRef>
              <c:f>Лист1!$C$1</c:f>
              <c:strCache>
                <c:ptCount val="1"/>
                <c:pt idx="0">
                  <c:v>конец года</c:v>
                </c:pt>
              </c:strCache>
            </c:strRef>
          </c:tx>
          <c:dLbls>
            <c:txPr>
              <a:bodyPr/>
              <a:lstStyle/>
              <a:p>
                <a:pPr>
                  <a:defRPr sz="1400">
                    <a:solidFill>
                      <a:srgbClr val="800000"/>
                    </a:solidFill>
                  </a:defRPr>
                </a:pPr>
                <a:endParaRPr lang="ru-RU"/>
              </a:p>
            </c:txPr>
            <c:showVal val="1"/>
          </c:dLbls>
          <c:cat>
            <c:strRef>
              <c:f>Лист1!$A$2:$A$13</c:f>
              <c:strCache>
                <c:ptCount val="12"/>
                <c:pt idx="0">
                  <c:v>поддерживает идею ребенка</c:v>
                </c:pt>
                <c:pt idx="1">
                  <c:v>навязывает свою идею </c:v>
                </c:pt>
                <c:pt idx="2">
                  <c:v>помощь </c:v>
                </c:pt>
                <c:pt idx="3">
                  <c:v>захват инициативы </c:v>
                </c:pt>
                <c:pt idx="4">
                  <c:v>улыбка </c:v>
                </c:pt>
                <c:pt idx="5">
                  <c:v>добрый взгляд </c:v>
                </c:pt>
                <c:pt idx="6">
                  <c:v>поглаживания </c:v>
                </c:pt>
                <c:pt idx="7">
                  <c:v>равнодушие </c:v>
                </c:pt>
                <c:pt idx="8">
                  <c:v>замечания </c:v>
                </c:pt>
                <c:pt idx="9">
                  <c:v>похвала </c:v>
                </c:pt>
                <c:pt idx="10">
                  <c:v>показывает пример </c:v>
                </c:pt>
                <c:pt idx="11">
                  <c:v>Используют фразы обращённые ребёнку: «А как ты думаешь?»;  «Давай подумаем вместе?»</c:v>
                </c:pt>
              </c:strCache>
            </c:strRef>
          </c:cat>
          <c:val>
            <c:numRef>
              <c:f>Лист1!$C$2:$C$13</c:f>
              <c:numCache>
                <c:formatCode>0%</c:formatCode>
                <c:ptCount val="12"/>
                <c:pt idx="0">
                  <c:v>0.83000000000000063</c:v>
                </c:pt>
                <c:pt idx="1">
                  <c:v>0.16</c:v>
                </c:pt>
                <c:pt idx="2">
                  <c:v>0.3300000000000009</c:v>
                </c:pt>
                <c:pt idx="3">
                  <c:v>0.3300000000000009</c:v>
                </c:pt>
                <c:pt idx="4">
                  <c:v>1</c:v>
                </c:pt>
                <c:pt idx="5">
                  <c:v>1</c:v>
                </c:pt>
                <c:pt idx="6">
                  <c:v>0.92</c:v>
                </c:pt>
                <c:pt idx="7">
                  <c:v>0</c:v>
                </c:pt>
                <c:pt idx="8">
                  <c:v>0.25</c:v>
                </c:pt>
                <c:pt idx="9">
                  <c:v>1</c:v>
                </c:pt>
                <c:pt idx="10">
                  <c:v>0.75000000000000144</c:v>
                </c:pt>
                <c:pt idx="11">
                  <c:v>0.75000000000000144</c:v>
                </c:pt>
              </c:numCache>
            </c:numRef>
          </c:val>
        </c:ser>
        <c:shape val="box"/>
        <c:axId val="84617088"/>
        <c:axId val="84618624"/>
        <c:axId val="0"/>
      </c:bar3DChart>
      <c:catAx>
        <c:axId val="84617088"/>
        <c:scaling>
          <c:orientation val="minMax"/>
        </c:scaling>
        <c:axPos val="b"/>
        <c:tickLblPos val="nextTo"/>
        <c:txPr>
          <a:bodyPr/>
          <a:lstStyle/>
          <a:p>
            <a:pPr>
              <a:defRPr b="1">
                <a:solidFill>
                  <a:srgbClr val="800000"/>
                </a:solidFill>
                <a:latin typeface="Times New Roman" pitchFamily="18" charset="0"/>
                <a:cs typeface="Times New Roman" pitchFamily="18" charset="0"/>
              </a:defRPr>
            </a:pPr>
            <a:endParaRPr lang="ru-RU"/>
          </a:p>
        </c:txPr>
        <c:crossAx val="84618624"/>
        <c:crosses val="autoZero"/>
        <c:auto val="1"/>
        <c:lblAlgn val="ctr"/>
        <c:lblOffset val="100"/>
      </c:catAx>
      <c:valAx>
        <c:axId val="84618624"/>
        <c:scaling>
          <c:orientation val="minMax"/>
        </c:scaling>
        <c:axPos val="l"/>
        <c:majorGridlines/>
        <c:numFmt formatCode="0%" sourceLinked="1"/>
        <c:tickLblPos val="nextTo"/>
        <c:txPr>
          <a:bodyPr/>
          <a:lstStyle/>
          <a:p>
            <a:pPr>
              <a:defRPr sz="1400" b="1">
                <a:solidFill>
                  <a:srgbClr val="800000"/>
                </a:solidFill>
                <a:latin typeface="Times New Roman" pitchFamily="18" charset="0"/>
                <a:cs typeface="Times New Roman" pitchFamily="18" charset="0"/>
              </a:defRPr>
            </a:pPr>
            <a:endParaRPr lang="ru-RU"/>
          </a:p>
        </c:txPr>
        <c:crossAx val="84617088"/>
        <c:crosses val="autoZero"/>
        <c:crossBetween val="between"/>
      </c:valAx>
    </c:plotArea>
    <c:legend>
      <c:legendPos val="r"/>
      <c:layout>
        <c:manualLayout>
          <c:xMode val="edge"/>
          <c:yMode val="edge"/>
          <c:x val="0.81329729038252463"/>
          <c:y val="0.82630499758958886"/>
          <c:w val="0.14608706190477788"/>
          <c:h val="9.8410412984091297E-2"/>
        </c:manualLayout>
      </c:layout>
    </c:legend>
    <c:plotVisOnly val="1"/>
  </c:chart>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7.jpeg"/></Relationships>
</file>

<file path=ppt/drawings/drawing1.xml><?xml version="1.0" encoding="utf-8"?>
<c:userShapes xmlns:c="http://schemas.openxmlformats.org/drawingml/2006/chart">
  <cdr:relSizeAnchor xmlns:cdr="http://schemas.openxmlformats.org/drawingml/2006/chartDrawing">
    <cdr:from>
      <cdr:x>0</cdr:x>
      <cdr:y>0.79688</cdr:y>
    </cdr:from>
    <cdr:to>
      <cdr:x>0.11008</cdr:x>
      <cdr:y>1</cdr:y>
    </cdr:to>
    <cdr:pic>
      <cdr:nvPicPr>
        <cdr:cNvPr id="2" name="Picture 2" descr="C:\Users\анжела\Desktop\Новая папка\семейный-клуб2.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0" y="3886200"/>
          <a:ext cx="939480" cy="990600"/>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27F9DF6-A86D-4B0D-83E8-76E3C1878372}" type="datetimeFigureOut">
              <a:rPr lang="ru-RU"/>
              <a:pPr>
                <a:defRPr/>
              </a:pPr>
              <a:t>29.08.2017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418672-F2E7-4DFA-80A4-A5099C3F7C7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3418672-F2E7-4DFA-80A4-A5099C3F7C72}" type="slidenum">
              <a:rPr lang="ru-RU" smtClean="0"/>
              <a:pPr>
                <a:defRPr/>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3418672-F2E7-4DFA-80A4-A5099C3F7C72}" type="slidenum">
              <a:rPr lang="ru-RU" smtClean="0"/>
              <a:pPr>
                <a:defRPr/>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3418672-F2E7-4DFA-80A4-A5099C3F7C72}" type="slidenum">
              <a:rPr lang="ru-RU" smtClean="0"/>
              <a:pPr>
                <a:defRPr/>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415C2B-1E47-4ACF-B3BE-CD95F6D9086E}" type="slidenum">
              <a:rPr lang="ru-RU"/>
              <a:pPr fontAlgn="base">
                <a:spcBef>
                  <a:spcPct val="0"/>
                </a:spcBef>
                <a:spcAft>
                  <a:spcPct val="0"/>
                </a:spcAft>
              </a:pPr>
              <a:t>22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3418672-F2E7-4DFA-80A4-A5099C3F7C72}" type="slidenum">
              <a:rPr lang="ru-RU" smtClean="0"/>
              <a:pPr>
                <a:defRPr/>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412DA4-2471-41B6-8625-B16801406C88}" type="datetimeFigureOut">
              <a:rPr lang="en-US"/>
              <a:pPr>
                <a:defRPr/>
              </a:pPr>
              <a:t>8/29/2017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6D7F15-5396-446F-8D52-AFDE9353B7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B28A07-EF0D-4B09-BF05-7AE008B621DA}" type="datetimeFigureOut">
              <a:rPr lang="en-US"/>
              <a:pPr>
                <a:defRPr/>
              </a:pPr>
              <a:t>8/29/2017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25095A-7E01-495E-94EF-FA46BE6A04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C22D1-F5E0-4461-A6AD-36BC6E2DFEBD}" type="datetimeFigureOut">
              <a:rPr lang="en-US"/>
              <a:pPr>
                <a:defRPr/>
              </a:pPr>
              <a:t>8/29/2017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EEFE99-DDC8-406E-8758-DDA02EB81E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F07B64-49FF-4AF0-BB5C-9F881A787E0D}" type="datetimeFigureOut">
              <a:rPr lang="en-US"/>
              <a:pPr>
                <a:defRPr/>
              </a:pPr>
              <a:t>8/29/2017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113C9A-464A-4589-89AB-3C55622E89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C5C0F4-40D7-4928-97FB-2402A20C1C9F}" type="datetimeFigureOut">
              <a:rPr lang="en-US"/>
              <a:pPr>
                <a:defRPr/>
              </a:pPr>
              <a:t>8/29/2017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726533-9199-47F9-81F2-9EA68C4655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B2169E-4279-45EA-B2A6-7B15C8117F47}" type="datetimeFigureOut">
              <a:rPr lang="en-US"/>
              <a:pPr>
                <a:defRPr/>
              </a:pPr>
              <a:t>8/29/2017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432D5D-D778-4B37-ACCF-3111D128D3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128A66-57DC-474D-A836-7E056B7F319E}" type="datetimeFigureOut">
              <a:rPr lang="en-US"/>
              <a:pPr>
                <a:defRPr/>
              </a:pPr>
              <a:t>8/29/2017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E10951-2F6A-4D9D-B930-1AEA9A120E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ADD485-ADDE-4DD4-8BF5-A5407D842732}" type="datetimeFigureOut">
              <a:rPr lang="en-US"/>
              <a:pPr>
                <a:defRPr/>
              </a:pPr>
              <a:t>8/29/2017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BE3A87-6883-4ADC-9239-4BB822F902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05C8C0-7BF6-4B67-922C-948D1474EC47}" type="datetimeFigureOut">
              <a:rPr lang="en-US"/>
              <a:pPr>
                <a:defRPr/>
              </a:pPr>
              <a:t>8/29/2017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8E99F3-2404-433D-8547-03C503EBD2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5F3960-0CCB-40E4-9CD4-739004953671}" type="datetimeFigureOut">
              <a:rPr lang="en-US"/>
              <a:pPr>
                <a:defRPr/>
              </a:pPr>
              <a:t>8/29/2017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A6FA33-439A-454E-9248-DC8D49141B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6B3AC7-62F4-40B5-AF11-F4F7967C04F3}" type="datetimeFigureOut">
              <a:rPr lang="en-US"/>
              <a:pPr>
                <a:defRPr/>
              </a:pPr>
              <a:t>8/29/2017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323803-C160-4F14-923A-A476ECE0F2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56A0A51-BA36-4760-942E-69AF3897D6E8}" type="datetimeFigureOut">
              <a:rPr lang="en-US"/>
              <a:pPr>
                <a:defRPr/>
              </a:pPr>
              <a:t>8/29/2017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747660C-66E8-40A1-A7B2-C7429236E2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70.jpeg"/><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6.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7.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7.jpe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78.jpeg"/><Relationship Id="rId4" Type="http://schemas.openxmlformats.org/officeDocument/2006/relationships/image" Target="../media/image85.jpeg"/></Relationships>
</file>

<file path=ppt/slides/_rels/slide28.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image" Target="../media/image88.jpeg"/><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29.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image" Target="../media/image95.jpeg"/><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png"/><Relationship Id="rId4" Type="http://schemas.openxmlformats.org/officeDocument/2006/relationships/image" Target="../media/image9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 Id="rId4" Type="http://schemas.openxmlformats.org/officeDocument/2006/relationships/image" Target="../media/image103.jpeg"/></Relationships>
</file>

<file path=ppt/slides/_rels/slide3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jpeg"/><Relationship Id="rId4" Type="http://schemas.openxmlformats.org/officeDocument/2006/relationships/image" Target="../media/image106.jpeg"/></Relationships>
</file>

<file path=ppt/slides/_rels/slide3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анжела\Desktop\РАЗНЫЕ КАРТИНКИ ШАБЛОНЫ\i (3).jpg"/>
          <p:cNvPicPr>
            <a:picLocks noChangeAspect="1" noChangeArrowheads="1"/>
          </p:cNvPicPr>
          <p:nvPr/>
        </p:nvPicPr>
        <p:blipFill>
          <a:blip r:embed="rId2"/>
          <a:srcRect l="27551" t="12791" r="29592" b="12791"/>
          <a:stretch>
            <a:fillRect/>
          </a:stretch>
        </p:blipFill>
        <p:spPr bwMode="auto">
          <a:xfrm>
            <a:off x="7239000" y="5497286"/>
            <a:ext cx="1154430" cy="1099457"/>
          </a:xfrm>
          <a:prstGeom prst="rect">
            <a:avLst/>
          </a:prstGeom>
          <a:ln>
            <a:noFill/>
          </a:ln>
          <a:effectLst>
            <a:softEdge rad="112500"/>
          </a:effectLst>
        </p:spPr>
      </p:pic>
      <p:sp>
        <p:nvSpPr>
          <p:cNvPr id="5" name="Подзаголовок 4"/>
          <p:cNvSpPr txBox="1">
            <a:spLocks/>
          </p:cNvSpPr>
          <p:nvPr/>
        </p:nvSpPr>
        <p:spPr>
          <a:xfrm>
            <a:off x="1143000" y="1828800"/>
            <a:ext cx="6629400" cy="1828800"/>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342900" indent="-342900" algn="ctr">
              <a:spcBef>
                <a:spcPct val="20000"/>
              </a:spcBef>
              <a:defRPr/>
            </a:pPr>
            <a:r>
              <a:rPr kumimoji="0" lang="ru-RU" sz="2400" b="1" i="0" u="none" strike="noStrike" kern="1200" cap="none" spc="0" normalizeH="0" baseline="0" noProof="0" dirty="0" smtClean="0">
                <a:ln>
                  <a:noFill/>
                </a:ln>
                <a:solidFill>
                  <a:schemeClr val="accent2">
                    <a:lumMod val="50000"/>
                  </a:schemeClr>
                </a:solidFill>
                <a:effectLst/>
                <a:uLnTx/>
                <a:uFillTx/>
                <a:latin typeface="Times New Roman" pitchFamily="18" charset="0"/>
                <a:cs typeface="Times New Roman" pitchFamily="18" charset="0"/>
              </a:rPr>
              <a:t>Тема:</a:t>
            </a:r>
            <a:r>
              <a:rPr lang="ru-RU" sz="2400" b="1" dirty="0" smtClean="0">
                <a:solidFill>
                  <a:schemeClr val="accent2">
                    <a:lumMod val="50000"/>
                  </a:schemeClr>
                </a:solidFill>
                <a:latin typeface="Times New Roman" pitchFamily="18" charset="0"/>
                <a:cs typeface="Times New Roman" pitchFamily="18" charset="0"/>
              </a:rPr>
              <a:t> </a:t>
            </a:r>
            <a:r>
              <a:rPr lang="ru-RU" sz="2400" dirty="0" smtClean="0">
                <a:solidFill>
                  <a:schemeClr val="accent2">
                    <a:lumMod val="50000"/>
                  </a:schemeClr>
                </a:solidFill>
                <a:latin typeface="Times New Roman" pitchFamily="18" charset="0"/>
                <a:cs typeface="Times New Roman" pitchFamily="18" charset="0"/>
              </a:rPr>
              <a:t>«Семейный клуб  здоровья как форма организации  взаимодействия  ДОУ и семьи по повышению социально-коммуникативной  компетентности родителей».</a:t>
            </a:r>
          </a:p>
          <a:p>
            <a:pPr marL="342900" marR="0" lvl="0" indent="-342900" algn="ctr" defTabSz="914400" rtl="0" eaLnBrk="1" fontAlgn="base" latinLnBrk="0" hangingPunct="1">
              <a:lnSpc>
                <a:spcPct val="100000"/>
              </a:lnSpc>
              <a:spcBef>
                <a:spcPct val="20000"/>
              </a:spcBef>
              <a:spcAft>
                <a:spcPct val="0"/>
              </a:spcAft>
              <a:buClrTx/>
              <a:buSzTx/>
              <a:tabLst/>
              <a:defRPr/>
            </a:pPr>
            <a:endParaRPr kumimoji="0" lang="ru-RU"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5361" name="Rectangle 1"/>
          <p:cNvSpPr>
            <a:spLocks noChangeArrowheads="1"/>
          </p:cNvSpPr>
          <p:nvPr/>
        </p:nvSpPr>
        <p:spPr bwMode="auto">
          <a:xfrm>
            <a:off x="0" y="30480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685800" y="304801"/>
            <a:ext cx="7848600" cy="923330"/>
          </a:xfrm>
          <a:prstGeom prst="rect">
            <a:avLst/>
          </a:prstGeom>
        </p:spPr>
        <p:txBody>
          <a:bodyPr wrap="square">
            <a:spAutoFit/>
          </a:bodyPr>
          <a:lstStyle/>
          <a:p>
            <a:pPr algn="ctr">
              <a:defRPr/>
            </a:pPr>
            <a:r>
              <a:rPr lang="ru-RU" b="1" i="1" kern="0" dirty="0" smtClean="0">
                <a:solidFill>
                  <a:schemeClr val="accent6">
                    <a:lumMod val="75000"/>
                  </a:schemeClr>
                </a:solidFill>
                <a:latin typeface="Times New Roman" pitchFamily="18" charset="0"/>
                <a:cs typeface="Times New Roman" pitchFamily="18" charset="0"/>
              </a:rPr>
              <a:t>Отдел образования администрации городского округа город Мантурово</a:t>
            </a:r>
          </a:p>
          <a:p>
            <a:pPr algn="ctr">
              <a:defRPr/>
            </a:pPr>
            <a:r>
              <a:rPr lang="ru-RU" b="1" i="1" dirty="0" smtClean="0">
                <a:solidFill>
                  <a:schemeClr val="accent6">
                    <a:lumMod val="75000"/>
                  </a:schemeClr>
                </a:solidFill>
                <a:latin typeface="Times New Roman" pitchFamily="18" charset="0"/>
                <a:cs typeface="Times New Roman" pitchFamily="18" charset="0"/>
              </a:rPr>
              <a:t>МБДОУ детский сад №4 «Огонек» </a:t>
            </a:r>
          </a:p>
          <a:p>
            <a:pPr algn="ctr">
              <a:defRPr/>
            </a:pPr>
            <a:endParaRPr lang="ru-RU" b="1" i="1" kern="0" dirty="0">
              <a:solidFill>
                <a:schemeClr val="tx2"/>
              </a:solidFill>
              <a:latin typeface="Times New Roman" pitchFamily="18" charset="0"/>
              <a:cs typeface="Times New Roman" pitchFamily="18" charset="0"/>
            </a:endParaRPr>
          </a:p>
        </p:txBody>
      </p:sp>
      <p:sp>
        <p:nvSpPr>
          <p:cNvPr id="8" name="TextBox 7"/>
          <p:cNvSpPr txBox="1"/>
          <p:nvPr/>
        </p:nvSpPr>
        <p:spPr>
          <a:xfrm>
            <a:off x="4876800" y="4724400"/>
            <a:ext cx="3886200" cy="646331"/>
          </a:xfrm>
          <a:prstGeom prst="rect">
            <a:avLst/>
          </a:prstGeom>
          <a:noFill/>
        </p:spPr>
        <p:txBody>
          <a:bodyPr wrap="square" rtlCol="0">
            <a:spAutoFit/>
          </a:bodyPr>
          <a:lstStyle/>
          <a:p>
            <a:r>
              <a:rPr lang="ru-RU" dirty="0" smtClean="0">
                <a:solidFill>
                  <a:srgbClr val="CC3300"/>
                </a:solidFill>
                <a:latin typeface="Times New Roman" pitchFamily="18" charset="0"/>
                <a:cs typeface="Times New Roman" pitchFamily="18" charset="0"/>
              </a:rPr>
              <a:t>Воспитатель:</a:t>
            </a:r>
          </a:p>
          <a:p>
            <a:r>
              <a:rPr lang="ru-RU" dirty="0" smtClean="0">
                <a:solidFill>
                  <a:srgbClr val="CC3300"/>
                </a:solidFill>
                <a:latin typeface="Times New Roman" pitchFamily="18" charset="0"/>
                <a:cs typeface="Times New Roman" pitchFamily="18" charset="0"/>
              </a:rPr>
              <a:t> </a:t>
            </a:r>
            <a:r>
              <a:rPr lang="ru-RU" dirty="0" err="1" smtClean="0">
                <a:solidFill>
                  <a:srgbClr val="CC3300"/>
                </a:solidFill>
                <a:latin typeface="Times New Roman" pitchFamily="18" charset="0"/>
                <a:cs typeface="Times New Roman" pitchFamily="18" charset="0"/>
              </a:rPr>
              <a:t>Светкова</a:t>
            </a:r>
            <a:r>
              <a:rPr lang="ru-RU" dirty="0" smtClean="0">
                <a:solidFill>
                  <a:srgbClr val="CC3300"/>
                </a:solidFill>
                <a:latin typeface="Times New Roman" pitchFamily="18" charset="0"/>
                <a:cs typeface="Times New Roman" pitchFamily="18" charset="0"/>
              </a:rPr>
              <a:t> </a:t>
            </a:r>
            <a:r>
              <a:rPr lang="ru-RU" dirty="0" err="1" smtClean="0">
                <a:solidFill>
                  <a:srgbClr val="CC3300"/>
                </a:solidFill>
                <a:latin typeface="Times New Roman" pitchFamily="18" charset="0"/>
                <a:cs typeface="Times New Roman" pitchFamily="18" charset="0"/>
              </a:rPr>
              <a:t>Анжелика</a:t>
            </a:r>
            <a:r>
              <a:rPr lang="ru-RU" dirty="0" smtClean="0">
                <a:solidFill>
                  <a:srgbClr val="CC3300"/>
                </a:solidFill>
                <a:latin typeface="Times New Roman" pitchFamily="18" charset="0"/>
                <a:cs typeface="Times New Roman" pitchFamily="18" charset="0"/>
              </a:rPr>
              <a:t> Михайловна </a:t>
            </a:r>
            <a:endParaRPr lang="ru-RU" dirty="0">
              <a:solidFill>
                <a:srgbClr val="CC33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609600" y="381000"/>
            <a:ext cx="80772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2000" b="1" u="sng"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Структура заняти</a:t>
            </a:r>
            <a:r>
              <a:rPr kumimoji="0" lang="ru-RU" sz="2000" b="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я.</a:t>
            </a:r>
            <a:endParaRPr kumimoji="0" lang="ru-RU" sz="2000" b="1"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Перед началом занятия с родителями проводится  беседа, цель которой заключается в ознакомлении взрослых с разнообразными </a:t>
            </a:r>
            <a:r>
              <a:rPr kumimoji="0" lang="ru-RU" sz="1600" b="0" i="0" u="none" strike="noStrike" cap="none" normalizeH="0" baseline="0" dirty="0" err="1" smtClean="0">
                <a:ln>
                  <a:noFill/>
                </a:ln>
                <a:solidFill>
                  <a:srgbClr val="800000"/>
                </a:solidFill>
                <a:effectLst/>
                <a:latin typeface="Times New Roman" pitchFamily="18" charset="0"/>
                <a:ea typeface="Times New Roman" pitchFamily="18" charset="0"/>
                <a:cs typeface="Times New Roman" pitchFamily="18" charset="0"/>
              </a:rPr>
              <a:t>здоровьесберегающими</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техниками и приемами. Занятие имеет трехчастную структуру.</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1) Вводно-подготовительная часть.</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lvl="0" indent="457200" eaLnBrk="0" hangingPunct="0"/>
            <a:r>
              <a:rPr kumimoji="0" lang="ru-RU" sz="1600" b="1"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Цель</a:t>
            </a:r>
            <a:r>
              <a:rPr kumimoji="0" lang="ru-RU" sz="1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настроить взрослых и детей к предстоящей совместной двигательно-игровой деятельности и подготовить организм к физической нагрузке.</a:t>
            </a:r>
          </a:p>
          <a:p>
            <a:pPr lvl="0" indent="457200" eaLnBrk="0" hangingPunct="0"/>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Ритуал встречи – приветствия родителей и детей,</a:t>
            </a:r>
            <a:r>
              <a:rPr kumimoji="0" lang="ru-RU" sz="1600" b="0" i="0" u="none" strike="noStrike" cap="none" normalizeH="0" dirty="0" smtClean="0">
                <a:ln>
                  <a:noFill/>
                </a:ln>
                <a:solidFill>
                  <a:srgbClr val="800000"/>
                </a:solidFill>
                <a:effectLst/>
                <a:latin typeface="Times New Roman" pitchFamily="18" charset="0"/>
                <a:ea typeface="Times New Roman" pitchFamily="18" charset="0"/>
                <a:cs typeface="Times New Roman" pitchFamily="18" charset="0"/>
              </a:rPr>
              <a:t> </a:t>
            </a:r>
            <a:r>
              <a:rPr lang="ru-RU" sz="1600" dirty="0" smtClean="0">
                <a:solidFill>
                  <a:srgbClr val="800000"/>
                </a:solidFill>
                <a:latin typeface="Times New Roman" pitchFamily="18" charset="0"/>
                <a:ea typeface="Times New Roman" pitchFamily="18" charset="0"/>
                <a:cs typeface="Times New Roman" pitchFamily="18" charset="0"/>
              </a:rPr>
              <a:t>доверительные беседы партнеров.</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a:t>
            </a:r>
            <a:r>
              <a:rPr lang="ru-RU" sz="1600" b="1" i="1" dirty="0" smtClean="0">
                <a:solidFill>
                  <a:srgbClr val="800000"/>
                </a:solidFill>
                <a:latin typeface="Times New Roman" pitchFamily="18" charset="0"/>
                <a:ea typeface="Times New Roman" pitchFamily="18" charset="0"/>
                <a:cs typeface="Times New Roman" pitchFamily="18" charset="0"/>
              </a:rPr>
              <a:t>С</a:t>
            </a:r>
            <a:r>
              <a:rPr kumimoji="0" lang="ru-RU" sz="1600" b="1"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одержания</a:t>
            </a:r>
            <a:r>
              <a:rPr kumimoji="0" lang="ru-RU" sz="1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800000"/>
                </a:solidFill>
                <a:effectLst/>
                <a:latin typeface="Times New Roman" pitchFamily="18" charset="0"/>
                <a:ea typeface="Times New Roman" pitchFamily="18" charset="0"/>
                <a:cs typeface="Times New Roman" pitchFamily="18" charset="0"/>
              </a:rPr>
              <a:t>самомассаж</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тела, игровые упражнения, разные виды ходьбы, бега, прыжков в детско-родительской паре.</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2) Основная часть.</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Цель</a:t>
            </a:r>
            <a:r>
              <a:rPr kumimoji="0" lang="ru-RU" sz="1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формировать у родителей и детей умение выполнять физические упражнения в детско-родительской паре.</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a:t>
            </a:r>
            <a:r>
              <a:rPr kumimoji="0" lang="ru-RU" sz="1600" b="1"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a:t>
            </a:r>
            <a:r>
              <a:rPr lang="ru-RU" sz="1600" b="1" i="1" dirty="0" smtClean="0">
                <a:solidFill>
                  <a:srgbClr val="800000"/>
                </a:solidFill>
                <a:latin typeface="Times New Roman" pitchFamily="18" charset="0"/>
                <a:ea typeface="Times New Roman" pitchFamily="18" charset="0"/>
                <a:cs typeface="Times New Roman" pitchFamily="18" charset="0"/>
              </a:rPr>
              <a:t>С</a:t>
            </a:r>
            <a:r>
              <a:rPr kumimoji="0" lang="ru-RU" sz="1600" b="1"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одержание:</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lvl="0" eaLnBrk="0" hangingPunct="0"/>
            <a:r>
              <a:rPr lang="ru-RU" sz="1600" dirty="0" smtClean="0">
                <a:solidFill>
                  <a:srgbClr val="800000"/>
                </a:solidFill>
                <a:latin typeface="Times New Roman" pitchFamily="18" charset="0"/>
                <a:ea typeface="Times New Roman" pitchFamily="18" charset="0"/>
                <a:cs typeface="Times New Roman" pitchFamily="18" charset="0"/>
              </a:rPr>
              <a:t>Парные контактные физические упражнения, проблемные ситуации и творческие задания;</a:t>
            </a:r>
          </a:p>
          <a:p>
            <a:pPr lvl="0" eaLnBrk="0" hangingPunct="0"/>
            <a:r>
              <a:rPr lang="ru-RU" sz="1600" dirty="0" smtClean="0">
                <a:solidFill>
                  <a:srgbClr val="800000"/>
                </a:solidFill>
                <a:latin typeface="Times New Roman" pitchFamily="18" charset="0"/>
                <a:ea typeface="Times New Roman" pitchFamily="18" charset="0"/>
                <a:cs typeface="Times New Roman" pitchFamily="18" charset="0"/>
              </a:rPr>
              <a:t>подвижные игры и игровые, </a:t>
            </a:r>
            <a:r>
              <a:rPr lang="ru-RU" sz="1600" dirty="0" err="1" smtClean="0">
                <a:solidFill>
                  <a:srgbClr val="800000"/>
                </a:solidFill>
                <a:latin typeface="Times New Roman" pitchFamily="18" charset="0"/>
                <a:ea typeface="Times New Roman" pitchFamily="18" charset="0"/>
                <a:cs typeface="Times New Roman" pitchFamily="18" charset="0"/>
              </a:rPr>
              <a:t>логоритмические</a:t>
            </a:r>
            <a:r>
              <a:rPr lang="ru-RU" sz="1600" dirty="0" smtClean="0">
                <a:solidFill>
                  <a:srgbClr val="800000"/>
                </a:solidFill>
                <a:latin typeface="Times New Roman" pitchFamily="18" charset="0"/>
                <a:ea typeface="Times New Roman" pitchFamily="18" charset="0"/>
                <a:cs typeface="Times New Roman" pitchFamily="18" charset="0"/>
              </a:rPr>
              <a:t> упражнения, музыкально-ритмические упражнения, детско-родительские игры ,</a:t>
            </a:r>
            <a:r>
              <a:rPr lang="ru-RU" sz="1600" dirty="0" err="1" smtClean="0">
                <a:solidFill>
                  <a:srgbClr val="800000"/>
                </a:solidFill>
                <a:latin typeface="Times New Roman" pitchFamily="18" charset="0"/>
                <a:ea typeface="Times New Roman" pitchFamily="18" charset="0"/>
                <a:cs typeface="Times New Roman" pitchFamily="18" charset="0"/>
              </a:rPr>
              <a:t>психогимнастические</a:t>
            </a:r>
            <a:r>
              <a:rPr lang="ru-RU" sz="1600" dirty="0" smtClean="0">
                <a:solidFill>
                  <a:srgbClr val="800000"/>
                </a:solidFill>
                <a:latin typeface="Times New Roman" pitchFamily="18" charset="0"/>
                <a:ea typeface="Times New Roman" pitchFamily="18" charset="0"/>
                <a:cs typeface="Times New Roman" pitchFamily="18" charset="0"/>
              </a:rPr>
              <a:t> этюды и релаксационные упражнения.</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3)</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Заключительная часть.</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Цель</a:t>
            </a:r>
            <a:r>
              <a:rPr kumimoji="0" lang="ru-RU" sz="1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восстановить дыхание, способствовать профилактике плоскостопия у детей, раскрепостить взрослых и детей.</a:t>
            </a:r>
          </a:p>
          <a:p>
            <a:pPr lvl="0" indent="457200" eaLnBrk="0" hangingPunct="0"/>
            <a:r>
              <a:rPr lang="ru-RU" sz="1600" b="1" i="1" dirty="0" smtClean="0">
                <a:solidFill>
                  <a:srgbClr val="800000"/>
                </a:solidFill>
                <a:latin typeface="Times New Roman" pitchFamily="18" charset="0"/>
                <a:cs typeface="Times New Roman" pitchFamily="18" charset="0"/>
              </a:rPr>
              <a:t>Содержание</a:t>
            </a:r>
            <a:r>
              <a:rPr lang="ru-RU" sz="1600" b="1" dirty="0" smtClean="0">
                <a:solidFill>
                  <a:srgbClr val="800000"/>
                </a:solidFill>
                <a:latin typeface="Times New Roman" pitchFamily="18" charset="0"/>
                <a:cs typeface="Times New Roman" pitchFamily="18" charset="0"/>
              </a:rPr>
              <a:t>:</a:t>
            </a:r>
            <a:r>
              <a:rPr lang="ru-RU" sz="1600" dirty="0" smtClean="0">
                <a:solidFill>
                  <a:srgbClr val="800000"/>
                </a:solidFill>
                <a:latin typeface="Times New Roman" pitchFamily="18" charset="0"/>
                <a:cs typeface="Times New Roman" pitchFamily="18" charset="0"/>
              </a:rPr>
              <a:t> игровые упражнения, </a:t>
            </a:r>
            <a:r>
              <a:rPr lang="ru-RU" sz="1600" dirty="0" err="1" smtClean="0">
                <a:solidFill>
                  <a:srgbClr val="800000"/>
                </a:solidFill>
                <a:latin typeface="Times New Roman" pitchFamily="18" charset="0"/>
                <a:cs typeface="Times New Roman" pitchFamily="18" charset="0"/>
              </a:rPr>
              <a:t>психогимнастические</a:t>
            </a:r>
            <a:r>
              <a:rPr lang="ru-RU" sz="1600" dirty="0" smtClean="0">
                <a:solidFill>
                  <a:srgbClr val="800000"/>
                </a:solidFill>
                <a:latin typeface="Times New Roman" pitchFamily="18" charset="0"/>
                <a:cs typeface="Times New Roman" pitchFamily="18" charset="0"/>
              </a:rPr>
              <a:t> этюды, игры нравственного содержания («Добрые слова», «Добрые пожелания»), рефлексия</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3600" y="609600"/>
            <a:ext cx="5029200" cy="400110"/>
          </a:xfrm>
          <a:prstGeom prst="rect">
            <a:avLst/>
          </a:prstGeom>
        </p:spPr>
        <p:txBody>
          <a:bodyPr wrap="square">
            <a:spAutoFit/>
          </a:bodyPr>
          <a:lstStyle/>
          <a:p>
            <a:r>
              <a:rPr lang="ru-RU" sz="2000" b="1" u="sng" dirty="0" smtClean="0">
                <a:solidFill>
                  <a:srgbClr val="800000"/>
                </a:solidFill>
                <a:latin typeface="Times New Roman" pitchFamily="18" charset="0"/>
                <a:cs typeface="Times New Roman" pitchFamily="18" charset="0"/>
              </a:rPr>
              <a:t>Содержание физкультурных занятий</a:t>
            </a:r>
            <a:endParaRPr lang="ru-RU" sz="2000" b="1" u="sng" dirty="0">
              <a:solidFill>
                <a:srgbClr val="800000"/>
              </a:solidFill>
              <a:latin typeface="Times New Roman" pitchFamily="18" charset="0"/>
              <a:cs typeface="Times New Roman" pitchFamily="18" charset="0"/>
            </a:endParaRPr>
          </a:p>
        </p:txBody>
      </p:sp>
      <p:sp>
        <p:nvSpPr>
          <p:cNvPr id="3" name="Прямоугольник 2"/>
          <p:cNvSpPr/>
          <p:nvPr/>
        </p:nvSpPr>
        <p:spPr>
          <a:xfrm>
            <a:off x="990600" y="1447800"/>
            <a:ext cx="739140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smtClean="0">
                <a:solidFill>
                  <a:srgbClr val="800000"/>
                </a:solidFill>
                <a:latin typeface="Times New Roman" pitchFamily="18" charset="0"/>
                <a:cs typeface="Times New Roman" pitchFamily="18" charset="0"/>
              </a:rPr>
              <a:t>Система физических упражнений и игр, которые: </a:t>
            </a:r>
          </a:p>
          <a:p>
            <a:endParaRPr lang="ru-RU" dirty="0" smtClean="0">
              <a:solidFill>
                <a:srgbClr val="800000"/>
              </a:solidFill>
              <a:latin typeface="Times New Roman" pitchFamily="18" charset="0"/>
              <a:cs typeface="Times New Roman" pitchFamily="18" charset="0"/>
            </a:endParaRPr>
          </a:p>
          <a:p>
            <a:pPr>
              <a:buFont typeface="Wingdings" pitchFamily="2" charset="2"/>
              <a:buChar char="ü"/>
            </a:pPr>
            <a:r>
              <a:rPr lang="ru-RU" dirty="0" smtClean="0">
                <a:solidFill>
                  <a:srgbClr val="800000"/>
                </a:solidFill>
                <a:latin typeface="Times New Roman" pitchFamily="18" charset="0"/>
                <a:cs typeface="Times New Roman" pitchFamily="18" charset="0"/>
              </a:rPr>
              <a:t>Доступны для совместного выполнения взрослым и ребенком. </a:t>
            </a:r>
          </a:p>
          <a:p>
            <a:pPr>
              <a:buFont typeface="Wingdings" pitchFamily="2" charset="2"/>
              <a:buChar char="ü"/>
            </a:pPr>
            <a:endParaRPr lang="ru-RU" dirty="0" smtClean="0">
              <a:solidFill>
                <a:srgbClr val="800000"/>
              </a:solidFill>
              <a:latin typeface="Times New Roman" pitchFamily="18" charset="0"/>
              <a:cs typeface="Times New Roman" pitchFamily="18" charset="0"/>
            </a:endParaRPr>
          </a:p>
          <a:p>
            <a:pPr>
              <a:buFont typeface="Wingdings" pitchFamily="2" charset="2"/>
              <a:buChar char="ü"/>
            </a:pPr>
            <a:r>
              <a:rPr lang="ru-RU" dirty="0" smtClean="0">
                <a:solidFill>
                  <a:srgbClr val="800000"/>
                </a:solidFill>
                <a:latin typeface="Times New Roman" pitchFamily="18" charset="0"/>
                <a:cs typeface="Times New Roman" pitchFamily="18" charset="0"/>
              </a:rPr>
              <a:t>Разнообразны по своему физическому воздействию.</a:t>
            </a:r>
          </a:p>
          <a:p>
            <a:pPr>
              <a:buFont typeface="Wingdings" pitchFamily="2" charset="2"/>
              <a:buChar char="ü"/>
            </a:pPr>
            <a:endParaRPr lang="ru-RU" dirty="0" smtClean="0">
              <a:solidFill>
                <a:srgbClr val="800000"/>
              </a:solidFill>
              <a:latin typeface="Times New Roman" pitchFamily="18" charset="0"/>
              <a:cs typeface="Times New Roman" pitchFamily="18" charset="0"/>
            </a:endParaRPr>
          </a:p>
          <a:p>
            <a:pPr>
              <a:buFont typeface="Wingdings" pitchFamily="2" charset="2"/>
              <a:buChar char="ü"/>
            </a:pPr>
            <a:r>
              <a:rPr lang="ru-RU" dirty="0" smtClean="0">
                <a:solidFill>
                  <a:srgbClr val="800000"/>
                </a:solidFill>
                <a:latin typeface="Times New Roman" pitchFamily="18" charset="0"/>
                <a:cs typeface="Times New Roman" pitchFamily="18" charset="0"/>
              </a:rPr>
              <a:t>  Обеспечивают тактильный контакт.</a:t>
            </a:r>
          </a:p>
          <a:p>
            <a:pPr>
              <a:buFont typeface="Wingdings" pitchFamily="2" charset="2"/>
              <a:buChar char="ü"/>
            </a:pPr>
            <a:endParaRPr lang="ru-RU" dirty="0" smtClean="0">
              <a:solidFill>
                <a:srgbClr val="800000"/>
              </a:solidFill>
              <a:latin typeface="Times New Roman" pitchFamily="18" charset="0"/>
              <a:cs typeface="Times New Roman" pitchFamily="18" charset="0"/>
            </a:endParaRPr>
          </a:p>
          <a:p>
            <a:pPr>
              <a:buFont typeface="Wingdings" pitchFamily="2" charset="2"/>
              <a:buChar char="ü"/>
            </a:pPr>
            <a:r>
              <a:rPr lang="ru-RU" dirty="0" smtClean="0">
                <a:solidFill>
                  <a:srgbClr val="800000"/>
                </a:solidFill>
                <a:latin typeface="Times New Roman" pitchFamily="18" charset="0"/>
                <a:cs typeface="Times New Roman" pitchFamily="18" charset="0"/>
              </a:rPr>
              <a:t>  Направлены на развитие эмоциональной сферы, партнерских и доверительных отношений родителей и детей.</a:t>
            </a:r>
          </a:p>
          <a:p>
            <a:pPr>
              <a:buFont typeface="Wingdings" pitchFamily="2" charset="2"/>
              <a:buChar char="ü"/>
            </a:pPr>
            <a:endParaRPr lang="ru-RU" dirty="0" smtClean="0">
              <a:solidFill>
                <a:srgbClr val="800000"/>
              </a:solidFill>
              <a:latin typeface="Times New Roman" pitchFamily="18" charset="0"/>
              <a:cs typeface="Times New Roman" pitchFamily="18" charset="0"/>
            </a:endParaRPr>
          </a:p>
          <a:p>
            <a:pPr>
              <a:buFont typeface="Wingdings" pitchFamily="2" charset="2"/>
              <a:buChar char="ü"/>
            </a:pPr>
            <a:r>
              <a:rPr lang="ru-RU" dirty="0" smtClean="0">
                <a:solidFill>
                  <a:srgbClr val="800000"/>
                </a:solidFill>
                <a:latin typeface="Times New Roman" pitchFamily="18" charset="0"/>
                <a:cs typeface="Times New Roman" pitchFamily="18" charset="0"/>
              </a:rPr>
              <a:t>  Решают оздоровительные, воспитательные и образовательные задачи</a:t>
            </a:r>
            <a:endParaRPr lang="ru-RU" dirty="0">
              <a:solidFill>
                <a:srgbClr val="800000"/>
              </a:solidFill>
              <a:latin typeface="Times New Roman" pitchFamily="18" charset="0"/>
              <a:cs typeface="Times New Roman" pitchFamily="18" charset="0"/>
            </a:endParaRPr>
          </a:p>
        </p:txBody>
      </p:sp>
      <p:pic>
        <p:nvPicPr>
          <p:cNvPr id="4" name="Picture 2" descr="C:\Users\анжела\Desktop\Новая папка\семейный-клуб2.jpg"/>
          <p:cNvPicPr>
            <a:picLocks noChangeAspect="1" noChangeArrowheads="1"/>
          </p:cNvPicPr>
          <p:nvPr/>
        </p:nvPicPr>
        <p:blipFill>
          <a:blip r:embed="rId2" cstate="print"/>
          <a:srcRect/>
          <a:stretch>
            <a:fillRect/>
          </a:stretch>
        </p:blipFill>
        <p:spPr bwMode="auto">
          <a:xfrm>
            <a:off x="304800" y="5410200"/>
            <a:ext cx="1074665" cy="1133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95400" y="1600200"/>
            <a:ext cx="2286000" cy="2286000"/>
          </a:xfrm>
          <a:prstGeom prst="rect">
            <a:avLst/>
          </a:prstGeom>
          <a:ln w="28575">
            <a:solidFill>
              <a:schemeClr val="accent6">
                <a:lumMod val="50000"/>
              </a:schemeClr>
            </a:solidFill>
          </a:ln>
          <a:effectLst>
            <a:glow rad="101600">
              <a:schemeClr val="accent6">
                <a:satMod val="175000"/>
                <a:alpha val="40000"/>
              </a:schemeClr>
            </a:glow>
            <a:outerShdw blurRad="40000" dist="230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dirty="0" smtClean="0"/>
          </a:p>
          <a:p>
            <a:pPr algn="ctr"/>
            <a:r>
              <a:rPr lang="ru-RU" sz="2400" b="1" u="sng" dirty="0" smtClean="0">
                <a:solidFill>
                  <a:srgbClr val="800000"/>
                </a:solidFill>
                <a:latin typeface="Times New Roman" pitchFamily="18" charset="0"/>
                <a:cs typeface="Times New Roman" pitchFamily="18" charset="0"/>
              </a:rPr>
              <a:t>Партнёр</a:t>
            </a:r>
          </a:p>
          <a:p>
            <a:pPr algn="ctr"/>
            <a:endParaRPr lang="ru-RU" sz="2400" b="1" dirty="0" smtClean="0">
              <a:solidFill>
                <a:srgbClr val="800000"/>
              </a:solidFill>
              <a:latin typeface="Times New Roman" pitchFamily="18" charset="0"/>
              <a:cs typeface="Times New Roman" pitchFamily="18" charset="0"/>
            </a:endParaRPr>
          </a:p>
          <a:p>
            <a:pPr algn="ctr"/>
            <a:r>
              <a:rPr lang="ru-RU" sz="2400" b="1" u="sng" dirty="0" smtClean="0">
                <a:solidFill>
                  <a:srgbClr val="800000"/>
                </a:solidFill>
                <a:latin typeface="Times New Roman" pitchFamily="18" charset="0"/>
                <a:cs typeface="Times New Roman" pitchFamily="18" charset="0"/>
              </a:rPr>
              <a:t>Тренер</a:t>
            </a:r>
          </a:p>
          <a:p>
            <a:pPr algn="ctr"/>
            <a:endParaRPr lang="ru-RU" sz="2400" b="1" dirty="0" smtClean="0">
              <a:solidFill>
                <a:srgbClr val="800000"/>
              </a:solidFill>
              <a:latin typeface="Times New Roman" pitchFamily="18" charset="0"/>
              <a:cs typeface="Times New Roman" pitchFamily="18" charset="0"/>
            </a:endParaRPr>
          </a:p>
          <a:p>
            <a:pPr algn="ctr"/>
            <a:r>
              <a:rPr lang="ru-RU" sz="2400" b="1" u="sng" dirty="0" smtClean="0">
                <a:solidFill>
                  <a:srgbClr val="800000"/>
                </a:solidFill>
                <a:latin typeface="Times New Roman" pitchFamily="18" charset="0"/>
                <a:cs typeface="Times New Roman" pitchFamily="18" charset="0"/>
              </a:rPr>
              <a:t>Помощник</a:t>
            </a:r>
          </a:p>
          <a:p>
            <a:pPr algn="ctr"/>
            <a:endParaRPr lang="ru-RU" dirty="0" smtClean="0"/>
          </a:p>
          <a:p>
            <a:pPr algn="ctr"/>
            <a:endParaRPr lang="ru-RU" dirty="0"/>
          </a:p>
        </p:txBody>
      </p:sp>
      <p:sp>
        <p:nvSpPr>
          <p:cNvPr id="5" name="Заголовок 4"/>
          <p:cNvSpPr>
            <a:spLocks noGrp="1"/>
          </p:cNvSpPr>
          <p:nvPr>
            <p:ph type="title"/>
          </p:nvPr>
        </p:nvSpPr>
        <p:spPr/>
        <p:txBody>
          <a:bodyPr/>
          <a:lstStyle/>
          <a:p>
            <a:r>
              <a:rPr lang="ru-RU" sz="2000" b="1" u="sng" dirty="0" smtClean="0">
                <a:solidFill>
                  <a:srgbClr val="800000"/>
                </a:solidFill>
                <a:latin typeface="Times New Roman" pitchFamily="18" charset="0"/>
                <a:ea typeface="Times New Roman" pitchFamily="18" charset="0"/>
                <a:cs typeface="Times New Roman" pitchFamily="18" charset="0"/>
              </a:rPr>
              <a:t>Роль взрослого на занятии</a:t>
            </a:r>
            <a:endParaRPr lang="ru-RU" sz="2000" b="1" u="sng" dirty="0"/>
          </a:p>
        </p:txBody>
      </p:sp>
      <p:sp>
        <p:nvSpPr>
          <p:cNvPr id="6" name="Прямоугольник 5"/>
          <p:cNvSpPr/>
          <p:nvPr/>
        </p:nvSpPr>
        <p:spPr>
          <a:xfrm>
            <a:off x="685800" y="5105400"/>
            <a:ext cx="76962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7200" algn="ctr"/>
            <a:r>
              <a:rPr lang="ru-RU" sz="1400" b="1" u="sng" dirty="0" smtClean="0">
                <a:solidFill>
                  <a:srgbClr val="800000"/>
                </a:solidFill>
                <a:latin typeface="Times New Roman" pitchFamily="18" charset="0"/>
                <a:cs typeface="Times New Roman" pitchFamily="18" charset="0"/>
              </a:rPr>
              <a:t>ребенок - «партнер», ребенок - «тренер», ребенок - «помощник».</a:t>
            </a:r>
          </a:p>
          <a:p>
            <a:pPr indent="457200"/>
            <a:r>
              <a:rPr lang="ru-RU" sz="1400" dirty="0" smtClean="0">
                <a:solidFill>
                  <a:srgbClr val="800000"/>
                </a:solidFill>
                <a:latin typeface="Times New Roman" pitchFamily="18" charset="0"/>
                <a:cs typeface="Times New Roman" pitchFamily="18" charset="0"/>
              </a:rPr>
              <a:t> </a:t>
            </a:r>
            <a:r>
              <a:rPr lang="ru-RU" sz="1400" i="1" u="sng" dirty="0" smtClean="0">
                <a:solidFill>
                  <a:srgbClr val="800000"/>
                </a:solidFill>
                <a:latin typeface="Times New Roman" pitchFamily="18" charset="0"/>
                <a:cs typeface="Times New Roman" pitchFamily="18" charset="0"/>
              </a:rPr>
              <a:t>Взрослый - партнер </a:t>
            </a:r>
            <a:r>
              <a:rPr lang="ru-RU" sz="1400" dirty="0" smtClean="0">
                <a:solidFill>
                  <a:srgbClr val="800000"/>
                </a:solidFill>
                <a:latin typeface="Times New Roman" pitchFamily="18" charset="0"/>
                <a:cs typeface="Times New Roman" pitchFamily="18" charset="0"/>
              </a:rPr>
              <a:t>выполняет физические упражнения с ребенком одновременно в паре.</a:t>
            </a:r>
          </a:p>
          <a:p>
            <a:pPr indent="457200"/>
            <a:r>
              <a:rPr lang="ru-RU" sz="1400" dirty="0" smtClean="0">
                <a:solidFill>
                  <a:srgbClr val="800000"/>
                </a:solidFill>
                <a:latin typeface="Times New Roman" pitchFamily="18" charset="0"/>
                <a:cs typeface="Times New Roman" pitchFamily="18" charset="0"/>
              </a:rPr>
              <a:t> </a:t>
            </a:r>
            <a:r>
              <a:rPr lang="ru-RU" sz="1400" i="1" u="sng" dirty="0" smtClean="0">
                <a:solidFill>
                  <a:srgbClr val="800000"/>
                </a:solidFill>
                <a:latin typeface="Times New Roman" pitchFamily="18" charset="0"/>
                <a:cs typeface="Times New Roman" pitchFamily="18" charset="0"/>
              </a:rPr>
              <a:t>Взрослый - тренер </a:t>
            </a:r>
            <a:r>
              <a:rPr lang="ru-RU" sz="1400" dirty="0" smtClean="0">
                <a:solidFill>
                  <a:srgbClr val="800000"/>
                </a:solidFill>
                <a:latin typeface="Times New Roman" pitchFamily="18" charset="0"/>
                <a:cs typeface="Times New Roman" pitchFamily="18" charset="0"/>
              </a:rPr>
              <a:t>помогает ребенку правильно выполнить упражнение, страхует его. </a:t>
            </a:r>
          </a:p>
          <a:p>
            <a:pPr indent="457200"/>
            <a:r>
              <a:rPr lang="ru-RU" sz="1400" i="1" u="sng" dirty="0" smtClean="0">
                <a:solidFill>
                  <a:srgbClr val="800000"/>
                </a:solidFill>
                <a:latin typeface="Times New Roman" pitchFamily="18" charset="0"/>
                <a:cs typeface="Times New Roman" pitchFamily="18" charset="0"/>
              </a:rPr>
              <a:t>Взрослый - помощник </a:t>
            </a:r>
            <a:r>
              <a:rPr lang="ru-RU" sz="1400" dirty="0" smtClean="0">
                <a:solidFill>
                  <a:srgbClr val="800000"/>
                </a:solidFill>
                <a:latin typeface="Times New Roman" pitchFamily="18" charset="0"/>
                <a:cs typeface="Times New Roman" pitchFamily="18" charset="0"/>
              </a:rPr>
              <a:t>помогает сделать упражнение для ребенка наиболее интересным.</a:t>
            </a:r>
            <a:endParaRPr lang="ru-RU" sz="1400" dirty="0"/>
          </a:p>
        </p:txBody>
      </p:sp>
      <p:sp>
        <p:nvSpPr>
          <p:cNvPr id="7" name="Прямоугольник 6"/>
          <p:cNvSpPr/>
          <p:nvPr/>
        </p:nvSpPr>
        <p:spPr>
          <a:xfrm>
            <a:off x="4876800" y="1524000"/>
            <a:ext cx="2743200" cy="1371600"/>
          </a:xfrm>
          <a:prstGeom prst="rect">
            <a:avLst/>
          </a:prstGeom>
          <a:ln>
            <a:solidFill>
              <a:schemeClr val="accent6">
                <a:lumMod val="50000"/>
              </a:schemeClr>
            </a:solidFill>
          </a:ln>
          <a:effectLst>
            <a:glow rad="101600">
              <a:schemeClr val="accent6">
                <a:satMod val="175000"/>
                <a:alpha val="40000"/>
              </a:schemeClr>
            </a:glow>
            <a:outerShdw blurRad="40000" dist="20000" dir="540000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ru-RU" sz="2400" b="1" dirty="0" smtClean="0">
                <a:solidFill>
                  <a:srgbClr val="800000"/>
                </a:solidFill>
                <a:latin typeface="Times New Roman" pitchFamily="18" charset="0"/>
                <a:cs typeface="Times New Roman" pitchFamily="18" charset="0"/>
              </a:rPr>
              <a:t>Ребёнок </a:t>
            </a:r>
            <a:endParaRPr lang="ru-RU" sz="2400" b="1" dirty="0">
              <a:solidFill>
                <a:srgbClr val="800000"/>
              </a:solidFill>
              <a:latin typeface="Times New Roman" pitchFamily="18" charset="0"/>
              <a:cs typeface="Times New Roman" pitchFamily="18" charset="0"/>
            </a:endParaRPr>
          </a:p>
        </p:txBody>
      </p:sp>
      <p:sp>
        <p:nvSpPr>
          <p:cNvPr id="8" name="Прямоугольник 7"/>
          <p:cNvSpPr/>
          <p:nvPr/>
        </p:nvSpPr>
        <p:spPr>
          <a:xfrm flipH="1">
            <a:off x="4876800" y="3429000"/>
            <a:ext cx="2971799" cy="1371600"/>
          </a:xfrm>
          <a:prstGeom prst="rect">
            <a:avLst/>
          </a:prstGeom>
          <a:ln>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ru-RU" sz="2400" b="1" dirty="0" smtClean="0">
                <a:solidFill>
                  <a:srgbClr val="800000"/>
                </a:solidFill>
                <a:latin typeface="Times New Roman" pitchFamily="18" charset="0"/>
                <a:cs typeface="Times New Roman" pitchFamily="18" charset="0"/>
              </a:rPr>
              <a:t>Взрослый </a:t>
            </a:r>
            <a:endParaRPr lang="ru-RU" sz="2400" b="1" dirty="0">
              <a:solidFill>
                <a:srgbClr val="800000"/>
              </a:solidFill>
              <a:latin typeface="Times New Roman" pitchFamily="18" charset="0"/>
              <a:cs typeface="Times New Roman" pitchFamily="18" charset="0"/>
            </a:endParaRPr>
          </a:p>
        </p:txBody>
      </p:sp>
      <p:cxnSp>
        <p:nvCxnSpPr>
          <p:cNvPr id="10" name="Прямая со стрелкой 9"/>
          <p:cNvCxnSpPr>
            <a:endCxn id="3" idx="3"/>
          </p:cNvCxnSpPr>
          <p:nvPr/>
        </p:nvCxnSpPr>
        <p:spPr>
          <a:xfrm rot="10800000">
            <a:off x="3581400" y="2743200"/>
            <a:ext cx="1371600" cy="12192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flipH="1" flipV="1">
            <a:off x="5982494" y="3161506"/>
            <a:ext cx="533400" cy="1588"/>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3" idx="3"/>
            <a:endCxn id="7" idx="1"/>
          </p:cNvCxnSpPr>
          <p:nvPr/>
        </p:nvCxnSpPr>
        <p:spPr>
          <a:xfrm flipV="1">
            <a:off x="3581400" y="2209800"/>
            <a:ext cx="1295400" cy="5334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16200000" flipH="1">
            <a:off x="3543300" y="2933700"/>
            <a:ext cx="1295400" cy="12192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1066800"/>
            <a:ext cx="7924800" cy="35394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Для определения уровня коммуникативной компетенции родителей в реализации физического воспитания, нами были предложены выполнение творческих заданий.. Они помогли определить социально-педагогические установки родителей по отношению к собственному ребенку, оценить характер и содержание воспитательных действий родителей, составить представление о внутрисемейной ситуации, особенностях взаимоотношений, уровне взаимопонимания в паре «родитель-ребенок», триаде папа-ребенок-мама. </a:t>
            </a:r>
            <a:r>
              <a:rPr kumimoji="0" lang="ru-RU" sz="1600" b="0" i="0" u="none" strike="noStrike" cap="none" normalizeH="0" baseline="0" dirty="0" err="1" smtClean="0">
                <a:ln>
                  <a:noFill/>
                </a:ln>
                <a:solidFill>
                  <a:srgbClr val="800000"/>
                </a:solidFill>
                <a:effectLst/>
                <a:latin typeface="Times New Roman" pitchFamily="18" charset="0"/>
                <a:ea typeface="Times New Roman" pitchFamily="18" charset="0"/>
                <a:cs typeface="Times New Roman" pitchFamily="18" charset="0"/>
              </a:rPr>
              <a:t>Экспрес-диагностика</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проводилась с подгруппами детско-родительских пар. Детско-родительским парам предлагалось придумать совместно новое упражнение. В ходе наблюдения фиксировали, предоставляет ли родитель ребенку возможность в выборе замысла нового упражнения,  помогает или старается все сделать вместо него, какие приемы и методы использует, насколько доверительные выстраиваются взаимоотношения во время работы, какие присутствуют жестово-мимические проявления, делает ли родитель замечания, указания, какие слова одобрения использует, показывает ли пример,</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sz="2000" b="1" u="sng" dirty="0" err="1" smtClean="0">
                <a:solidFill>
                  <a:srgbClr val="800000"/>
                </a:solidFill>
                <a:latin typeface="Times New Roman" pitchFamily="18" charset="0"/>
                <a:cs typeface="Times New Roman" pitchFamily="18" charset="0"/>
              </a:rPr>
              <a:t>Экспрес-диагностика</a:t>
            </a:r>
            <a:r>
              <a:rPr lang="ru-RU" sz="2000" b="1" u="sng" dirty="0" smtClean="0">
                <a:solidFill>
                  <a:srgbClr val="800000"/>
                </a:solidFill>
                <a:latin typeface="Times New Roman" pitchFamily="18" charset="0"/>
                <a:cs typeface="Times New Roman" pitchFamily="18" charset="0"/>
              </a:rPr>
              <a:t>  </a:t>
            </a:r>
            <a:r>
              <a:rPr lang="ru-RU" sz="2000" u="sng" dirty="0" smtClean="0">
                <a:solidFill>
                  <a:srgbClr val="800000"/>
                </a:solidFill>
                <a:latin typeface="Times New Roman" pitchFamily="18" charset="0"/>
                <a:cs typeface="Times New Roman" pitchFamily="18" charset="0"/>
              </a:rPr>
              <a:t> </a:t>
            </a:r>
            <a:r>
              <a:rPr lang="ru-RU" sz="2000" b="1" u="sng" dirty="0" smtClean="0">
                <a:solidFill>
                  <a:srgbClr val="800000"/>
                </a:solidFill>
                <a:latin typeface="Times New Roman" pitchFamily="18" charset="0"/>
                <a:cs typeface="Times New Roman" pitchFamily="18" charset="0"/>
              </a:rPr>
              <a:t> </a:t>
            </a:r>
            <a:endParaRPr lang="ru-RU" sz="2000" u="sng" dirty="0">
              <a:solidFill>
                <a:srgbClr val="800000"/>
              </a:solidFill>
              <a:latin typeface="Times New Roman" pitchFamily="18" charset="0"/>
              <a:cs typeface="Times New Roman" pitchFamily="18" charset="0"/>
            </a:endParaRPr>
          </a:p>
        </p:txBody>
      </p:sp>
      <p:pic>
        <p:nvPicPr>
          <p:cNvPr id="4" name="Picture 2" descr="C:\Users\анжела\Desktop\Новая папка\семейный-клуб2.jpg"/>
          <p:cNvPicPr>
            <a:picLocks noChangeAspect="1" noChangeArrowheads="1"/>
          </p:cNvPicPr>
          <p:nvPr/>
        </p:nvPicPr>
        <p:blipFill>
          <a:blip r:embed="rId2" cstate="print"/>
          <a:srcRect/>
          <a:stretch>
            <a:fillRect/>
          </a:stretch>
        </p:blipFill>
        <p:spPr bwMode="auto">
          <a:xfrm>
            <a:off x="304800" y="5334000"/>
            <a:ext cx="1096060" cy="1155700"/>
          </a:xfrm>
          <a:prstGeom prst="rect">
            <a:avLst/>
          </a:prstGeom>
          <a:noFill/>
          <a:ln w="9525">
            <a:noFill/>
            <a:miter lim="800000"/>
            <a:headEnd/>
            <a:tailEnd/>
          </a:ln>
        </p:spPr>
      </p:pic>
      <p:pic>
        <p:nvPicPr>
          <p:cNvPr id="6" name="Рисунок 5" descr="C:\Users\анжела\Desktop\МЕТОДИЧКСКИЙ КОНКУРС\ФОТО\ФОТО ЗВОНОВЫХ  в формате\SAM_6224.JPG"/>
          <p:cNvPicPr/>
          <p:nvPr/>
        </p:nvPicPr>
        <p:blipFill>
          <a:blip r:embed="rId3"/>
          <a:srcRect/>
          <a:stretch>
            <a:fillRect/>
          </a:stretch>
        </p:blipFill>
        <p:spPr bwMode="auto">
          <a:xfrm>
            <a:off x="3200400" y="4800600"/>
            <a:ext cx="2743200" cy="168671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u="sng" dirty="0" smtClean="0">
                <a:solidFill>
                  <a:srgbClr val="800000"/>
                </a:solidFill>
                <a:latin typeface="Times New Roman" pitchFamily="18" charset="0"/>
                <a:cs typeface="Times New Roman" pitchFamily="18" charset="0"/>
              </a:rPr>
              <a:t>Данные о вовлечении родителей в работу клуба «Здоровая Сем</a:t>
            </a:r>
            <a:r>
              <a:rPr lang="ru-RU" sz="2000" b="1" dirty="0" smtClean="0">
                <a:solidFill>
                  <a:srgbClr val="800000"/>
                </a:solidFill>
                <a:latin typeface="Times New Roman" pitchFamily="18" charset="0"/>
                <a:cs typeface="Times New Roman" pitchFamily="18" charset="0"/>
              </a:rPr>
              <a:t>ья»</a:t>
            </a:r>
            <a:endParaRPr lang="ru-RU" sz="2000" b="1" dirty="0">
              <a:solidFill>
                <a:srgbClr val="800000"/>
              </a:solidFill>
              <a:latin typeface="Times New Roman" pitchFamily="18" charset="0"/>
              <a:cs typeface="Times New Roman" pitchFamily="18" charset="0"/>
            </a:endParaRPr>
          </a:p>
        </p:txBody>
      </p:sp>
      <p:graphicFrame>
        <p:nvGraphicFramePr>
          <p:cNvPr id="4" name="Диаграмма 3"/>
          <p:cNvGraphicFramePr/>
          <p:nvPr/>
        </p:nvGraphicFramePr>
        <p:xfrm>
          <a:off x="990600" y="1447800"/>
          <a:ext cx="7086600" cy="47244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C:\Users\анжела\Desktop\Новая папка\семейный-клуб2.jpg"/>
          <p:cNvPicPr>
            <a:picLocks noChangeAspect="1" noChangeArrowheads="1"/>
          </p:cNvPicPr>
          <p:nvPr/>
        </p:nvPicPr>
        <p:blipFill>
          <a:blip r:embed="rId3" cstate="print"/>
          <a:srcRect/>
          <a:stretch>
            <a:fillRect/>
          </a:stretch>
        </p:blipFill>
        <p:spPr bwMode="auto">
          <a:xfrm>
            <a:off x="228600" y="5597598"/>
            <a:ext cx="990600" cy="1044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u="sng" dirty="0" smtClean="0">
                <a:solidFill>
                  <a:srgbClr val="800000"/>
                </a:solidFill>
                <a:latin typeface="Times New Roman" pitchFamily="18" charset="0"/>
                <a:cs typeface="Times New Roman" pitchFamily="18" charset="0"/>
              </a:rPr>
              <a:t>Определение уровня коммуникативной компетенции родителей через организацию совместной двигательно-игровой деятельности  </a:t>
            </a:r>
            <a:endParaRPr lang="ru-RU" sz="2000" b="1" u="sng" dirty="0">
              <a:solidFill>
                <a:srgbClr val="800000"/>
              </a:solidFill>
              <a:latin typeface="Times New Roman" pitchFamily="18" charset="0"/>
              <a:cs typeface="Times New Roman" pitchFamily="18" charset="0"/>
            </a:endParaRPr>
          </a:p>
        </p:txBody>
      </p:sp>
      <p:graphicFrame>
        <p:nvGraphicFramePr>
          <p:cNvPr id="3" name="Диаграмма 2"/>
          <p:cNvGraphicFramePr/>
          <p:nvPr/>
        </p:nvGraphicFramePr>
        <p:xfrm>
          <a:off x="381000" y="1524001"/>
          <a:ext cx="85344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1295400"/>
            <a:ext cx="8229600" cy="261610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b="1" dirty="0" smtClean="0">
                <a:solidFill>
                  <a:srgbClr val="800000"/>
                </a:solidFill>
                <a:latin typeface="Times New Roman" pitchFamily="18" charset="0"/>
                <a:cs typeface="Times New Roman" pitchFamily="18" charset="0"/>
              </a:rPr>
              <a:t> </a:t>
            </a:r>
            <a:endParaRPr lang="ru-RU" sz="2000" dirty="0" smtClean="0">
              <a:solidFill>
                <a:srgbClr val="800000"/>
              </a:solidFill>
              <a:latin typeface="Times New Roman" pitchFamily="18" charset="0"/>
              <a:cs typeface="Times New Roman" pitchFamily="18" charset="0"/>
            </a:endParaRPr>
          </a:p>
          <a:p>
            <a:r>
              <a:rPr lang="ru-RU" sz="1600" dirty="0" smtClean="0">
                <a:solidFill>
                  <a:srgbClr val="800000"/>
                </a:solidFill>
                <a:latin typeface="Times New Roman" pitchFamily="18" charset="0"/>
                <a:cs typeface="Times New Roman" pitchFamily="18" charset="0"/>
              </a:rPr>
              <a:t>Отметили улучшение атмосферы в семье, взаимопонимание с ребенком. Форма проекта показала свою результативность: родители охотнее принимают участие в таких нетрадиционных формах работы  по физическому воспитанию и жизни детского сада.  Повысилась посещаемость родителями совместных  праздников, досугов, родительских собраний. Значительной повышение имиджа детского сада в глазах родительской общественности, повышение позитивного эмоционального отношения к детскому саду у детей  и родителей. Таким образом, через организацию проекта «Всей семьёй в волшебной стране Здоровья», как форме  организации  взаимодействия  ДОУ и семьи по повышению социально-коммуникативной  компетентности родителей, я добилась поставленной цели.</a:t>
            </a:r>
          </a:p>
        </p:txBody>
      </p:sp>
      <p:sp>
        <p:nvSpPr>
          <p:cNvPr id="3" name="TextBox 2"/>
          <p:cNvSpPr txBox="1"/>
          <p:nvPr/>
        </p:nvSpPr>
        <p:spPr>
          <a:xfrm>
            <a:off x="2438400" y="3124200"/>
            <a:ext cx="2743200" cy="369332"/>
          </a:xfrm>
          <a:prstGeom prst="rect">
            <a:avLst/>
          </a:prstGeom>
          <a:noFill/>
        </p:spPr>
        <p:txBody>
          <a:bodyPr wrap="square" rtlCol="0">
            <a:spAutoFit/>
          </a:bodyPr>
          <a:lstStyle/>
          <a:p>
            <a:pPr algn="ctr"/>
            <a:endParaRPr lang="ru-RU" b="1" dirty="0">
              <a:solidFill>
                <a:srgbClr val="C00000"/>
              </a:solidFill>
            </a:endParaRPr>
          </a:p>
        </p:txBody>
      </p:sp>
      <p:sp>
        <p:nvSpPr>
          <p:cNvPr id="4" name="Заголовок 3"/>
          <p:cNvSpPr>
            <a:spLocks noGrp="1"/>
          </p:cNvSpPr>
          <p:nvPr>
            <p:ph type="title"/>
          </p:nvPr>
        </p:nvSpPr>
        <p:spPr/>
        <p:txBody>
          <a:bodyPr/>
          <a:lstStyle/>
          <a:p>
            <a:r>
              <a:rPr lang="ru-RU" sz="2000" b="1" u="sng" dirty="0" smtClean="0">
                <a:solidFill>
                  <a:srgbClr val="800000"/>
                </a:solidFill>
                <a:latin typeface="Times New Roman" pitchFamily="18" charset="0"/>
                <a:cs typeface="Times New Roman" pitchFamily="18" charset="0"/>
              </a:rPr>
              <a:t>Результатами   проектной деятельности  можно считать</a:t>
            </a:r>
            <a:endParaRPr lang="ru-RU" sz="2000" u="sng" dirty="0"/>
          </a:p>
        </p:txBody>
      </p:sp>
      <p:pic>
        <p:nvPicPr>
          <p:cNvPr id="5" name="Рисунок 4" descr="D:\Фото д с\СЕМЕЙНЫЙ КЛУБ ДЕКАБРЬ2016 г\конец 2.jpg"/>
          <p:cNvPicPr/>
          <p:nvPr/>
        </p:nvPicPr>
        <p:blipFill>
          <a:blip r:embed="rId2"/>
          <a:srcRect/>
          <a:stretch>
            <a:fillRect/>
          </a:stretch>
        </p:blipFill>
        <p:spPr bwMode="auto">
          <a:xfrm>
            <a:off x="3200400" y="4038600"/>
            <a:ext cx="2362200" cy="24384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6" name="Picture 2" descr="C:\Users\анжела\Desktop\Новая папка\семейный-клуб2.jpg"/>
          <p:cNvPicPr>
            <a:picLocks noChangeAspect="1" noChangeArrowheads="1"/>
          </p:cNvPicPr>
          <p:nvPr/>
        </p:nvPicPr>
        <p:blipFill>
          <a:blip r:embed="rId3" cstate="print"/>
          <a:srcRect/>
          <a:stretch>
            <a:fillRect/>
          </a:stretch>
        </p:blipFill>
        <p:spPr bwMode="auto">
          <a:xfrm>
            <a:off x="228600" y="5715000"/>
            <a:ext cx="879257" cy="92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295400" y="228600"/>
            <a:ext cx="6705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Участие родителей в мероприятиях в рамках проекта</a:t>
            </a:r>
            <a:endParaRPr kumimoji="0" lang="ru-RU" sz="2000" b="1" i="0" u="none" strike="noStrike" cap="none" normalizeH="0" baseline="0" dirty="0" smtClean="0">
              <a:ln>
                <a:noFill/>
              </a:ln>
              <a:solidFill>
                <a:srgbClr val="800000"/>
              </a:solidFill>
              <a:effectLst/>
              <a:latin typeface="Times New Roman" pitchFamily="18" charset="0"/>
              <a:cs typeface="Times New Roman" pitchFamily="18" charset="0"/>
            </a:endParaRPr>
          </a:p>
        </p:txBody>
      </p:sp>
      <p:pic>
        <p:nvPicPr>
          <p:cNvPr id="5" name="Рисунок 4" descr="C:\Users\анжела\Desktop\МЕТОДИЧКСКИЙ КОНКУРС\ФОТО\Мащенко семейная с ЭМБЛЕМОЙ\с рамкой.jpg"/>
          <p:cNvPicPr/>
          <p:nvPr/>
        </p:nvPicPr>
        <p:blipFill>
          <a:blip r:embed="rId2">
            <a:lum bright="10000" contrast="10000"/>
          </a:blip>
          <a:srcRect/>
          <a:stretch>
            <a:fillRect/>
          </a:stretch>
        </p:blipFill>
        <p:spPr bwMode="auto">
          <a:xfrm>
            <a:off x="2971800" y="1828800"/>
            <a:ext cx="2667000" cy="37338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1" name="Прямоугольник 10"/>
          <p:cNvSpPr/>
          <p:nvPr/>
        </p:nvSpPr>
        <p:spPr>
          <a:xfrm>
            <a:off x="1219200" y="685800"/>
            <a:ext cx="6477000" cy="584775"/>
          </a:xfrm>
          <a:prstGeom prst="rect">
            <a:avLst/>
          </a:prstGeom>
        </p:spPr>
        <p:txBody>
          <a:bodyPr wrap="square">
            <a:spAutoFit/>
          </a:bodyPr>
          <a:lstStyle/>
          <a:p>
            <a:pPr lvl="0" algn="ctr"/>
            <a:r>
              <a:rPr lang="ru-RU" sz="1600" b="1" u="sng" dirty="0" smtClean="0">
                <a:solidFill>
                  <a:srgbClr val="800000"/>
                </a:solidFill>
                <a:latin typeface="Times New Roman" pitchFamily="18" charset="0"/>
                <a:ea typeface="Times New Roman" pitchFamily="18" charset="0"/>
                <a:cs typeface="Times New Roman" pitchFamily="18" charset="0"/>
              </a:rPr>
              <a:t>Акция для участников клуба «Здоровая семья»</a:t>
            </a:r>
            <a:endParaRPr lang="ru-RU" sz="1600" u="sng" dirty="0" smtClean="0">
              <a:solidFill>
                <a:srgbClr val="800000"/>
              </a:solidFill>
              <a:latin typeface="Times New Roman" pitchFamily="18" charset="0"/>
              <a:cs typeface="Times New Roman" pitchFamily="18" charset="0"/>
            </a:endParaRPr>
          </a:p>
          <a:p>
            <a:pPr lvl="0" algn="ctr" eaLnBrk="0" hangingPunct="0"/>
            <a:r>
              <a:rPr lang="ru-RU" sz="1600" b="1" dirty="0" smtClean="0">
                <a:solidFill>
                  <a:srgbClr val="800000"/>
                </a:solidFill>
                <a:latin typeface="Times New Roman" pitchFamily="18" charset="0"/>
                <a:ea typeface="Times New Roman" pitchFamily="18" charset="0"/>
                <a:cs typeface="Times New Roman" pitchFamily="18" charset="0"/>
              </a:rPr>
              <a:t>Тема</a:t>
            </a:r>
            <a:r>
              <a:rPr lang="ru-RU" sz="1600" dirty="0" smtClean="0">
                <a:solidFill>
                  <a:srgbClr val="800000"/>
                </a:solidFill>
                <a:latin typeface="Times New Roman" pitchFamily="18" charset="0"/>
                <a:ea typeface="Times New Roman" pitchFamily="18" charset="0"/>
                <a:cs typeface="Times New Roman" pitchFamily="18" charset="0"/>
              </a:rPr>
              <a:t>: «Придумай эмблему для семейного клуба</a:t>
            </a:r>
            <a:endParaRPr lang="ru-RU" sz="1600" dirty="0">
              <a:solidFill>
                <a:srgbClr val="8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нжела\Desktop\Новая папка\семейный-клуб2.jpg"/>
          <p:cNvPicPr>
            <a:picLocks noChangeAspect="1" noChangeArrowheads="1"/>
          </p:cNvPicPr>
          <p:nvPr/>
        </p:nvPicPr>
        <p:blipFill>
          <a:blip r:embed="rId2" cstate="print"/>
          <a:srcRect/>
          <a:stretch>
            <a:fillRect/>
          </a:stretch>
        </p:blipFill>
        <p:spPr bwMode="auto">
          <a:xfrm>
            <a:off x="228601" y="5517252"/>
            <a:ext cx="1066800" cy="1124848"/>
          </a:xfrm>
          <a:prstGeom prst="rect">
            <a:avLst/>
          </a:prstGeom>
          <a:noFill/>
          <a:ln w="9525">
            <a:noFill/>
            <a:miter lim="800000"/>
            <a:headEnd/>
            <a:tailEnd/>
          </a:ln>
        </p:spPr>
      </p:pic>
      <p:sp>
        <p:nvSpPr>
          <p:cNvPr id="7169" name="Rectangle 1"/>
          <p:cNvSpPr>
            <a:spLocks noChangeArrowheads="1"/>
          </p:cNvSpPr>
          <p:nvPr/>
        </p:nvSpPr>
        <p:spPr bwMode="auto">
          <a:xfrm>
            <a:off x="609600" y="381000"/>
            <a:ext cx="7543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Игровая программа </a:t>
            </a:r>
            <a:r>
              <a:rPr kumimoji="0" lang="ru-RU" sz="2000" b="1" i="0" u="none" strike="noStrike" cap="none" normalizeH="0" baseline="0" dirty="0" smtClean="0">
                <a:ln>
                  <a:noFill/>
                </a:ln>
                <a:solidFill>
                  <a:srgbClr val="800000"/>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Пижамная  вечеринка</a:t>
            </a:r>
            <a:r>
              <a:rPr kumimoji="0" lang="ru-RU" sz="2000" b="1" i="0" u="none" strike="noStrike" cap="none" normalizeH="0" baseline="0" dirty="0" smtClean="0">
                <a:ln>
                  <a:noFill/>
                </a:ln>
                <a:solidFill>
                  <a:srgbClr val="800000"/>
                </a:solidFill>
                <a:effectLst/>
                <a:latin typeface="Calibri"/>
                <a:ea typeface="Times New Roman" pitchFamily="18" charset="0"/>
                <a:cs typeface="Times New Roman" pitchFamily="18" charset="0"/>
              </a:rPr>
              <a:t>»</a:t>
            </a:r>
            <a:endParaRPr kumimoji="0" lang="ru-RU" sz="2000" b="0" i="0" u="none" strike="noStrike" cap="none" normalizeH="0" baseline="0" dirty="0" smtClean="0">
              <a:ln>
                <a:noFill/>
              </a:ln>
              <a:solidFill>
                <a:srgbClr val="8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для родителей и детей  2 младшей и средней группы.</a:t>
            </a:r>
            <a:endParaRPr kumimoji="0" lang="ru-RU" sz="1400" b="0" i="0" u="none" strike="noStrike" cap="none" normalizeH="0" baseline="0" dirty="0" smtClean="0">
              <a:ln>
                <a:noFill/>
              </a:ln>
              <a:solidFill>
                <a:srgbClr val="80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800000"/>
              </a:solidFill>
              <a:effectLst/>
              <a:latin typeface="Arial" pitchFamily="34" charset="0"/>
              <a:cs typeface="Arial" pitchFamily="34" charset="0"/>
            </a:endParaRPr>
          </a:p>
        </p:txBody>
      </p:sp>
      <p:sp>
        <p:nvSpPr>
          <p:cNvPr id="6" name="Прямоугольник 5"/>
          <p:cNvSpPr/>
          <p:nvPr/>
        </p:nvSpPr>
        <p:spPr>
          <a:xfrm>
            <a:off x="457200" y="990600"/>
            <a:ext cx="8305800" cy="523220"/>
          </a:xfrm>
          <a:prstGeom prst="rect">
            <a:avLst/>
          </a:prstGeom>
        </p:spPr>
        <p:txBody>
          <a:bodyPr wrap="square">
            <a:spAutoFit/>
          </a:bodyPr>
          <a:lstStyle/>
          <a:p>
            <a:pPr algn="ctr"/>
            <a:r>
              <a:rPr lang="ru-RU" sz="1400" b="1" u="sng" dirty="0" smtClean="0">
                <a:solidFill>
                  <a:srgbClr val="800000"/>
                </a:solidFill>
                <a:latin typeface="Times New Roman" pitchFamily="18" charset="0"/>
                <a:cs typeface="Times New Roman" pitchFamily="18" charset="0"/>
              </a:rPr>
              <a:t>Цель</a:t>
            </a:r>
            <a:r>
              <a:rPr lang="ru-RU" sz="1400" b="1" dirty="0" smtClean="0">
                <a:solidFill>
                  <a:srgbClr val="800000"/>
                </a:solidFill>
                <a:latin typeface="Times New Roman" pitchFamily="18" charset="0"/>
                <a:cs typeface="Times New Roman" pitchFamily="18" charset="0"/>
              </a:rPr>
              <a:t>: </a:t>
            </a:r>
            <a:r>
              <a:rPr lang="ru-RU" sz="1400" dirty="0" smtClean="0">
                <a:solidFill>
                  <a:srgbClr val="800000"/>
                </a:solidFill>
                <a:latin typeface="Times New Roman" pitchFamily="18" charset="0"/>
                <a:cs typeface="Times New Roman" pitchFamily="18" charset="0"/>
              </a:rPr>
              <a:t>Профилактика детского переутомления.</a:t>
            </a:r>
            <a:br>
              <a:rPr lang="ru-RU" sz="1400" dirty="0" smtClean="0">
                <a:solidFill>
                  <a:srgbClr val="800000"/>
                </a:solidFill>
                <a:latin typeface="Times New Roman" pitchFamily="18" charset="0"/>
                <a:cs typeface="Times New Roman" pitchFamily="18" charset="0"/>
              </a:rPr>
            </a:br>
            <a:r>
              <a:rPr lang="ru-RU" sz="1400" dirty="0" smtClean="0">
                <a:solidFill>
                  <a:srgbClr val="800000"/>
                </a:solidFill>
                <a:latin typeface="Times New Roman" pitchFamily="18" charset="0"/>
                <a:cs typeface="Times New Roman" pitchFamily="18" charset="0"/>
              </a:rPr>
              <a:t>Значение сна для ребёнка и обучение родителей игровым приёмам с детьми  перед сном. </a:t>
            </a:r>
            <a:endParaRPr lang="ru-RU" sz="1400" dirty="0">
              <a:solidFill>
                <a:srgbClr val="800000"/>
              </a:solidFill>
            </a:endParaRPr>
          </a:p>
        </p:txBody>
      </p:sp>
      <p:pic>
        <p:nvPicPr>
          <p:cNvPr id="7" name="Рисунок 6" descr="21.jpg"/>
          <p:cNvPicPr>
            <a:picLocks noChangeAspect="1"/>
          </p:cNvPicPr>
          <p:nvPr/>
        </p:nvPicPr>
        <p:blipFill>
          <a:blip r:embed="rId3" cstate="print"/>
          <a:srcRect/>
          <a:stretch>
            <a:fillRect/>
          </a:stretch>
        </p:blipFill>
        <p:spPr bwMode="auto">
          <a:xfrm>
            <a:off x="685800" y="1524000"/>
            <a:ext cx="1969320" cy="17526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8" name="Рисунок 5" descr="28.jpg"/>
          <p:cNvPicPr>
            <a:picLocks noChangeAspect="1"/>
          </p:cNvPicPr>
          <p:nvPr/>
        </p:nvPicPr>
        <p:blipFill>
          <a:blip r:embed="rId4" cstate="print"/>
          <a:srcRect/>
          <a:stretch>
            <a:fillRect/>
          </a:stretch>
        </p:blipFill>
        <p:spPr bwMode="auto">
          <a:xfrm>
            <a:off x="6019800" y="1447800"/>
            <a:ext cx="2459962" cy="1868348"/>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9" name="Рисунок 4" descr="34.jpg"/>
          <p:cNvPicPr>
            <a:picLocks noChangeAspect="1"/>
          </p:cNvPicPr>
          <p:nvPr/>
        </p:nvPicPr>
        <p:blipFill>
          <a:blip r:embed="rId5" cstate="print"/>
          <a:srcRect/>
          <a:stretch>
            <a:fillRect/>
          </a:stretch>
        </p:blipFill>
        <p:spPr bwMode="auto">
          <a:xfrm>
            <a:off x="5715000" y="3505200"/>
            <a:ext cx="2514600" cy="168375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0" name="Рисунок 5" descr="26.jpg"/>
          <p:cNvPicPr>
            <a:picLocks noChangeAspect="1"/>
          </p:cNvPicPr>
          <p:nvPr/>
        </p:nvPicPr>
        <p:blipFill>
          <a:blip r:embed="rId6" cstate="print"/>
          <a:srcRect/>
          <a:stretch>
            <a:fillRect/>
          </a:stretch>
        </p:blipFill>
        <p:spPr bwMode="auto">
          <a:xfrm>
            <a:off x="381000" y="3581400"/>
            <a:ext cx="2109877" cy="16002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1" name="Рисунок 8" descr="36.jpg"/>
          <p:cNvPicPr>
            <a:picLocks noChangeAspect="1"/>
          </p:cNvPicPr>
          <p:nvPr/>
        </p:nvPicPr>
        <p:blipFill>
          <a:blip r:embed="rId7" cstate="print"/>
          <a:srcRect/>
          <a:stretch>
            <a:fillRect/>
          </a:stretch>
        </p:blipFill>
        <p:spPr bwMode="auto">
          <a:xfrm>
            <a:off x="5181600" y="5105400"/>
            <a:ext cx="1676400" cy="1273076"/>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2" name="Рисунок 6" descr="31.jpg"/>
          <p:cNvPicPr>
            <a:picLocks noChangeAspect="1"/>
          </p:cNvPicPr>
          <p:nvPr/>
        </p:nvPicPr>
        <p:blipFill>
          <a:blip r:embed="rId8" cstate="print"/>
          <a:srcRect/>
          <a:stretch>
            <a:fillRect/>
          </a:stretch>
        </p:blipFill>
        <p:spPr bwMode="auto">
          <a:xfrm>
            <a:off x="2819400" y="4038600"/>
            <a:ext cx="2209800" cy="167721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3" name="Рисунок 2" descr="32.jpg"/>
          <p:cNvPicPr>
            <a:picLocks noChangeAspect="1"/>
          </p:cNvPicPr>
          <p:nvPr/>
        </p:nvPicPr>
        <p:blipFill>
          <a:blip r:embed="rId9" cstate="print"/>
          <a:srcRect/>
          <a:stretch>
            <a:fillRect/>
          </a:stretch>
        </p:blipFill>
        <p:spPr bwMode="auto">
          <a:xfrm>
            <a:off x="3048000" y="1828800"/>
            <a:ext cx="2438400" cy="1892745"/>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анжела\Desktop\Новая папка\семейный-клуб2.jpg"/>
          <p:cNvPicPr>
            <a:picLocks noChangeAspect="1" noChangeArrowheads="1"/>
          </p:cNvPicPr>
          <p:nvPr/>
        </p:nvPicPr>
        <p:blipFill>
          <a:blip r:embed="rId2"/>
          <a:srcRect/>
          <a:stretch>
            <a:fillRect/>
          </a:stretch>
        </p:blipFill>
        <p:spPr bwMode="auto">
          <a:xfrm>
            <a:off x="228600" y="5257800"/>
            <a:ext cx="1312863" cy="1384300"/>
          </a:xfrm>
          <a:prstGeom prst="rect">
            <a:avLst/>
          </a:prstGeom>
          <a:noFill/>
          <a:ln w="9525">
            <a:noFill/>
            <a:miter lim="800000"/>
            <a:headEnd/>
            <a:tailEnd/>
          </a:ln>
        </p:spPr>
      </p:pic>
      <p:sp>
        <p:nvSpPr>
          <p:cNvPr id="3" name="Прямоугольник 2"/>
          <p:cNvSpPr/>
          <p:nvPr/>
        </p:nvSpPr>
        <p:spPr>
          <a:xfrm>
            <a:off x="685800" y="228601"/>
            <a:ext cx="7772400" cy="1138773"/>
          </a:xfrm>
          <a:prstGeom prst="rect">
            <a:avLst/>
          </a:prstGeom>
        </p:spPr>
        <p:txBody>
          <a:bodyPr wrap="square">
            <a:spAutoFit/>
          </a:bodyPr>
          <a:lstStyle/>
          <a:p>
            <a:pPr algn="ctr"/>
            <a:r>
              <a:rPr lang="ru-RU" sz="2000" dirty="0" smtClean="0">
                <a:solidFill>
                  <a:srgbClr val="800000"/>
                </a:solidFill>
                <a:latin typeface="Times New Roman" pitchFamily="18" charset="0"/>
                <a:cs typeface="Times New Roman" pitchFamily="18" charset="0"/>
              </a:rPr>
              <a:t>Познавательно-игровая программа</a:t>
            </a:r>
          </a:p>
          <a:p>
            <a:pPr algn="ctr"/>
            <a:r>
              <a:rPr lang="ru-RU" sz="2000" b="1" i="1" dirty="0" smtClean="0">
                <a:solidFill>
                  <a:srgbClr val="800000"/>
                </a:solidFill>
                <a:latin typeface="Times New Roman" pitchFamily="18" charset="0"/>
                <a:cs typeface="Times New Roman" pitchFamily="18" charset="0"/>
              </a:rPr>
              <a:t>«Путешествие на планету </a:t>
            </a:r>
            <a:r>
              <a:rPr lang="ru-RU" sz="2000" b="1" i="1" dirty="0" err="1" smtClean="0">
                <a:solidFill>
                  <a:srgbClr val="800000"/>
                </a:solidFill>
                <a:latin typeface="Times New Roman" pitchFamily="18" charset="0"/>
                <a:cs typeface="Times New Roman" pitchFamily="18" charset="0"/>
              </a:rPr>
              <a:t>Космоовощи</a:t>
            </a:r>
            <a:r>
              <a:rPr lang="ru-RU" sz="2000" b="1" i="1" dirty="0" smtClean="0">
                <a:solidFill>
                  <a:srgbClr val="800000"/>
                </a:solidFill>
                <a:latin typeface="Times New Roman" pitchFamily="18" charset="0"/>
                <a:cs typeface="Times New Roman" pitchFamily="18" charset="0"/>
              </a:rPr>
              <a:t>»</a:t>
            </a:r>
            <a:r>
              <a:rPr lang="ru-RU" sz="2000" b="1" dirty="0" smtClean="0">
                <a:solidFill>
                  <a:srgbClr val="800000"/>
                </a:solidFill>
                <a:latin typeface="Times New Roman" pitchFamily="18" charset="0"/>
                <a:cs typeface="Times New Roman" pitchFamily="18" charset="0"/>
              </a:rPr>
              <a:t> </a:t>
            </a:r>
          </a:p>
          <a:p>
            <a:pPr algn="ctr"/>
            <a:r>
              <a:rPr lang="ru-RU" sz="1400" b="1" i="1" dirty="0" smtClean="0">
                <a:solidFill>
                  <a:srgbClr val="800000"/>
                </a:solidFill>
                <a:latin typeface="Times New Roman" pitchFamily="18" charset="0"/>
                <a:cs typeface="Times New Roman" pitchFamily="18" charset="0"/>
              </a:rPr>
              <a:t>Для детей и родителей старшей и подготовительной к школе группы.</a:t>
            </a:r>
            <a:endParaRPr lang="ru-RU" sz="1400" b="1" dirty="0" smtClean="0">
              <a:solidFill>
                <a:srgbClr val="800000"/>
              </a:solidFill>
              <a:latin typeface="Times New Roman" pitchFamily="18" charset="0"/>
              <a:cs typeface="Times New Roman" pitchFamily="18" charset="0"/>
            </a:endParaRPr>
          </a:p>
          <a:p>
            <a:pPr algn="ctr"/>
            <a:r>
              <a:rPr lang="ru-RU" sz="1400" b="1" dirty="0" smtClean="0">
                <a:solidFill>
                  <a:srgbClr val="800000"/>
                </a:solidFill>
                <a:latin typeface="Times New Roman" pitchFamily="18" charset="0"/>
                <a:cs typeface="Times New Roman" pitchFamily="18" charset="0"/>
              </a:rPr>
              <a:t>Цель</a:t>
            </a:r>
            <a:r>
              <a:rPr lang="ru-RU" sz="1400" dirty="0" smtClean="0">
                <a:solidFill>
                  <a:srgbClr val="800000"/>
                </a:solidFill>
                <a:latin typeface="Times New Roman" pitchFamily="18" charset="0"/>
                <a:cs typeface="Times New Roman" pitchFamily="18" charset="0"/>
              </a:rPr>
              <a:t>: Формировать представление детей  о здоровом питании</a:t>
            </a:r>
            <a:r>
              <a:rPr lang="ru-RU" sz="1400" b="1" dirty="0" smtClean="0">
                <a:solidFill>
                  <a:srgbClr val="800000"/>
                </a:solidFill>
                <a:latin typeface="Times New Roman" pitchFamily="18" charset="0"/>
                <a:cs typeface="Times New Roman" pitchFamily="18" charset="0"/>
              </a:rPr>
              <a:t>.</a:t>
            </a:r>
            <a:endParaRPr lang="ru-RU" sz="1400" b="1" dirty="0">
              <a:solidFill>
                <a:srgbClr val="800000"/>
              </a:solidFill>
              <a:latin typeface="Times New Roman" pitchFamily="18" charset="0"/>
              <a:cs typeface="Times New Roman" pitchFamily="18" charset="0"/>
            </a:endParaRPr>
          </a:p>
        </p:txBody>
      </p:sp>
      <p:pic>
        <p:nvPicPr>
          <p:cNvPr id="4" name="Рисунок 8" descr="1.jpg"/>
          <p:cNvPicPr>
            <a:picLocks noChangeAspect="1"/>
          </p:cNvPicPr>
          <p:nvPr/>
        </p:nvPicPr>
        <p:blipFill>
          <a:blip r:embed="rId3" cstate="print">
            <a:lum bright="10000"/>
          </a:blip>
          <a:srcRect/>
          <a:stretch>
            <a:fillRect/>
          </a:stretch>
        </p:blipFill>
        <p:spPr bwMode="auto">
          <a:xfrm>
            <a:off x="762000" y="1600200"/>
            <a:ext cx="2076818" cy="1676399"/>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5" name="Рисунок 9" descr="3.jpg"/>
          <p:cNvPicPr>
            <a:picLocks noChangeAspect="1"/>
          </p:cNvPicPr>
          <p:nvPr/>
        </p:nvPicPr>
        <p:blipFill>
          <a:blip r:embed="rId4" cstate="print">
            <a:lum bright="10000"/>
          </a:blip>
          <a:srcRect/>
          <a:stretch>
            <a:fillRect/>
          </a:stretch>
        </p:blipFill>
        <p:spPr bwMode="auto">
          <a:xfrm>
            <a:off x="3200400" y="1371600"/>
            <a:ext cx="2687003" cy="18288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6" name="Рисунок 6" descr="4.jpg"/>
          <p:cNvPicPr>
            <a:picLocks noChangeAspect="1"/>
          </p:cNvPicPr>
          <p:nvPr/>
        </p:nvPicPr>
        <p:blipFill>
          <a:blip r:embed="rId5" cstate="print">
            <a:lum bright="10000"/>
          </a:blip>
          <a:srcRect/>
          <a:stretch>
            <a:fillRect/>
          </a:stretch>
        </p:blipFill>
        <p:spPr bwMode="auto">
          <a:xfrm>
            <a:off x="6248400" y="1524000"/>
            <a:ext cx="2020308" cy="18288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7" name="Рисунок 8" descr="6.jpg"/>
          <p:cNvPicPr>
            <a:picLocks noChangeAspect="1"/>
          </p:cNvPicPr>
          <p:nvPr/>
        </p:nvPicPr>
        <p:blipFill>
          <a:blip r:embed="rId6" cstate="print">
            <a:lum bright="10000"/>
          </a:blip>
          <a:srcRect/>
          <a:stretch>
            <a:fillRect/>
          </a:stretch>
        </p:blipFill>
        <p:spPr bwMode="auto">
          <a:xfrm>
            <a:off x="609600" y="3429000"/>
            <a:ext cx="2286000" cy="1633299"/>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8" name="Рисунок 7" descr="5.jpg"/>
          <p:cNvPicPr>
            <a:picLocks noChangeAspect="1"/>
          </p:cNvPicPr>
          <p:nvPr/>
        </p:nvPicPr>
        <p:blipFill>
          <a:blip r:embed="rId7" cstate="print">
            <a:lum bright="10000"/>
          </a:blip>
          <a:srcRect/>
          <a:stretch>
            <a:fillRect/>
          </a:stretch>
        </p:blipFill>
        <p:spPr bwMode="auto">
          <a:xfrm>
            <a:off x="6172200" y="3581400"/>
            <a:ext cx="2590800" cy="1620041"/>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9" name="Рисунок 3" descr="7.jpg"/>
          <p:cNvPicPr>
            <a:picLocks noChangeAspect="1"/>
          </p:cNvPicPr>
          <p:nvPr/>
        </p:nvPicPr>
        <p:blipFill>
          <a:blip r:embed="rId8" cstate="print"/>
          <a:srcRect/>
          <a:stretch>
            <a:fillRect/>
          </a:stretch>
        </p:blipFill>
        <p:spPr bwMode="auto">
          <a:xfrm>
            <a:off x="3505200" y="3352800"/>
            <a:ext cx="2133600" cy="1620456"/>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0" name="Рисунок 10" descr="14.jpg"/>
          <p:cNvPicPr>
            <a:picLocks noChangeAspect="1"/>
          </p:cNvPicPr>
          <p:nvPr/>
        </p:nvPicPr>
        <p:blipFill>
          <a:blip r:embed="rId9" cstate="print"/>
          <a:srcRect/>
          <a:stretch>
            <a:fillRect/>
          </a:stretch>
        </p:blipFill>
        <p:spPr bwMode="auto">
          <a:xfrm rot="20802385">
            <a:off x="2898201" y="5023318"/>
            <a:ext cx="779308" cy="1438992"/>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1" name="Рисунок 7" descr="9.jpg"/>
          <p:cNvPicPr>
            <a:picLocks noChangeAspect="1"/>
          </p:cNvPicPr>
          <p:nvPr/>
        </p:nvPicPr>
        <p:blipFill>
          <a:blip r:embed="rId10" cstate="print"/>
          <a:srcRect/>
          <a:stretch>
            <a:fillRect/>
          </a:stretch>
        </p:blipFill>
        <p:spPr bwMode="auto">
          <a:xfrm rot="817012">
            <a:off x="5332664" y="5030318"/>
            <a:ext cx="821764" cy="1381413"/>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2" name="Рисунок 8" descr="11.jpg"/>
          <p:cNvPicPr>
            <a:picLocks noChangeAspect="1"/>
          </p:cNvPicPr>
          <p:nvPr/>
        </p:nvPicPr>
        <p:blipFill>
          <a:blip r:embed="rId11" cstate="print">
            <a:lum bright="10000"/>
          </a:blip>
          <a:srcRect/>
          <a:stretch>
            <a:fillRect/>
          </a:stretch>
        </p:blipFill>
        <p:spPr bwMode="auto">
          <a:xfrm>
            <a:off x="3962400" y="4953000"/>
            <a:ext cx="938194" cy="1485548"/>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57400" y="381000"/>
            <a:ext cx="5029200" cy="523220"/>
          </a:xfrm>
          <a:prstGeom prst="rect">
            <a:avLst/>
          </a:prstGeom>
        </p:spPr>
        <p:txBody>
          <a:bodyPr wrap="square">
            <a:spAutoFit/>
          </a:bodyPr>
          <a:lstStyle/>
          <a:p>
            <a:pPr algn="ctr">
              <a:defRPr/>
            </a:pPr>
            <a:r>
              <a:rPr lang="ru-RU" sz="2800" b="1" u="sng" dirty="0" smtClean="0">
                <a:ln/>
                <a:solidFill>
                  <a:srgbClr val="800000"/>
                </a:solidFill>
                <a:latin typeface="Times New Roman" pitchFamily="18" charset="0"/>
                <a:cs typeface="Times New Roman" pitchFamily="18" charset="0"/>
              </a:rPr>
              <a:t>Цель и задачи мастер - класса </a:t>
            </a:r>
            <a:endParaRPr lang="ru-RU" sz="2800" b="1" u="sng" dirty="0">
              <a:ln/>
              <a:solidFill>
                <a:srgbClr val="800000"/>
              </a:solidFill>
              <a:latin typeface="Times New Roman" pitchFamily="18" charset="0"/>
              <a:cs typeface="Times New Roman" pitchFamily="18" charset="0"/>
            </a:endParaRPr>
          </a:p>
        </p:txBody>
      </p:sp>
      <p:sp>
        <p:nvSpPr>
          <p:cNvPr id="31745" name="Rectangle 1"/>
          <p:cNvSpPr>
            <a:spLocks noChangeArrowheads="1"/>
          </p:cNvSpPr>
          <p:nvPr/>
        </p:nvSpPr>
        <p:spPr bwMode="auto">
          <a:xfrm>
            <a:off x="1066800" y="1447800"/>
            <a:ext cx="7010400" cy="280076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1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Цель мастер- класса: </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повышение профессиональной компетентности педагогов по использованию психолого-педагогической технологии взаимодействия взрослого с детьми на физкультурных занятиях  М.Н. Поповой «Навстречу друг другу»</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1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Задачи:</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Заинтересовать данной технологией</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Активизировать самостоятельную работу воспитателей, дать им возможность заимствовать элементы педагогического опыта.</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Создать и поддержать условия для развития творческого потенциала.</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457200" algn="l"/>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Рефлексия собственного профессионального мастерства по теме мастер - класса.</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анжела\Desktop\Новая папка\семейный-клуб2.jpg"/>
          <p:cNvPicPr>
            <a:picLocks noChangeAspect="1" noChangeArrowheads="1"/>
          </p:cNvPicPr>
          <p:nvPr/>
        </p:nvPicPr>
        <p:blipFill>
          <a:blip r:embed="rId2" cstate="print"/>
          <a:srcRect/>
          <a:stretch>
            <a:fillRect/>
          </a:stretch>
        </p:blipFill>
        <p:spPr bwMode="auto">
          <a:xfrm>
            <a:off x="228600" y="5486400"/>
            <a:ext cx="1084263" cy="1143261"/>
          </a:xfrm>
          <a:prstGeom prst="rect">
            <a:avLst/>
          </a:prstGeom>
          <a:noFill/>
          <a:ln w="9525">
            <a:noFill/>
            <a:miter lim="800000"/>
            <a:headEnd/>
            <a:tailEnd/>
          </a:ln>
        </p:spPr>
      </p:pic>
      <p:sp>
        <p:nvSpPr>
          <p:cNvPr id="3" name="Прямоугольник 2"/>
          <p:cNvSpPr/>
          <p:nvPr/>
        </p:nvSpPr>
        <p:spPr>
          <a:xfrm>
            <a:off x="838200" y="304800"/>
            <a:ext cx="7772400" cy="954107"/>
          </a:xfrm>
          <a:prstGeom prst="rect">
            <a:avLst/>
          </a:prstGeom>
        </p:spPr>
        <p:txBody>
          <a:bodyPr wrap="square">
            <a:spAutoFit/>
          </a:bodyPr>
          <a:lstStyle/>
          <a:p>
            <a:pPr algn="ctr"/>
            <a:r>
              <a:rPr lang="ru-RU" sz="2000" b="1" dirty="0" err="1" smtClean="0">
                <a:solidFill>
                  <a:srgbClr val="800000"/>
                </a:solidFill>
                <a:latin typeface="Times New Roman" pitchFamily="18" charset="0"/>
                <a:cs typeface="Times New Roman" pitchFamily="18" charset="0"/>
              </a:rPr>
              <a:t>Турслёт</a:t>
            </a:r>
            <a:r>
              <a:rPr lang="ru-RU" sz="2000" b="1" dirty="0" smtClean="0">
                <a:solidFill>
                  <a:srgbClr val="800000"/>
                </a:solidFill>
                <a:latin typeface="Times New Roman" pitchFamily="18" charset="0"/>
                <a:cs typeface="Times New Roman" pitchFamily="18" charset="0"/>
              </a:rPr>
              <a:t> «Ромашковое лето»</a:t>
            </a:r>
          </a:p>
          <a:p>
            <a:pPr algn="ctr"/>
            <a:r>
              <a:rPr lang="ru-RU" sz="2000" b="1" dirty="0" smtClean="0">
                <a:solidFill>
                  <a:srgbClr val="800000"/>
                </a:solidFill>
                <a:latin typeface="Times New Roman" pitchFamily="18" charset="0"/>
                <a:cs typeface="Times New Roman" pitchFamily="18" charset="0"/>
              </a:rPr>
              <a:t> </a:t>
            </a:r>
            <a:r>
              <a:rPr lang="ru-RU" sz="1600" b="1" dirty="0" smtClean="0">
                <a:solidFill>
                  <a:srgbClr val="800000"/>
                </a:solidFill>
                <a:latin typeface="Times New Roman" pitchFamily="18" charset="0"/>
                <a:cs typeface="Times New Roman" pitchFamily="18" charset="0"/>
              </a:rPr>
              <a:t>как традиция объединения детей и родителей в преддверии Дня семьи и верности</a:t>
            </a:r>
            <a:endParaRPr lang="ru-RU" sz="1600" b="1" dirty="0">
              <a:solidFill>
                <a:srgbClr val="800000"/>
              </a:solidFill>
              <a:latin typeface="Times New Roman" pitchFamily="18" charset="0"/>
              <a:cs typeface="Times New Roman" pitchFamily="18" charset="0"/>
            </a:endParaRPr>
          </a:p>
        </p:txBody>
      </p:sp>
      <p:pic>
        <p:nvPicPr>
          <p:cNvPr id="5" name="Рисунок 4" descr="SAM_5437.JPG"/>
          <p:cNvPicPr>
            <a:picLocks noChangeAspect="1"/>
          </p:cNvPicPr>
          <p:nvPr/>
        </p:nvPicPr>
        <p:blipFill>
          <a:blip r:embed="rId3" cstate="print"/>
          <a:srcRect r="25835"/>
          <a:stretch>
            <a:fillRect/>
          </a:stretch>
        </p:blipFill>
        <p:spPr>
          <a:xfrm>
            <a:off x="533400" y="1447800"/>
            <a:ext cx="2612181" cy="198120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pic>
        <p:nvPicPr>
          <p:cNvPr id="7" name="Рисунок 6" descr="SAM_5501.JPG"/>
          <p:cNvPicPr>
            <a:picLocks noChangeAspect="1"/>
          </p:cNvPicPr>
          <p:nvPr/>
        </p:nvPicPr>
        <p:blipFill>
          <a:blip r:embed="rId4" cstate="print">
            <a:lum bright="10000"/>
          </a:blip>
          <a:srcRect l="16406" t="2777" r="20313" b="15278"/>
          <a:stretch>
            <a:fillRect/>
          </a:stretch>
        </p:blipFill>
        <p:spPr>
          <a:xfrm>
            <a:off x="3429000" y="1752600"/>
            <a:ext cx="2549974" cy="1857388"/>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pic>
        <p:nvPicPr>
          <p:cNvPr id="8" name="Рисунок 7" descr="SAM_5499.JPG"/>
          <p:cNvPicPr>
            <a:picLocks noChangeAspect="1"/>
          </p:cNvPicPr>
          <p:nvPr/>
        </p:nvPicPr>
        <p:blipFill>
          <a:blip r:embed="rId5" cstate="print"/>
          <a:srcRect l="34375" t="2777" r="14063" b="13889"/>
          <a:stretch>
            <a:fillRect/>
          </a:stretch>
        </p:blipFill>
        <p:spPr>
          <a:xfrm>
            <a:off x="3512836" y="4107889"/>
            <a:ext cx="2354563" cy="2140512"/>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0" name="Рисунок 9" descr="SAM_5510.JPG"/>
          <p:cNvPicPr>
            <a:picLocks noChangeAspect="1"/>
          </p:cNvPicPr>
          <p:nvPr/>
        </p:nvPicPr>
        <p:blipFill>
          <a:blip r:embed="rId6" cstate="print"/>
          <a:srcRect l="22656" t="2778" r="27344" b="12500"/>
          <a:stretch>
            <a:fillRect/>
          </a:stretch>
        </p:blipFill>
        <p:spPr>
          <a:xfrm>
            <a:off x="6318681" y="1447800"/>
            <a:ext cx="2158583" cy="205740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pic>
        <p:nvPicPr>
          <p:cNvPr id="11" name="Рисунок 10" descr="SAM_5475.JPG"/>
          <p:cNvPicPr>
            <a:picLocks noChangeAspect="1"/>
          </p:cNvPicPr>
          <p:nvPr/>
        </p:nvPicPr>
        <p:blipFill>
          <a:blip r:embed="rId7" cstate="print"/>
          <a:srcRect l="25000" t="20834" r="19530" b="11111"/>
          <a:stretch>
            <a:fillRect/>
          </a:stretch>
        </p:blipFill>
        <p:spPr>
          <a:xfrm>
            <a:off x="6096000" y="3962400"/>
            <a:ext cx="2587805" cy="178595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4" name="Рисунок 13" descr="SAM_5471.JPG"/>
          <p:cNvPicPr>
            <a:picLocks noChangeAspect="1"/>
          </p:cNvPicPr>
          <p:nvPr/>
        </p:nvPicPr>
        <p:blipFill>
          <a:blip r:embed="rId8" cstate="print"/>
          <a:stretch>
            <a:fillRect/>
          </a:stretch>
        </p:blipFill>
        <p:spPr>
          <a:xfrm>
            <a:off x="533400" y="3733800"/>
            <a:ext cx="2769344" cy="1714512"/>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D:\МЕТОДИЧКСКИЙ КОНКУРС\ФОТО\ТУРСЛЕТ в газету\4.jpg"/>
          <p:cNvPicPr>
            <a:picLocks noChangeAspect="1" noChangeArrowheads="1"/>
          </p:cNvPicPr>
          <p:nvPr/>
        </p:nvPicPr>
        <p:blipFill>
          <a:blip r:embed="rId2"/>
          <a:srcRect/>
          <a:stretch>
            <a:fillRect/>
          </a:stretch>
        </p:blipFill>
        <p:spPr bwMode="auto">
          <a:xfrm>
            <a:off x="6477000" y="685800"/>
            <a:ext cx="2133600" cy="2215313"/>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33794" name="Picture 2" descr="D:\МЕТОДИЧКСКИЙ КОНКУРС\ФОТО\ТУРСЛЕТ в газету\5.jpg"/>
          <p:cNvPicPr>
            <a:picLocks noChangeAspect="1" noChangeArrowheads="1"/>
          </p:cNvPicPr>
          <p:nvPr/>
        </p:nvPicPr>
        <p:blipFill>
          <a:blip r:embed="rId3"/>
          <a:srcRect/>
          <a:stretch>
            <a:fillRect/>
          </a:stretch>
        </p:blipFill>
        <p:spPr bwMode="auto">
          <a:xfrm>
            <a:off x="3429000" y="381000"/>
            <a:ext cx="2641060" cy="2002094"/>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33795" name="Picture 3" descr="D:\МЕТОДИЧКСКИЙ КОНКУРС\ФОТО\ТУРСЛЕТ в газету\8.jpg"/>
          <p:cNvPicPr>
            <a:picLocks noChangeAspect="1" noChangeArrowheads="1"/>
          </p:cNvPicPr>
          <p:nvPr/>
        </p:nvPicPr>
        <p:blipFill>
          <a:blip r:embed="rId4"/>
          <a:srcRect/>
          <a:stretch>
            <a:fillRect/>
          </a:stretch>
        </p:blipFill>
        <p:spPr bwMode="auto">
          <a:xfrm>
            <a:off x="3581400" y="2667000"/>
            <a:ext cx="2362200" cy="17907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33796" name="Picture 4" descr="D:\МЕТОДИЧКСКИЙ КОНКУРС\ФОТО\ТУРСЛЕТ в газету\11.jpg"/>
          <p:cNvPicPr>
            <a:picLocks noChangeAspect="1" noChangeArrowheads="1"/>
          </p:cNvPicPr>
          <p:nvPr/>
        </p:nvPicPr>
        <p:blipFill>
          <a:blip r:embed="rId5"/>
          <a:srcRect/>
          <a:stretch>
            <a:fillRect/>
          </a:stretch>
        </p:blipFill>
        <p:spPr bwMode="auto">
          <a:xfrm>
            <a:off x="1371600" y="5410200"/>
            <a:ext cx="1371600" cy="1134951"/>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33797" name="Picture 5"/>
          <p:cNvPicPr>
            <a:picLocks noChangeAspect="1" noChangeArrowheads="1"/>
          </p:cNvPicPr>
          <p:nvPr/>
        </p:nvPicPr>
        <p:blipFill>
          <a:blip r:embed="rId6"/>
          <a:srcRect/>
          <a:stretch>
            <a:fillRect/>
          </a:stretch>
        </p:blipFill>
        <p:spPr bwMode="auto">
          <a:xfrm>
            <a:off x="6324600" y="3505200"/>
            <a:ext cx="2315183" cy="22860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33799" name="Picture 7" descr="D:\МЕТОДИЧКСКИЙ КОНКУРС\ФОТО\ТУРСЛЕТ в газету\6.jpg"/>
          <p:cNvPicPr>
            <a:picLocks noChangeAspect="1" noChangeArrowheads="1"/>
          </p:cNvPicPr>
          <p:nvPr/>
        </p:nvPicPr>
        <p:blipFill>
          <a:blip r:embed="rId7"/>
          <a:srcRect/>
          <a:stretch>
            <a:fillRect/>
          </a:stretch>
        </p:blipFill>
        <p:spPr bwMode="auto">
          <a:xfrm>
            <a:off x="3657600" y="4724400"/>
            <a:ext cx="2287013" cy="1733704"/>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33800" name="Picture 8" descr="D:\МЕТОДИЧКСКИЙ КОНКУРС\ФОТО\ТУРСЛЕТ в газету\2.jpg"/>
          <p:cNvPicPr>
            <a:picLocks noChangeAspect="1" noChangeArrowheads="1"/>
          </p:cNvPicPr>
          <p:nvPr/>
        </p:nvPicPr>
        <p:blipFill>
          <a:blip r:embed="rId8"/>
          <a:srcRect/>
          <a:stretch>
            <a:fillRect/>
          </a:stretch>
        </p:blipFill>
        <p:spPr bwMode="auto">
          <a:xfrm>
            <a:off x="457200" y="609600"/>
            <a:ext cx="2590800" cy="1963994"/>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33803" name="Picture 11" descr="D:\МЕТОДИЧКСКИЙ КОНКУРС\ФОТО\ТУРСЛЕТ в газету\12.jpg"/>
          <p:cNvPicPr>
            <a:picLocks noChangeAspect="1" noChangeArrowheads="1"/>
          </p:cNvPicPr>
          <p:nvPr/>
        </p:nvPicPr>
        <p:blipFill>
          <a:blip r:embed="rId9"/>
          <a:srcRect/>
          <a:stretch>
            <a:fillRect/>
          </a:stretch>
        </p:blipFill>
        <p:spPr bwMode="auto">
          <a:xfrm>
            <a:off x="609600" y="2971800"/>
            <a:ext cx="2542162" cy="21336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0" name="Picture 2" descr="C:\Users\анжела\Desktop\Новая папка\семейный-клуб2.jpg"/>
          <p:cNvPicPr>
            <a:picLocks noChangeAspect="1" noChangeArrowheads="1"/>
          </p:cNvPicPr>
          <p:nvPr/>
        </p:nvPicPr>
        <p:blipFill>
          <a:blip r:embed="rId10" cstate="print"/>
          <a:srcRect/>
          <a:stretch>
            <a:fillRect/>
          </a:stretch>
        </p:blipFill>
        <p:spPr bwMode="auto">
          <a:xfrm>
            <a:off x="228600" y="5918985"/>
            <a:ext cx="685799" cy="7231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МЕТОДИЧКСКИЙ КОНКУРС\ФОТО\День отца\ФОРМАТ\101.jpg"/>
          <p:cNvPicPr>
            <a:picLocks noChangeAspect="1" noChangeArrowheads="1"/>
          </p:cNvPicPr>
          <p:nvPr/>
        </p:nvPicPr>
        <p:blipFill>
          <a:blip r:embed="rId3"/>
          <a:srcRect/>
          <a:stretch>
            <a:fillRect/>
          </a:stretch>
        </p:blipFill>
        <p:spPr bwMode="auto">
          <a:xfrm>
            <a:off x="5943600" y="4191000"/>
            <a:ext cx="2776038" cy="16002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
        <p:nvSpPr>
          <p:cNvPr id="2051" name="Rectangle 3"/>
          <p:cNvSpPr>
            <a:spLocks noChangeArrowheads="1"/>
          </p:cNvSpPr>
          <p:nvPr/>
        </p:nvSpPr>
        <p:spPr bwMode="auto">
          <a:xfrm>
            <a:off x="914400" y="228600"/>
            <a:ext cx="7239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Совместный праздник к «Дню  отца»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«Мой папа самый, самый»,</a:t>
            </a:r>
            <a:endParaRPr kumimoji="0" lang="ru-RU" sz="20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для  родителей и детей  старшей и подготовительной к школе группы.</a:t>
            </a:r>
            <a:endParaRPr kumimoji="0" lang="ru-RU" sz="14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Цель</a:t>
            </a:r>
            <a:r>
              <a:rPr kumimoji="0" lang="ru-RU" sz="14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Создать у детей и родителей радостное настроение и чувство удовлетворения от совместного общения в </a:t>
            </a:r>
            <a:r>
              <a:rPr kumimoji="0" lang="ru-RU" sz="1400" b="0" i="0" u="none" strike="noStrike" cap="none" normalizeH="0" baseline="0" dirty="0" err="1" smtClean="0">
                <a:ln>
                  <a:noFill/>
                </a:ln>
                <a:solidFill>
                  <a:srgbClr val="800000"/>
                </a:solidFill>
                <a:effectLst/>
                <a:latin typeface="Times New Roman" pitchFamily="18" charset="0"/>
                <a:ea typeface="Times New Roman" pitchFamily="18" charset="0"/>
                <a:cs typeface="Times New Roman" pitchFamily="18" charset="0"/>
              </a:rPr>
              <a:t>физкультурно</a:t>
            </a:r>
            <a:r>
              <a:rPr kumimoji="0" lang="ru-RU" sz="14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 игровой деятельности.</a:t>
            </a:r>
            <a:endParaRPr kumimoji="0" lang="ru-RU" sz="1400" b="0" i="0" u="none" strike="noStrike" cap="none" normalizeH="0" baseline="0" dirty="0" smtClean="0">
              <a:ln>
                <a:noFill/>
              </a:ln>
              <a:solidFill>
                <a:srgbClr val="800000"/>
              </a:solidFill>
              <a:effectLst/>
              <a:latin typeface="Times New Roman" pitchFamily="18" charset="0"/>
              <a:cs typeface="Times New Roman" pitchFamily="18" charset="0"/>
            </a:endParaRPr>
          </a:p>
        </p:txBody>
      </p:sp>
      <p:pic>
        <p:nvPicPr>
          <p:cNvPr id="7" name="Рисунок 6" descr="C:\Users\анжела\Desktop\МЕТОДИЧКСКИЙ КОНКУРС\ФОТО\День отца\ФОРМАТ\777.jpg"/>
          <p:cNvPicPr/>
          <p:nvPr/>
        </p:nvPicPr>
        <p:blipFill>
          <a:blip r:embed="rId4"/>
          <a:srcRect/>
          <a:stretch>
            <a:fillRect/>
          </a:stretch>
        </p:blipFill>
        <p:spPr bwMode="auto">
          <a:xfrm>
            <a:off x="2895600" y="1524001"/>
            <a:ext cx="3112937" cy="17526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8" name="Рисунок 7" descr="C:\Users\анжела\Desktop\МЕТОДИЧКСКИЙ КОНКУРС\ФОТО\День отца\ФОРМАТ\333.jpg"/>
          <p:cNvPicPr/>
          <p:nvPr/>
        </p:nvPicPr>
        <p:blipFill>
          <a:blip r:embed="rId5"/>
          <a:srcRect/>
          <a:stretch>
            <a:fillRect/>
          </a:stretch>
        </p:blipFill>
        <p:spPr bwMode="auto">
          <a:xfrm>
            <a:off x="381000" y="1905000"/>
            <a:ext cx="2209800" cy="19050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9" name="Рисунок 8" descr="C:\Users\анжела\Desktop\МЕТОДИЧКСКИЙ КОНКУРС\ФОТО\День отца\ФОРМАТ\999.jpg"/>
          <p:cNvPicPr/>
          <p:nvPr/>
        </p:nvPicPr>
        <p:blipFill>
          <a:blip r:embed="rId6"/>
          <a:srcRect/>
          <a:stretch>
            <a:fillRect/>
          </a:stretch>
        </p:blipFill>
        <p:spPr bwMode="auto">
          <a:xfrm>
            <a:off x="3048000" y="3200400"/>
            <a:ext cx="2576305" cy="17526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0" name="Рисунок 9" descr="C:\Users\анжела\Desktop\МЕТОДИЧКСКИЙ КОНКУРС\ФОТО\День отца\ФОРМАТ\555.jpg"/>
          <p:cNvPicPr/>
          <p:nvPr/>
        </p:nvPicPr>
        <p:blipFill>
          <a:blip r:embed="rId7"/>
          <a:srcRect/>
          <a:stretch>
            <a:fillRect/>
          </a:stretch>
        </p:blipFill>
        <p:spPr bwMode="auto">
          <a:xfrm>
            <a:off x="6172200" y="1905000"/>
            <a:ext cx="2701493" cy="18288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1" name="Рисунок 10" descr="C:\Users\анжела\Desktop\МЕТОДИЧКСКИЙ КОНКУРС\ФОТО\День отца\ФОРМАТ\1000.jpg"/>
          <p:cNvPicPr/>
          <p:nvPr/>
        </p:nvPicPr>
        <p:blipFill>
          <a:blip r:embed="rId8"/>
          <a:srcRect/>
          <a:stretch>
            <a:fillRect/>
          </a:stretch>
        </p:blipFill>
        <p:spPr bwMode="auto">
          <a:xfrm>
            <a:off x="381000" y="3962400"/>
            <a:ext cx="2514600" cy="15240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2" name="Рисунок 11" descr="C:\Users\анжела\Desktop\МЕТОДИЧКСКИЙ КОНКУРС\ФОТО\День отца\ФОРМАТ\102.jpg"/>
          <p:cNvPicPr/>
          <p:nvPr/>
        </p:nvPicPr>
        <p:blipFill>
          <a:blip r:embed="rId9"/>
          <a:srcRect/>
          <a:stretch>
            <a:fillRect/>
          </a:stretch>
        </p:blipFill>
        <p:spPr bwMode="auto">
          <a:xfrm>
            <a:off x="3124200" y="5181600"/>
            <a:ext cx="2286000" cy="13716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3" name="Picture 2" descr="C:\Users\анжела\Desktop\Новая папка\семейный-клуб2.jpg"/>
          <p:cNvPicPr>
            <a:picLocks noChangeAspect="1" noChangeArrowheads="1"/>
          </p:cNvPicPr>
          <p:nvPr/>
        </p:nvPicPr>
        <p:blipFill>
          <a:blip r:embed="rId10" cstate="print"/>
          <a:srcRect/>
          <a:stretch>
            <a:fillRect/>
          </a:stretch>
        </p:blipFill>
        <p:spPr bwMode="auto">
          <a:xfrm>
            <a:off x="228600" y="5638800"/>
            <a:ext cx="951525" cy="100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анжела\Desktop\Новая папка\семейный-клуб2.jpg"/>
          <p:cNvPicPr>
            <a:picLocks noChangeAspect="1" noChangeArrowheads="1"/>
          </p:cNvPicPr>
          <p:nvPr/>
        </p:nvPicPr>
        <p:blipFill>
          <a:blip r:embed="rId3" cstate="print"/>
          <a:srcRect/>
          <a:stretch>
            <a:fillRect/>
          </a:stretch>
        </p:blipFill>
        <p:spPr bwMode="auto">
          <a:xfrm>
            <a:off x="381000" y="5029200"/>
            <a:ext cx="1240595" cy="1308100"/>
          </a:xfrm>
          <a:prstGeom prst="rect">
            <a:avLst/>
          </a:prstGeom>
          <a:noFill/>
          <a:ln w="9525">
            <a:noFill/>
            <a:miter lim="800000"/>
            <a:headEnd/>
            <a:tailEnd/>
          </a:ln>
        </p:spPr>
      </p:pic>
      <p:sp>
        <p:nvSpPr>
          <p:cNvPr id="6" name="Прямоугольник 5"/>
          <p:cNvSpPr/>
          <p:nvPr/>
        </p:nvSpPr>
        <p:spPr>
          <a:xfrm>
            <a:off x="838200" y="457201"/>
            <a:ext cx="7467600" cy="954107"/>
          </a:xfrm>
          <a:prstGeom prst="rect">
            <a:avLst/>
          </a:prstGeom>
        </p:spPr>
        <p:txBody>
          <a:bodyPr wrap="square">
            <a:spAutoFit/>
          </a:bodyPr>
          <a:lstStyle/>
          <a:p>
            <a:pPr algn="ctr"/>
            <a:r>
              <a:rPr lang="ru-RU" b="1" dirty="0" smtClean="0">
                <a:solidFill>
                  <a:srgbClr val="002060"/>
                </a:solidFill>
              </a:rPr>
              <a:t> </a:t>
            </a:r>
            <a:r>
              <a:rPr lang="ru-RU" sz="2000" b="1" dirty="0" smtClean="0">
                <a:solidFill>
                  <a:srgbClr val="800000"/>
                </a:solidFill>
                <a:latin typeface="Times New Roman" pitchFamily="18" charset="0"/>
                <a:cs typeface="Times New Roman" pitchFamily="18" charset="0"/>
              </a:rPr>
              <a:t>Интернет – консультация для родителей</a:t>
            </a:r>
          </a:p>
          <a:p>
            <a:pPr algn="ctr"/>
            <a:r>
              <a:rPr lang="ru-RU" sz="2000" b="1" dirty="0" smtClean="0">
                <a:solidFill>
                  <a:srgbClr val="800000"/>
                </a:solidFill>
                <a:latin typeface="Times New Roman" pitchFamily="18" charset="0"/>
                <a:cs typeface="Times New Roman" pitchFamily="18" charset="0"/>
              </a:rPr>
              <a:t> «Вместе с мамой»</a:t>
            </a:r>
          </a:p>
          <a:p>
            <a:pPr algn="ctr"/>
            <a:r>
              <a:rPr lang="ru-RU" sz="1600" b="1" i="1" dirty="0" smtClean="0">
                <a:solidFill>
                  <a:srgbClr val="800000"/>
                </a:solidFill>
                <a:latin typeface="Times New Roman" pitchFamily="18" charset="0"/>
                <a:cs typeface="Times New Roman" pitchFamily="18" charset="0"/>
              </a:rPr>
              <a:t>(обучающая утренняя зарядка)</a:t>
            </a:r>
          </a:p>
        </p:txBody>
      </p:sp>
      <p:pic>
        <p:nvPicPr>
          <p:cNvPr id="7" name="Содержимое 4" descr="SAM_3492.JPG"/>
          <p:cNvPicPr>
            <a:picLocks noChangeAspect="1"/>
          </p:cNvPicPr>
          <p:nvPr/>
        </p:nvPicPr>
        <p:blipFill>
          <a:blip r:embed="rId4" cstate="print">
            <a:lum bright="-10000"/>
          </a:blip>
          <a:srcRect l="23975" t="2319" r="32795" b="6253"/>
          <a:stretch>
            <a:fillRect/>
          </a:stretch>
        </p:blipFill>
        <p:spPr>
          <a:xfrm rot="21011705">
            <a:off x="685800" y="1371600"/>
            <a:ext cx="1524000" cy="241738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pic>
        <p:nvPicPr>
          <p:cNvPr id="8" name="Рисунок 7" descr="SAM_3493.JPG"/>
          <p:cNvPicPr>
            <a:picLocks noChangeAspect="1"/>
          </p:cNvPicPr>
          <p:nvPr/>
        </p:nvPicPr>
        <p:blipFill>
          <a:blip r:embed="rId5" cstate="print">
            <a:lum bright="-10000"/>
          </a:blip>
          <a:srcRect l="30833" t="8888" r="30833" b="11111"/>
          <a:stretch>
            <a:fillRect/>
          </a:stretch>
        </p:blipFill>
        <p:spPr>
          <a:xfrm>
            <a:off x="2667000" y="2438400"/>
            <a:ext cx="1524000" cy="2385391"/>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pic>
        <p:nvPicPr>
          <p:cNvPr id="9" name="Рисунок 8" descr="SAM_3497.JPG"/>
          <p:cNvPicPr>
            <a:picLocks noChangeAspect="1"/>
          </p:cNvPicPr>
          <p:nvPr/>
        </p:nvPicPr>
        <p:blipFill>
          <a:blip r:embed="rId6" cstate="print">
            <a:lum bright="-10000" contrast="-10000"/>
          </a:blip>
          <a:srcRect l="39167" t="14444" r="30833" b="10000"/>
          <a:stretch>
            <a:fillRect/>
          </a:stretch>
        </p:blipFill>
        <p:spPr>
          <a:xfrm>
            <a:off x="4800600" y="1600200"/>
            <a:ext cx="1411941" cy="266700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pic>
        <p:nvPicPr>
          <p:cNvPr id="10" name="Рисунок 9" descr="SAM_3498.JPG"/>
          <p:cNvPicPr>
            <a:picLocks noChangeAspect="1"/>
          </p:cNvPicPr>
          <p:nvPr/>
        </p:nvPicPr>
        <p:blipFill>
          <a:blip r:embed="rId7" cstate="print">
            <a:lum bright="-10000"/>
          </a:blip>
          <a:srcRect l="25833" t="12222" r="40834" b="14444"/>
          <a:stretch>
            <a:fillRect/>
          </a:stretch>
        </p:blipFill>
        <p:spPr>
          <a:xfrm rot="488294">
            <a:off x="6934200" y="2438400"/>
            <a:ext cx="1431636" cy="236220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12" name="Прямоугольник 11"/>
          <p:cNvSpPr/>
          <p:nvPr/>
        </p:nvSpPr>
        <p:spPr>
          <a:xfrm>
            <a:off x="2057400" y="5334000"/>
            <a:ext cx="5410200" cy="98488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400" b="1" u="sng" dirty="0" smtClean="0">
                <a:solidFill>
                  <a:srgbClr val="800000"/>
                </a:solidFill>
                <a:latin typeface="Times New Roman" pitchFamily="18" charset="0"/>
                <a:cs typeface="Times New Roman" pitchFamily="18" charset="0"/>
              </a:rPr>
              <a:t>«Мы сильные»</a:t>
            </a:r>
            <a:br>
              <a:rPr lang="ru-RU" sz="1400" b="1" u="sng" dirty="0" smtClean="0">
                <a:solidFill>
                  <a:srgbClr val="800000"/>
                </a:solidFill>
                <a:latin typeface="Times New Roman" pitchFamily="18" charset="0"/>
                <a:cs typeface="Times New Roman" pitchFamily="18" charset="0"/>
              </a:rPr>
            </a:br>
            <a:r>
              <a:rPr lang="ru-RU" sz="1400" b="1" i="1" dirty="0" smtClean="0">
                <a:solidFill>
                  <a:srgbClr val="800000"/>
                </a:solidFill>
                <a:latin typeface="Times New Roman" pitchFamily="18" charset="0"/>
                <a:cs typeface="Times New Roman" pitchFamily="18" charset="0"/>
              </a:rPr>
              <a:t>И.П. лежа на спине, держаться двумя руками за палочку. По сигналу «сядем» мама поднимает палку, ребенок подтягивается к ней садится</a:t>
            </a:r>
            <a:r>
              <a:rPr lang="ru-RU" sz="1400" b="1" i="1" dirty="0" smtClean="0">
                <a:solidFill>
                  <a:srgbClr val="800000"/>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5400" y="304801"/>
            <a:ext cx="6477000" cy="707886"/>
          </a:xfrm>
          <a:prstGeom prst="rect">
            <a:avLst/>
          </a:prstGeom>
        </p:spPr>
        <p:txBody>
          <a:bodyPr wrap="square">
            <a:spAutoFit/>
          </a:bodyPr>
          <a:lstStyle/>
          <a:p>
            <a:pPr algn="ctr"/>
            <a:r>
              <a:rPr lang="ru-RU" sz="2000" b="1" dirty="0" smtClean="0">
                <a:solidFill>
                  <a:srgbClr val="800000"/>
                </a:solidFill>
                <a:latin typeface="Times New Roman" pitchFamily="18" charset="0"/>
                <a:cs typeface="Times New Roman" pitchFamily="18" charset="0"/>
              </a:rPr>
              <a:t>Интернет – консультация для родителей</a:t>
            </a:r>
          </a:p>
          <a:p>
            <a:pPr algn="ctr"/>
            <a:r>
              <a:rPr lang="ru-RU" sz="2000" b="1" dirty="0" smtClean="0">
                <a:solidFill>
                  <a:srgbClr val="800000"/>
                </a:solidFill>
                <a:latin typeface="Times New Roman" pitchFamily="18" charset="0"/>
                <a:cs typeface="Times New Roman" pitchFamily="18" charset="0"/>
              </a:rPr>
              <a:t> «Вместе с папой»</a:t>
            </a:r>
            <a:endParaRPr lang="ru-RU" sz="2000" b="1" dirty="0">
              <a:solidFill>
                <a:srgbClr val="800000"/>
              </a:solidFill>
              <a:latin typeface="Times New Roman" pitchFamily="18" charset="0"/>
              <a:cs typeface="Times New Roman" pitchFamily="18" charset="0"/>
            </a:endParaRPr>
          </a:p>
        </p:txBody>
      </p:sp>
      <p:sp>
        <p:nvSpPr>
          <p:cNvPr id="3" name="Прямоугольник 2"/>
          <p:cNvSpPr/>
          <p:nvPr/>
        </p:nvSpPr>
        <p:spPr>
          <a:xfrm>
            <a:off x="2323820" y="3244334"/>
            <a:ext cx="248786" cy="369332"/>
          </a:xfrm>
          <a:prstGeom prst="rect">
            <a:avLst/>
          </a:prstGeom>
        </p:spPr>
        <p:txBody>
          <a:bodyPr wrap="none">
            <a:spAutoFit/>
          </a:bodyPr>
          <a:lstStyle/>
          <a:p>
            <a:pPr algn="ctr"/>
            <a:r>
              <a:rPr lang="ru-RU" b="1" dirty="0" smtClean="0">
                <a:solidFill>
                  <a:srgbClr val="002060"/>
                </a:solidFill>
              </a:rPr>
              <a:t> </a:t>
            </a:r>
            <a:endParaRPr lang="ru-RU" b="1" dirty="0" smtClean="0">
              <a:solidFill>
                <a:srgbClr val="800000"/>
              </a:solidFill>
              <a:latin typeface="Times New Roman" pitchFamily="18" charset="0"/>
              <a:cs typeface="Times New Roman" pitchFamily="18" charset="0"/>
            </a:endParaRPr>
          </a:p>
        </p:txBody>
      </p:sp>
      <p:pic>
        <p:nvPicPr>
          <p:cNvPr id="4" name="Рисунок 3" descr="C:\Users\анжела\Desktop\МЕТОДИЧКСКИЙ КОНКУРС\ФОТО\ФОТО АРТЁМ С ПАПОЙ\SAM_6121.JPG"/>
          <p:cNvPicPr/>
          <p:nvPr/>
        </p:nvPicPr>
        <p:blipFill>
          <a:blip r:embed="rId2"/>
          <a:srcRect/>
          <a:stretch>
            <a:fillRect/>
          </a:stretch>
        </p:blipFill>
        <p:spPr bwMode="auto">
          <a:xfrm>
            <a:off x="609600" y="1143000"/>
            <a:ext cx="2133600" cy="23622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5" name="Рисунок 4" descr="C:\Users\анжела\Desktop\МЕТОДИЧКСКИЙ КОНКУРС\ФОТО\ФОТО АРТЁМ С ПАПОЙ\SAM_6122.JPG"/>
          <p:cNvPicPr/>
          <p:nvPr/>
        </p:nvPicPr>
        <p:blipFill>
          <a:blip r:embed="rId3"/>
          <a:srcRect/>
          <a:stretch>
            <a:fillRect/>
          </a:stretch>
        </p:blipFill>
        <p:spPr bwMode="auto">
          <a:xfrm>
            <a:off x="2971800" y="1219200"/>
            <a:ext cx="2133600" cy="23622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8" name="Рисунок 7" descr="C:\Users\анжела\Desktop\МЕТОДИЧКСКИЙ КОНКУРС\ФОТО\ФОТО АРТЁМ С ПАПОЙ\SAM_6108.JPG"/>
          <p:cNvPicPr/>
          <p:nvPr/>
        </p:nvPicPr>
        <p:blipFill>
          <a:blip r:embed="rId4"/>
          <a:srcRect/>
          <a:stretch>
            <a:fillRect/>
          </a:stretch>
        </p:blipFill>
        <p:spPr bwMode="auto">
          <a:xfrm>
            <a:off x="4495800" y="3810000"/>
            <a:ext cx="2022680" cy="2525767"/>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9" name="Рисунок 8" descr="C:\Users\анжела\Desktop\МЕТОДИЧКСКИЙ КОНКУРС\ФОТО\ФОТО АРТЁМ С ПАПОЙ\SAM_6111.JPG"/>
          <p:cNvPicPr/>
          <p:nvPr/>
        </p:nvPicPr>
        <p:blipFill>
          <a:blip r:embed="rId5"/>
          <a:srcRect/>
          <a:stretch>
            <a:fillRect/>
          </a:stretch>
        </p:blipFill>
        <p:spPr bwMode="auto">
          <a:xfrm>
            <a:off x="6781800" y="3810000"/>
            <a:ext cx="1833369" cy="2599339"/>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
        <p:nvSpPr>
          <p:cNvPr id="41985" name="Rectangle 1"/>
          <p:cNvSpPr>
            <a:spLocks noChangeArrowheads="1"/>
          </p:cNvSpPr>
          <p:nvPr/>
        </p:nvSpPr>
        <p:spPr bwMode="auto">
          <a:xfrm>
            <a:off x="5334000" y="1676400"/>
            <a:ext cx="3429000" cy="184665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800000"/>
                </a:solidFill>
                <a:effectLst/>
                <a:latin typeface="Calibri"/>
                <a:ea typeface="Times New Roman" pitchFamily="18" charset="0"/>
                <a:cs typeface="Times New Roman" pitchFamily="18" charset="0"/>
              </a:rPr>
              <a:t>«</a:t>
            </a:r>
            <a:r>
              <a:rPr kumimoji="0" lang="ru-RU" sz="1600" b="1" i="0" u="sng"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Дин - дон»</a:t>
            </a:r>
            <a:endParaRPr kumimoji="0" lang="ru-RU" sz="1600" b="0" i="0" u="sng"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Взрослый и ребенок стоят лицом друг к другу. Руки ребенка лежат на талии взрослого, руки взрослого – на плечах ребенка. Одновременно взрослый и ребенок наклоняются вправо и произносят: «Дин», а затем – влево и говорят: «Дон» (Дозировка 5 раз)</a:t>
            </a:r>
            <a:endParaRPr kumimoji="0" lang="ru-RU" sz="1400" b="0" i="1" u="none" strike="noStrike" cap="none" normalizeH="0" baseline="0" dirty="0" smtClean="0">
              <a:ln>
                <a:noFill/>
              </a:ln>
              <a:solidFill>
                <a:srgbClr val="800000"/>
              </a:solidFill>
              <a:effectLst/>
              <a:latin typeface="Times New Roman" pitchFamily="18" charset="0"/>
              <a:cs typeface="Times New Roman" pitchFamily="18" charset="0"/>
            </a:endParaRPr>
          </a:p>
        </p:txBody>
      </p:sp>
      <p:sp>
        <p:nvSpPr>
          <p:cNvPr id="41986" name="Rectangle 2"/>
          <p:cNvSpPr>
            <a:spLocks noChangeArrowheads="1"/>
          </p:cNvSpPr>
          <p:nvPr/>
        </p:nvSpPr>
        <p:spPr bwMode="auto">
          <a:xfrm>
            <a:off x="533400" y="3810000"/>
            <a:ext cx="3581400" cy="14465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Качели»</a:t>
            </a:r>
            <a:endParaRPr kumimoji="0" lang="ru-RU" sz="1600" b="0" i="0" u="sng"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Взрослый сидит, согнув ноги в коленях, руки в упоре сзади, ребенок садится на живот взрослого лицом к нему. Взрослый приподнимает туловище с ребенком вверх, затем опять садится на пол. И так многократно, то приподнимая ребенка, то опуская (как на качелях) (Дозировка 5 раз)</a:t>
            </a:r>
            <a:endParaRPr kumimoji="0" lang="ru-RU" sz="1200" b="0" i="1" u="none" strike="noStrike" cap="none" normalizeH="0" baseline="0" dirty="0" smtClean="0">
              <a:ln>
                <a:noFill/>
              </a:ln>
              <a:solidFill>
                <a:srgbClr val="800000"/>
              </a:solidFill>
              <a:effectLst/>
              <a:latin typeface="Times New Roman" pitchFamily="18" charset="0"/>
              <a:cs typeface="Times New Roman" pitchFamily="18" charset="0"/>
            </a:endParaRPr>
          </a:p>
        </p:txBody>
      </p:sp>
      <p:pic>
        <p:nvPicPr>
          <p:cNvPr id="12" name="Picture 2" descr="C:\Users\анжела\Desktop\Новая папка\семейный-клуб2.jpg"/>
          <p:cNvPicPr>
            <a:picLocks noChangeAspect="1" noChangeArrowheads="1"/>
          </p:cNvPicPr>
          <p:nvPr/>
        </p:nvPicPr>
        <p:blipFill>
          <a:blip r:embed="rId6" cstate="print"/>
          <a:srcRect/>
          <a:stretch>
            <a:fillRect/>
          </a:stretch>
        </p:blipFill>
        <p:spPr bwMode="auto">
          <a:xfrm>
            <a:off x="228600" y="5715000"/>
            <a:ext cx="879257" cy="92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295400" y="381001"/>
            <a:ext cx="7391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smtClean="0">
                <a:solidFill>
                  <a:srgbClr val="800000"/>
                </a:solidFill>
                <a:latin typeface="Times New Roman" pitchFamily="18" charset="0"/>
                <a:cs typeface="Times New Roman" pitchFamily="18" charset="0"/>
              </a:rPr>
              <a:t>Интернет – консультация для родителей</a:t>
            </a:r>
          </a:p>
          <a:p>
            <a:pPr algn="ctr"/>
            <a:r>
              <a:rPr lang="ru-RU" sz="2000" b="1" dirty="0" smtClean="0">
                <a:solidFill>
                  <a:srgbClr val="800000"/>
                </a:solidFill>
                <a:latin typeface="Times New Roman" pitchFamily="18" charset="0"/>
                <a:cs typeface="Times New Roman" pitchFamily="18" charset="0"/>
              </a:rPr>
              <a:t>Развивающая  гимнастика</a:t>
            </a:r>
            <a:r>
              <a:rPr lang="ru-RU" sz="2000" dirty="0" smtClean="0">
                <a:solidFill>
                  <a:srgbClr val="800000"/>
                </a:solidFill>
                <a:latin typeface="Times New Roman" pitchFamily="18" charset="0"/>
                <a:cs typeface="Times New Roman" pitchFamily="18" charset="0"/>
              </a:rPr>
              <a:t>: </a:t>
            </a:r>
            <a:r>
              <a:rPr lang="ru-RU" sz="2000" b="1" dirty="0" smtClean="0">
                <a:solidFill>
                  <a:srgbClr val="800000"/>
                </a:solidFill>
                <a:latin typeface="Times New Roman" pitchFamily="18" charset="0"/>
                <a:cs typeface="Times New Roman" pitchFamily="18" charset="0"/>
              </a:rPr>
              <a:t>«Мы вместе»</a:t>
            </a:r>
            <a:r>
              <a:rPr lang="ru-RU" sz="2000" dirty="0" smtClean="0">
                <a:solidFill>
                  <a:srgbClr val="800000"/>
                </a:solidFill>
                <a:latin typeface="Times New Roman" pitchFamily="18" charset="0"/>
                <a:cs typeface="Times New Roman" pitchFamily="18" charset="0"/>
              </a:rPr>
              <a:t> </a:t>
            </a:r>
            <a:r>
              <a:rPr lang="ru-RU" sz="2000" b="1" dirty="0" smtClean="0">
                <a:solidFill>
                  <a:srgbClr val="800000"/>
                </a:solidFill>
                <a:latin typeface="Times New Roman" pitchFamily="18" charset="0"/>
                <a:cs typeface="Times New Roman" pitchFamily="18" charset="0"/>
              </a:rPr>
              <a:t>  для детей 4 – 7 лет</a:t>
            </a:r>
          </a:p>
          <a:p>
            <a:pPr algn="ctr"/>
            <a:r>
              <a:rPr lang="ru-RU" sz="2000" b="1" dirty="0" smtClean="0">
                <a:solidFill>
                  <a:srgbClr val="800000"/>
                </a:solidFill>
                <a:latin typeface="Times New Roman" pitchFamily="18" charset="0"/>
                <a:cs typeface="Times New Roman" pitchFamily="18" charset="0"/>
              </a:rPr>
              <a:t>( выполнение  упражнений в триаде)</a:t>
            </a:r>
            <a:endParaRPr lang="ru-RU" sz="2000" dirty="0" smtClean="0">
              <a:solidFill>
                <a:srgbClr val="800000"/>
              </a:solidFill>
              <a:latin typeface="Times New Roman" pitchFamily="18" charset="0"/>
              <a:cs typeface="Times New Roman" pitchFamily="18" charset="0"/>
            </a:endParaRPr>
          </a:p>
        </p:txBody>
      </p:sp>
      <p:pic>
        <p:nvPicPr>
          <p:cNvPr id="3" name="Рисунок 2" descr="C:\Users\анжела\Desktop\МЕТОДИЧКСКИЙ КОНКУРС\ФОТО\ФОТО ЗВОНОВЫХ  в формате\SAM_6212.JPG"/>
          <p:cNvPicPr/>
          <p:nvPr/>
        </p:nvPicPr>
        <p:blipFill>
          <a:blip r:embed="rId2"/>
          <a:srcRect r="6711"/>
          <a:stretch>
            <a:fillRect/>
          </a:stretch>
        </p:blipFill>
        <p:spPr bwMode="auto">
          <a:xfrm>
            <a:off x="609600" y="1524000"/>
            <a:ext cx="2438400" cy="20574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4" name="Рисунок 3" descr="C:\Users\анжела\Desktop\МЕТОДИЧКСКИЙ КОНКУРС\ФОТО\ФОТО ЗВОНОВЫХ  в формате\SAM_6213.JPG"/>
          <p:cNvPicPr/>
          <p:nvPr/>
        </p:nvPicPr>
        <p:blipFill>
          <a:blip r:embed="rId3"/>
          <a:srcRect/>
          <a:stretch>
            <a:fillRect/>
          </a:stretch>
        </p:blipFill>
        <p:spPr bwMode="auto">
          <a:xfrm>
            <a:off x="3657600" y="1524000"/>
            <a:ext cx="2190750" cy="1781175"/>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5" name="Рисунок 4" descr="C:\Users\анжела\Desktop\МЕТОДИЧКСКИЙ КОНКУРС\ФОТО\ФОТО ЗВОНОВЫХ  в формате\5о.jpg"/>
          <p:cNvPicPr/>
          <p:nvPr/>
        </p:nvPicPr>
        <p:blipFill>
          <a:blip r:embed="rId4"/>
          <a:srcRect/>
          <a:stretch>
            <a:fillRect/>
          </a:stretch>
        </p:blipFill>
        <p:spPr bwMode="auto">
          <a:xfrm>
            <a:off x="6400800" y="1524000"/>
            <a:ext cx="2393329" cy="19812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
        <p:nvSpPr>
          <p:cNvPr id="40962" name="Rectangle 2"/>
          <p:cNvSpPr>
            <a:spLocks noChangeArrowheads="1"/>
          </p:cNvSpPr>
          <p:nvPr/>
        </p:nvSpPr>
        <p:spPr bwMode="auto">
          <a:xfrm>
            <a:off x="3657600" y="3733800"/>
            <a:ext cx="4876800" cy="273921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800000"/>
                </a:solidFill>
                <a:effectLst/>
                <a:latin typeface="Calibri"/>
                <a:ea typeface="Times New Roman" pitchFamily="18" charset="0"/>
                <a:cs typeface="Times New Roman" pitchFamily="18" charset="0"/>
              </a:rPr>
              <a:t>«</a:t>
            </a:r>
            <a:r>
              <a:rPr kumimoji="0" lang="ru-RU" sz="1600" b="1" i="0" u="sng"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Циркачи</a:t>
            </a:r>
            <a:r>
              <a:rPr kumimoji="0" lang="ru-RU" sz="1600" b="1" i="0" u="sng" strike="noStrike" cap="none" normalizeH="0" baseline="0" dirty="0" smtClean="0">
                <a:ln>
                  <a:noFill/>
                </a:ln>
                <a:solidFill>
                  <a:srgbClr val="800000"/>
                </a:solidFill>
                <a:effectLst/>
                <a:latin typeface="Calibri"/>
                <a:ea typeface="Times New Roman" pitchFamily="18" charset="0"/>
                <a:cs typeface="Times New Roman" pitchFamily="18" charset="0"/>
              </a:rPr>
              <a:t>»</a:t>
            </a:r>
            <a:endParaRPr kumimoji="0" lang="ru-RU" sz="1600" b="0" i="0" u="sng" strike="noStrike" cap="none" normalizeH="0" baseline="0" dirty="0" smtClean="0">
              <a:ln>
                <a:noFill/>
              </a:ln>
              <a:solidFill>
                <a:srgbClr val="8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Родители, сидя на корточках, протягивают друг другу руку (мама </a:t>
            </a:r>
            <a:r>
              <a:rPr kumimoji="0" lang="ru-RU" sz="1200" b="0" i="1" u="none" strike="noStrike" cap="none" normalizeH="0" baseline="0" dirty="0" smtClean="0">
                <a:ln>
                  <a:noFill/>
                </a:ln>
                <a:solidFill>
                  <a:srgbClr val="800000"/>
                </a:solidFill>
                <a:effectLst/>
                <a:latin typeface="Calibri"/>
                <a:ea typeface="Times New Roman" pitchFamily="18" charset="0"/>
                <a:cs typeface="Times New Roman" pitchFamily="18" charset="0"/>
              </a:rPr>
              <a:t>–</a:t>
            </a:r>
            <a:r>
              <a:rPr kumimoji="0" lang="ru-RU" sz="1200" b="0"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правую, а папа </a:t>
            </a:r>
            <a:r>
              <a:rPr kumimoji="0" lang="ru-RU" sz="1200" b="0" i="1" u="none" strike="noStrike" cap="none" normalizeH="0" baseline="0" dirty="0" smtClean="0">
                <a:ln>
                  <a:noFill/>
                </a:ln>
                <a:solidFill>
                  <a:srgbClr val="800000"/>
                </a:solidFill>
                <a:effectLst/>
                <a:latin typeface="Calibri"/>
                <a:ea typeface="Times New Roman" pitchFamily="18" charset="0"/>
                <a:cs typeface="Times New Roman" pitchFamily="18" charset="0"/>
              </a:rPr>
              <a:t>–</a:t>
            </a:r>
            <a:r>
              <a:rPr kumimoji="0" lang="ru-RU" sz="1200" b="0"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левую) и крепко сцепляют их.  Другим реками берутся за руки ребёнка. Ребёнок становится одной ногой на руку папы, другой </a:t>
            </a:r>
            <a:r>
              <a:rPr kumimoji="0" lang="ru-RU" sz="1200" b="0" i="1" u="none" strike="noStrike" cap="none" normalizeH="0" baseline="0" dirty="0" smtClean="0">
                <a:ln>
                  <a:noFill/>
                </a:ln>
                <a:solidFill>
                  <a:srgbClr val="800000"/>
                </a:solidFill>
                <a:effectLst/>
                <a:latin typeface="Calibri"/>
                <a:ea typeface="Times New Roman" pitchFamily="18" charset="0"/>
                <a:cs typeface="Times New Roman" pitchFamily="18" charset="0"/>
              </a:rPr>
              <a:t>–</a:t>
            </a:r>
            <a:r>
              <a:rPr kumimoji="0" lang="ru-RU" sz="1200" b="0"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на руку мамы, родители медленно встают и  поднимают ребёнка до уровня пояса. Как только ребёнок примет правильной положение стоя 9выпрямив спину). Родители медленно ходят. Побуждая его сохранять правильную осанку. Позже родители могут ускорить темп выполнения упражнения почти до бега </a:t>
            </a:r>
            <a:r>
              <a:rPr kumimoji="0" lang="ru-RU" sz="1200" b="0" i="1" u="none" strike="noStrike" cap="none" normalizeH="0" baseline="0" dirty="0" smtClean="0">
                <a:ln>
                  <a:noFill/>
                </a:ln>
                <a:solidFill>
                  <a:srgbClr val="800000"/>
                </a:solidFill>
                <a:effectLst/>
                <a:latin typeface="Calibri"/>
                <a:ea typeface="Times New Roman" pitchFamily="18" charset="0"/>
                <a:cs typeface="Times New Roman" pitchFamily="18" charset="0"/>
              </a:rPr>
              <a:t>–</a:t>
            </a:r>
            <a:r>
              <a:rPr kumimoji="0" lang="ru-RU" sz="1200" b="0"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ребёнок учится сохранять равновесие. Спустя 1 </a:t>
            </a:r>
            <a:r>
              <a:rPr kumimoji="0" lang="ru-RU" sz="1200" b="0" i="1" u="none" strike="noStrike" cap="none" normalizeH="0" baseline="0" dirty="0" smtClean="0">
                <a:ln>
                  <a:noFill/>
                </a:ln>
                <a:solidFill>
                  <a:srgbClr val="800000"/>
                </a:solidFill>
                <a:effectLst/>
                <a:latin typeface="Calibri"/>
                <a:ea typeface="Times New Roman" pitchFamily="18" charset="0"/>
                <a:cs typeface="Times New Roman" pitchFamily="18" charset="0"/>
              </a:rPr>
              <a:t>–</a:t>
            </a:r>
            <a:r>
              <a:rPr kumimoji="0" lang="ru-RU" sz="1200" b="0"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2 мин родители опят садятся на корточки, и ребёнок соскакивает на землю. Следите за тем, чтобы ваши руки, на которых стоит ребёнок, не расцеплялись и всё время были прижаты к телу, иначе ребёнок не удержится в выпрямленном положении.(Дозировка 1</a:t>
            </a:r>
            <a:r>
              <a:rPr kumimoji="0" lang="ru-RU"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раз)</a:t>
            </a:r>
            <a:endParaRPr kumimoji="0" lang="ru-RU" sz="1800" b="0" i="1" u="none" strike="noStrike" cap="none" normalizeH="0" baseline="0" dirty="0" smtClean="0">
              <a:ln>
                <a:noFill/>
              </a:ln>
              <a:solidFill>
                <a:srgbClr val="800000"/>
              </a:solidFill>
              <a:effectLst/>
              <a:latin typeface="Arial" pitchFamily="34" charset="0"/>
              <a:cs typeface="Arial" pitchFamily="34" charset="0"/>
            </a:endParaRPr>
          </a:p>
        </p:txBody>
      </p:sp>
      <p:pic>
        <p:nvPicPr>
          <p:cNvPr id="8" name="Picture 2" descr="C:\Users\анжела\Desktop\Новая папка\семейный-клуб2.jpg"/>
          <p:cNvPicPr>
            <a:picLocks noChangeAspect="1" noChangeArrowheads="1"/>
          </p:cNvPicPr>
          <p:nvPr/>
        </p:nvPicPr>
        <p:blipFill>
          <a:blip r:embed="rId5" cstate="print"/>
          <a:srcRect/>
          <a:stretch>
            <a:fillRect/>
          </a:stretch>
        </p:blipFill>
        <p:spPr bwMode="auto">
          <a:xfrm>
            <a:off x="228600" y="5791200"/>
            <a:ext cx="806989" cy="850900"/>
          </a:xfrm>
          <a:prstGeom prst="rect">
            <a:avLst/>
          </a:prstGeom>
          <a:noFill/>
          <a:ln w="9525">
            <a:noFill/>
            <a:miter lim="800000"/>
            <a:headEnd/>
            <a:tailEnd/>
          </a:ln>
        </p:spPr>
      </p:pic>
      <p:pic>
        <p:nvPicPr>
          <p:cNvPr id="6" name="Рисунок 5" descr="C:\Users\анжела\Desktop\МЕТОДИЧКСКИЙ КОНКУРС\ФОТО\ФОТО ЗВОНОВЫХ  в формате\SAM_6214.JPG"/>
          <p:cNvPicPr/>
          <p:nvPr/>
        </p:nvPicPr>
        <p:blipFill>
          <a:blip r:embed="rId6">
            <a:lum contrast="10000"/>
          </a:blip>
          <a:srcRect/>
          <a:stretch>
            <a:fillRect/>
          </a:stretch>
        </p:blipFill>
        <p:spPr bwMode="auto">
          <a:xfrm>
            <a:off x="533400" y="4038600"/>
            <a:ext cx="2695575" cy="2125705"/>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81000" y="304800"/>
            <a:ext cx="80772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сюжетно – игрового   занятия</a:t>
            </a:r>
            <a:endParaRPr kumimoji="0" lang="ru-RU"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«На воздушном шарике  в страну Здоровья»</a:t>
            </a:r>
            <a:endParaRPr kumimoji="0" lang="ru-RU"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для родителей  и детей  2младшей и средней группы.</a:t>
            </a:r>
            <a:endParaRPr kumimoji="0" lang="ru-RU" sz="14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Цель:</a:t>
            </a:r>
            <a:r>
              <a:rPr kumimoji="0" lang="ru-RU" sz="1400" b="0" i="0" u="none" strike="noStrike" cap="none" normalizeH="0" dirty="0" smtClean="0">
                <a:ln>
                  <a:noFill/>
                </a:ln>
                <a:solidFill>
                  <a:srgbClr val="80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Создать условия  для коммуникативного взаимодействия  взрослого с ребенком в ходе выполнения физических упражнений, игровых заданий.</a:t>
            </a:r>
            <a:endParaRPr kumimoji="0" lang="ru-RU" sz="1400" b="0" i="0" u="none" strike="noStrike" cap="none" normalizeH="0" baseline="0" dirty="0" smtClean="0">
              <a:ln>
                <a:noFill/>
              </a:ln>
              <a:solidFill>
                <a:srgbClr val="800000"/>
              </a:solidFill>
              <a:effectLst/>
              <a:latin typeface="Times New Roman" pitchFamily="18" charset="0"/>
              <a:cs typeface="Times New Roman" pitchFamily="18" charset="0"/>
            </a:endParaRPr>
          </a:p>
        </p:txBody>
      </p:sp>
      <p:pic>
        <p:nvPicPr>
          <p:cNvPr id="3" name="Рисунок 2" descr="D:\Фото д с\СЕМЕЙНЫЙ КЛУБ ДЕКАБРЬ2016 г\массаж 1.jpg"/>
          <p:cNvPicPr/>
          <p:nvPr/>
        </p:nvPicPr>
        <p:blipFill>
          <a:blip r:embed="rId2"/>
          <a:srcRect/>
          <a:stretch>
            <a:fillRect/>
          </a:stretch>
        </p:blipFill>
        <p:spPr bwMode="auto">
          <a:xfrm>
            <a:off x="457200" y="1752600"/>
            <a:ext cx="2590800" cy="18288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4" name="Рисунок 3" descr="D:\Фото д с\СЕМЕЙНЫЙ КЛУБ ДЕКАБРЬ2016 г\Упражнения 2.jpg"/>
          <p:cNvPicPr/>
          <p:nvPr/>
        </p:nvPicPr>
        <p:blipFill>
          <a:blip r:embed="rId3"/>
          <a:srcRect/>
          <a:stretch>
            <a:fillRect/>
          </a:stretch>
        </p:blipFill>
        <p:spPr bwMode="auto">
          <a:xfrm>
            <a:off x="6858000" y="3962400"/>
            <a:ext cx="1295400" cy="20574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5" name="Рисунок 4" descr="D:\Фото д с\СЕМЕЙНЫЙ КЛУБ ДЕКАБРЬ2016 г\упражненения 3.jpg"/>
          <p:cNvPicPr/>
          <p:nvPr/>
        </p:nvPicPr>
        <p:blipFill>
          <a:blip r:embed="rId4"/>
          <a:srcRect/>
          <a:stretch>
            <a:fillRect/>
          </a:stretch>
        </p:blipFill>
        <p:spPr bwMode="auto">
          <a:xfrm>
            <a:off x="3048000" y="4419600"/>
            <a:ext cx="3200400" cy="17526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7" name="Рисунок 6" descr="D:\Фото д с\СЕМЕЙНЫЙ КЛУБ ДЕКАБРЬ2016 г\ладошки - копия.jpg"/>
          <p:cNvPicPr/>
          <p:nvPr/>
        </p:nvPicPr>
        <p:blipFill>
          <a:blip r:embed="rId5"/>
          <a:srcRect/>
          <a:stretch>
            <a:fillRect/>
          </a:stretch>
        </p:blipFill>
        <p:spPr bwMode="auto">
          <a:xfrm>
            <a:off x="3352800" y="1752600"/>
            <a:ext cx="2286000" cy="22098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8" name="Рисунок 7" descr="D:\Фото д с\СЕМЕЙНЫЙ КЛУБ ДЕКАБРЬ2016 г\ходьба 2.jpg"/>
          <p:cNvPicPr/>
          <p:nvPr/>
        </p:nvPicPr>
        <p:blipFill>
          <a:blip r:embed="rId6"/>
          <a:srcRect/>
          <a:stretch>
            <a:fillRect/>
          </a:stretch>
        </p:blipFill>
        <p:spPr bwMode="auto">
          <a:xfrm>
            <a:off x="6019800" y="1676400"/>
            <a:ext cx="2495550" cy="20574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9" name="Picture 2" descr="C:\Users\анжела\Desktop\Новая папка\семейный-клуб2.jpg"/>
          <p:cNvPicPr>
            <a:picLocks noChangeAspect="1" noChangeArrowheads="1"/>
          </p:cNvPicPr>
          <p:nvPr/>
        </p:nvPicPr>
        <p:blipFill>
          <a:blip r:embed="rId7" cstate="print"/>
          <a:srcRect/>
          <a:stretch>
            <a:fillRect/>
          </a:stretch>
        </p:blipFill>
        <p:spPr bwMode="auto">
          <a:xfrm>
            <a:off x="228600" y="5791200"/>
            <a:ext cx="794945" cy="838200"/>
          </a:xfrm>
          <a:prstGeom prst="rect">
            <a:avLst/>
          </a:prstGeom>
          <a:noFill/>
          <a:ln w="9525">
            <a:noFill/>
            <a:miter lim="800000"/>
            <a:headEnd/>
            <a:tailEnd/>
          </a:ln>
        </p:spPr>
      </p:pic>
      <p:pic>
        <p:nvPicPr>
          <p:cNvPr id="6" name="Рисунок 5" descr="D:\Фото д с\СЕМЕЙНЫЙ КЛУБ ДЕКАБРЬ2016 г\спина.jpg"/>
          <p:cNvPicPr/>
          <p:nvPr/>
        </p:nvPicPr>
        <p:blipFill>
          <a:blip r:embed="rId8"/>
          <a:srcRect/>
          <a:stretch>
            <a:fillRect/>
          </a:stretch>
        </p:blipFill>
        <p:spPr bwMode="auto">
          <a:xfrm>
            <a:off x="381000" y="3886200"/>
            <a:ext cx="2362200" cy="21336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838200" y="381001"/>
            <a:ext cx="762000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dirty="0" smtClean="0">
                <a:ln>
                  <a:noFill/>
                </a:ln>
                <a:solidFill>
                  <a:srgbClr val="800000"/>
                </a:solidFill>
                <a:effectLst/>
                <a:latin typeface="Times New Roman" pitchFamily="18" charset="0"/>
                <a:ea typeface="Times New Roman" pitchFamily="18" charset="0"/>
                <a:cs typeface="Times New Roman" pitchFamily="18" charset="0"/>
              </a:rPr>
              <a:t>Совместное  </a:t>
            </a:r>
            <a:r>
              <a:rPr lang="ru-RU" sz="2000" b="1" dirty="0" smtClean="0">
                <a:solidFill>
                  <a:srgbClr val="800000"/>
                </a:solidFill>
                <a:latin typeface="Times New Roman" pitchFamily="18" charset="0"/>
                <a:ea typeface="Times New Roman" pitchFamily="18" charset="0"/>
                <a:cs typeface="Times New Roman" pitchFamily="18" charset="0"/>
              </a:rPr>
              <a:t>и</a:t>
            </a:r>
            <a:r>
              <a:rPr kumimoji="0" lang="ru-RU" sz="2000" b="1" i="0" u="none" strike="noStrike" cap="none" normalizeH="0" dirty="0" smtClean="0">
                <a:ln>
                  <a:noFill/>
                </a:ln>
                <a:solidFill>
                  <a:srgbClr val="800000"/>
                </a:solidFill>
                <a:effectLst/>
                <a:latin typeface="Times New Roman" pitchFamily="18" charset="0"/>
                <a:ea typeface="Times New Roman" pitchFamily="18" charset="0"/>
                <a:cs typeface="Times New Roman" pitchFamily="18" charset="0"/>
              </a:rPr>
              <a:t>гровое </a:t>
            </a:r>
            <a:r>
              <a:rPr kumimoji="0" lang="ru-RU" sz="20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занятия  с элементами экологии «Волшебное дерево»</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lang="ru-RU" sz="1400" b="1" dirty="0" smtClean="0">
                <a:solidFill>
                  <a:srgbClr val="800000"/>
                </a:solidFill>
                <a:latin typeface="Times New Roman" pitchFamily="18" charset="0"/>
                <a:ea typeface="Times New Roman" pitchFamily="18" charset="0"/>
                <a:cs typeface="Times New Roman" pitchFamily="18" charset="0"/>
              </a:rPr>
              <a:t>для родителей  и детей  2младшей и средней группы.</a:t>
            </a:r>
          </a:p>
          <a:p>
            <a:pPr marL="0" marR="0" lvl="0" indent="0" algn="l" defTabSz="914400" rtl="0" eaLnBrk="1" fontAlgn="base" latinLnBrk="0" hangingPunct="1">
              <a:lnSpc>
                <a:spcPct val="100000"/>
              </a:lnSpc>
              <a:spcBef>
                <a:spcPct val="0"/>
              </a:spcBef>
              <a:spcAft>
                <a:spcPct val="0"/>
              </a:spcAft>
              <a:buClrTx/>
              <a:buSzTx/>
              <a:buFontTx/>
              <a:buNone/>
              <a:tabLst/>
            </a:pPr>
            <a:r>
              <a:rPr lang="ru-RU" sz="1400" b="1" dirty="0" smtClean="0">
                <a:solidFill>
                  <a:srgbClr val="800000"/>
                </a:solidFill>
                <a:latin typeface="Times New Roman" pitchFamily="18" charset="0"/>
                <a:cs typeface="Times New Roman" pitchFamily="18" charset="0"/>
              </a:rPr>
              <a:t>Цель: Помочь родителям и детям ощутить радость, </a:t>
            </a:r>
            <a:r>
              <a:rPr lang="ru-RU" sz="1400" b="1" dirty="0" err="1" smtClean="0">
                <a:solidFill>
                  <a:srgbClr val="800000"/>
                </a:solidFill>
                <a:latin typeface="Times New Roman" pitchFamily="18" charset="0"/>
                <a:cs typeface="Times New Roman" pitchFamily="18" charset="0"/>
              </a:rPr>
              <a:t>удоввольствие</a:t>
            </a:r>
            <a:r>
              <a:rPr lang="ru-RU" sz="1400" b="1" dirty="0" smtClean="0">
                <a:solidFill>
                  <a:srgbClr val="800000"/>
                </a:solidFill>
                <a:latin typeface="Times New Roman" pitchFamily="18" charset="0"/>
                <a:cs typeface="Times New Roman" pitchFamily="18" charset="0"/>
              </a:rPr>
              <a:t> от совместной двигательной деятельности.</a:t>
            </a:r>
            <a:endParaRPr lang="ru-RU" sz="1400" dirty="0" smtClean="0">
              <a:solidFill>
                <a:srgbClr val="8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endParaRPr kumimoji="0" lang="ru-RU" sz="2000" b="0" i="0"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1.jpg"/>
          <p:cNvPicPr>
            <a:picLocks noChangeAspect="1"/>
          </p:cNvPicPr>
          <p:nvPr/>
        </p:nvPicPr>
        <p:blipFill>
          <a:blip r:embed="rId2" cstate="print"/>
          <a:stretch>
            <a:fillRect/>
          </a:stretch>
        </p:blipFill>
        <p:spPr>
          <a:xfrm>
            <a:off x="685800" y="1981200"/>
            <a:ext cx="3181368" cy="186324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4" name="Рисунок 3" descr="3.jpg"/>
          <p:cNvPicPr>
            <a:picLocks noChangeAspect="1"/>
          </p:cNvPicPr>
          <p:nvPr/>
        </p:nvPicPr>
        <p:blipFill>
          <a:blip r:embed="rId3" cstate="print">
            <a:lum bright="10000" contrast="10000"/>
          </a:blip>
          <a:stretch>
            <a:fillRect/>
          </a:stretch>
        </p:blipFill>
        <p:spPr>
          <a:xfrm>
            <a:off x="6019800" y="4114800"/>
            <a:ext cx="2554991" cy="1543943"/>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5" name="Рисунок 4" descr="2.jpg"/>
          <p:cNvPicPr>
            <a:picLocks noChangeAspect="1"/>
          </p:cNvPicPr>
          <p:nvPr/>
        </p:nvPicPr>
        <p:blipFill>
          <a:blip r:embed="rId4" cstate="print"/>
          <a:stretch>
            <a:fillRect/>
          </a:stretch>
        </p:blipFill>
        <p:spPr>
          <a:xfrm>
            <a:off x="3429000" y="4495800"/>
            <a:ext cx="2360670" cy="17526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6" name="Рисунок 5" descr="D:\Фото д с\СЕМЕЙНЫЙ КЛУБ ДЕКАБРЬ2016 г\упражненения 3.jpg"/>
          <p:cNvPicPr/>
          <p:nvPr/>
        </p:nvPicPr>
        <p:blipFill>
          <a:blip r:embed="rId5"/>
          <a:srcRect/>
          <a:stretch>
            <a:fillRect/>
          </a:stretch>
        </p:blipFill>
        <p:spPr bwMode="auto">
          <a:xfrm>
            <a:off x="4343400" y="2133600"/>
            <a:ext cx="3248025" cy="17526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8" name="Рисунок 7" descr="D:\Фото д с\СЕМЕЙНЫЙ КЛУБ ДЕКАБРЬ2016 г\рельсы.jpg"/>
          <p:cNvPicPr/>
          <p:nvPr/>
        </p:nvPicPr>
        <p:blipFill>
          <a:blip r:embed="rId6"/>
          <a:srcRect/>
          <a:stretch>
            <a:fillRect/>
          </a:stretch>
        </p:blipFill>
        <p:spPr bwMode="auto">
          <a:xfrm>
            <a:off x="304800" y="4038600"/>
            <a:ext cx="2857520" cy="1671028"/>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9" name="Picture 2" descr="C:\Users\анжела\Desktop\Новая папка\семейный-клуб2.jpg"/>
          <p:cNvPicPr>
            <a:picLocks noChangeAspect="1" noChangeArrowheads="1"/>
          </p:cNvPicPr>
          <p:nvPr/>
        </p:nvPicPr>
        <p:blipFill>
          <a:blip r:embed="rId7" cstate="print"/>
          <a:srcRect/>
          <a:stretch>
            <a:fillRect/>
          </a:stretch>
        </p:blipFill>
        <p:spPr bwMode="auto">
          <a:xfrm>
            <a:off x="228602" y="5867400"/>
            <a:ext cx="734719" cy="774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81000" y="381000"/>
            <a:ext cx="81534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Консультация для родителей </a:t>
            </a:r>
            <a:endParaRPr kumimoji="0" lang="ru-RU" sz="20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«Вместе с мамой, вместе с папой».</a:t>
            </a:r>
            <a:endParaRPr kumimoji="0" lang="ru-RU" sz="20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Игровые упражнения для предупреждения развития плоскостопия у детей</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с использованием</a:t>
            </a:r>
            <a:r>
              <a:rPr kumimoji="0" lang="ru-RU" sz="1400" b="1" i="0" u="none" strike="noStrike" cap="none" normalizeH="0" dirty="0" smtClean="0">
                <a:ln>
                  <a:noFill/>
                </a:ln>
                <a:solidFill>
                  <a:srgbClr val="800000"/>
                </a:solidFill>
                <a:effectLst/>
                <a:latin typeface="Times New Roman" pitchFamily="18" charset="0"/>
                <a:ea typeface="Times New Roman" pitchFamily="18" charset="0"/>
                <a:cs typeface="Times New Roman" pitchFamily="18" charset="0"/>
              </a:rPr>
              <a:t> карточек. </a:t>
            </a:r>
            <a:endParaRPr kumimoji="0" lang="ru-RU" sz="1400" b="0" i="0" u="none" strike="noStrike" cap="none" normalizeH="0" baseline="0" dirty="0" smtClean="0">
              <a:ln>
                <a:noFill/>
              </a:ln>
              <a:solidFill>
                <a:srgbClr val="800000"/>
              </a:solidFill>
              <a:effectLst/>
              <a:latin typeface="Times New Roman" pitchFamily="18" charset="0"/>
              <a:cs typeface="Times New Roman" pitchFamily="18" charset="0"/>
            </a:endParaRPr>
          </a:p>
        </p:txBody>
      </p:sp>
      <p:pic>
        <p:nvPicPr>
          <p:cNvPr id="3" name="Рисунок 2" descr="C:\Users\анжела\Desktop\МЕТОДИЧКСКИЙ КОНКУРС\КАРТИНКИ упражнеия\1.jpg"/>
          <p:cNvPicPr/>
          <p:nvPr/>
        </p:nvPicPr>
        <p:blipFill>
          <a:blip r:embed="rId2" cstate="print"/>
          <a:srcRect/>
          <a:stretch>
            <a:fillRect/>
          </a:stretch>
        </p:blipFill>
        <p:spPr bwMode="auto">
          <a:xfrm rot="20815942">
            <a:off x="471435" y="1714813"/>
            <a:ext cx="1881355" cy="1689461"/>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4" name="Рисунок 3" descr="C:\Users\анжела\Desktop\МЕТОДИЧКСКИЙ КОНКУРС\КАРТИНКИ упражнеия\1.jpg"/>
          <p:cNvPicPr/>
          <p:nvPr/>
        </p:nvPicPr>
        <p:blipFill>
          <a:blip r:embed="rId3" cstate="print"/>
          <a:srcRect/>
          <a:stretch>
            <a:fillRect/>
          </a:stretch>
        </p:blipFill>
        <p:spPr bwMode="auto">
          <a:xfrm>
            <a:off x="4724400" y="1600200"/>
            <a:ext cx="1981200" cy="16764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5" name="Рисунок 4" descr="C:\Users\анжела\Desktop\МЕТОДИЧКСКИЙ КОНКУРС\КАРТИНКИ упражнеия\3.jpg"/>
          <p:cNvPicPr/>
          <p:nvPr/>
        </p:nvPicPr>
        <p:blipFill>
          <a:blip r:embed="rId4" cstate="print"/>
          <a:srcRect/>
          <a:stretch>
            <a:fillRect/>
          </a:stretch>
        </p:blipFill>
        <p:spPr bwMode="auto">
          <a:xfrm>
            <a:off x="5257800" y="3581400"/>
            <a:ext cx="2710497" cy="1391676"/>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6" name="Рисунок 5" descr="C:\Users\анжела\Desktop\МЕТОДИЧКСКИЙ КОНКУРС\КАРТИНКИ упражнеия\4.jpg"/>
          <p:cNvPicPr/>
          <p:nvPr/>
        </p:nvPicPr>
        <p:blipFill>
          <a:blip r:embed="rId5"/>
          <a:srcRect/>
          <a:stretch>
            <a:fillRect/>
          </a:stretch>
        </p:blipFill>
        <p:spPr bwMode="auto">
          <a:xfrm>
            <a:off x="381000" y="4343400"/>
            <a:ext cx="4267200" cy="1652636"/>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7" name="Рисунок 6" descr="C:\Users\анжела\Desktop\МЕТОДИЧКСКИЙ КОНКУРС\КАРТИНКИ упражнеия\5.jpg"/>
          <p:cNvPicPr/>
          <p:nvPr/>
        </p:nvPicPr>
        <p:blipFill>
          <a:blip r:embed="rId6"/>
          <a:srcRect/>
          <a:stretch>
            <a:fillRect/>
          </a:stretch>
        </p:blipFill>
        <p:spPr bwMode="auto">
          <a:xfrm>
            <a:off x="5029200" y="5257800"/>
            <a:ext cx="3200400" cy="12192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8" name="Рисунок 7" descr="C:\Users\анжела\Desktop\МЕТОДИЧКСКИЙ КОНКУРС\КАРТИНКИ упражнеия\6.jpg"/>
          <p:cNvPicPr/>
          <p:nvPr/>
        </p:nvPicPr>
        <p:blipFill>
          <a:blip r:embed="rId7" cstate="print"/>
          <a:srcRect/>
          <a:stretch>
            <a:fillRect/>
          </a:stretch>
        </p:blipFill>
        <p:spPr bwMode="auto">
          <a:xfrm rot="1238547">
            <a:off x="7081653" y="1504212"/>
            <a:ext cx="1464264" cy="1535489"/>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9" name="Рисунок 8" descr="C:\Users\анжела\Desktop\МЕТОДИЧКСКИЙ КОНКУРС\КАРТИНКИ упражнеия\7.jpg"/>
          <p:cNvPicPr/>
          <p:nvPr/>
        </p:nvPicPr>
        <p:blipFill>
          <a:blip r:embed="rId8" cstate="print"/>
          <a:srcRect/>
          <a:stretch>
            <a:fillRect/>
          </a:stretch>
        </p:blipFill>
        <p:spPr bwMode="auto">
          <a:xfrm>
            <a:off x="2590800" y="2057400"/>
            <a:ext cx="1981200" cy="20574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assage_edgar_keisi_37.jpg"/>
          <p:cNvPicPr>
            <a:picLocks noChangeAspect="1"/>
          </p:cNvPicPr>
          <p:nvPr/>
        </p:nvPicPr>
        <p:blipFill>
          <a:blip r:embed="rId2"/>
          <a:srcRect b="9375"/>
          <a:stretch>
            <a:fillRect/>
          </a:stretch>
        </p:blipFill>
        <p:spPr>
          <a:xfrm>
            <a:off x="6553200" y="533400"/>
            <a:ext cx="1960179" cy="355282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3" name="Рисунок 2" descr="detskie_paralichi_7.jpg"/>
          <p:cNvPicPr>
            <a:picLocks noChangeAspect="1"/>
          </p:cNvPicPr>
          <p:nvPr/>
        </p:nvPicPr>
        <p:blipFill>
          <a:blip r:embed="rId3"/>
          <a:srcRect b="45367"/>
          <a:stretch>
            <a:fillRect/>
          </a:stretch>
        </p:blipFill>
        <p:spPr>
          <a:xfrm>
            <a:off x="533400" y="838200"/>
            <a:ext cx="2366791" cy="25146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4" name="Рисунок 3" descr="i (9).jpg"/>
          <p:cNvPicPr>
            <a:picLocks noChangeAspect="1"/>
          </p:cNvPicPr>
          <p:nvPr/>
        </p:nvPicPr>
        <p:blipFill>
          <a:blip r:embed="rId4"/>
          <a:stretch>
            <a:fillRect/>
          </a:stretch>
        </p:blipFill>
        <p:spPr>
          <a:xfrm>
            <a:off x="7010400" y="4557364"/>
            <a:ext cx="1600200" cy="165874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5" name="Рисунок 4" descr="_0083.png"/>
          <p:cNvPicPr>
            <a:picLocks noChangeAspect="1"/>
          </p:cNvPicPr>
          <p:nvPr/>
        </p:nvPicPr>
        <p:blipFill>
          <a:blip r:embed="rId5"/>
          <a:stretch>
            <a:fillRect/>
          </a:stretch>
        </p:blipFill>
        <p:spPr>
          <a:xfrm>
            <a:off x="381000" y="3810000"/>
            <a:ext cx="3581400" cy="149971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6" name="Рисунок 5" descr="i (12).jpg"/>
          <p:cNvPicPr>
            <a:picLocks noChangeAspect="1"/>
          </p:cNvPicPr>
          <p:nvPr/>
        </p:nvPicPr>
        <p:blipFill>
          <a:blip r:embed="rId6"/>
          <a:stretch>
            <a:fillRect/>
          </a:stretch>
        </p:blipFill>
        <p:spPr>
          <a:xfrm>
            <a:off x="4114800" y="4343400"/>
            <a:ext cx="2699656" cy="18288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057400" y="381000"/>
            <a:ext cx="4343400" cy="400110"/>
          </a:xfrm>
          <a:prstGeom prst="rect">
            <a:avLst/>
          </a:prstGeom>
          <a:noFill/>
        </p:spPr>
        <p:txBody>
          <a:bodyPr wrap="square" rtlCol="0">
            <a:spAutoFit/>
          </a:bodyPr>
          <a:lstStyle/>
          <a:p>
            <a:pPr algn="ctr"/>
            <a:r>
              <a:rPr lang="ru-RU" sz="2000" b="1" dirty="0" smtClean="0">
                <a:solidFill>
                  <a:srgbClr val="C00000"/>
                </a:solidFill>
                <a:latin typeface="Times New Roman" pitchFamily="18" charset="0"/>
                <a:cs typeface="Times New Roman" pitchFamily="18" charset="0"/>
              </a:rPr>
              <a:t>Оздоровительный массаж</a:t>
            </a:r>
            <a:endParaRPr lang="ru-RU" sz="2000" b="1" dirty="0">
              <a:solidFill>
                <a:srgbClr val="C00000"/>
              </a:solidFill>
              <a:latin typeface="Times New Roman" pitchFamily="18" charset="0"/>
              <a:cs typeface="Times New Roman" pitchFamily="18" charset="0"/>
            </a:endParaRPr>
          </a:p>
        </p:txBody>
      </p:sp>
      <p:pic>
        <p:nvPicPr>
          <p:cNvPr id="8" name="Рисунок 7" descr="1 (1).jpg"/>
          <p:cNvPicPr>
            <a:picLocks noChangeAspect="1"/>
          </p:cNvPicPr>
          <p:nvPr/>
        </p:nvPicPr>
        <p:blipFill>
          <a:blip r:embed="rId7"/>
          <a:srcRect r="7143"/>
          <a:stretch>
            <a:fillRect/>
          </a:stretch>
        </p:blipFill>
        <p:spPr>
          <a:xfrm>
            <a:off x="3276600" y="1066800"/>
            <a:ext cx="2848586" cy="25146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нжела\Desktop\Новая папка\семейный-клуб2.jpg"/>
          <p:cNvPicPr>
            <a:picLocks noChangeAspect="1" noChangeArrowheads="1"/>
          </p:cNvPicPr>
          <p:nvPr/>
        </p:nvPicPr>
        <p:blipFill>
          <a:blip r:embed="rId3" cstate="print"/>
          <a:srcRect/>
          <a:stretch>
            <a:fillRect/>
          </a:stretch>
        </p:blipFill>
        <p:spPr bwMode="auto">
          <a:xfrm>
            <a:off x="228600" y="5638800"/>
            <a:ext cx="939481" cy="990600"/>
          </a:xfrm>
          <a:prstGeom prst="rect">
            <a:avLst/>
          </a:prstGeom>
          <a:noFill/>
          <a:ln w="9525">
            <a:noFill/>
            <a:miter lim="800000"/>
            <a:headEnd/>
            <a:tailEnd/>
          </a:ln>
        </p:spPr>
      </p:pic>
      <p:sp>
        <p:nvSpPr>
          <p:cNvPr id="5" name="Прямоугольник 4"/>
          <p:cNvSpPr/>
          <p:nvPr/>
        </p:nvSpPr>
        <p:spPr>
          <a:xfrm>
            <a:off x="2362200" y="533400"/>
            <a:ext cx="4267200" cy="461665"/>
          </a:xfrm>
          <a:prstGeom prst="rect">
            <a:avLst/>
          </a:prstGeom>
        </p:spPr>
        <p:txBody>
          <a:bodyPr wrap="square">
            <a:spAutoFit/>
          </a:bodyPr>
          <a:lstStyle/>
          <a:p>
            <a:r>
              <a:rPr lang="ru-RU" sz="2400" b="1" i="1" u="sng" dirty="0" smtClean="0">
                <a:solidFill>
                  <a:srgbClr val="CC3300"/>
                </a:solidFill>
                <a:latin typeface="Times New Roman" pitchFamily="18" charset="0"/>
                <a:cs typeface="Times New Roman" pitchFamily="18" charset="0"/>
              </a:rPr>
              <a:t>Структура мастер-класса</a:t>
            </a:r>
            <a:endParaRPr lang="ru-RU" sz="2400" dirty="0">
              <a:solidFill>
                <a:srgbClr val="CC3300"/>
              </a:solidFill>
              <a:latin typeface="Times New Roman" pitchFamily="18" charset="0"/>
              <a:cs typeface="Times New Roman" pitchFamily="18" charset="0"/>
            </a:endParaRPr>
          </a:p>
        </p:txBody>
      </p:sp>
      <p:sp>
        <p:nvSpPr>
          <p:cNvPr id="6" name="Прямоугольник 5"/>
          <p:cNvSpPr/>
          <p:nvPr/>
        </p:nvSpPr>
        <p:spPr>
          <a:xfrm>
            <a:off x="838200" y="1066800"/>
            <a:ext cx="7543800" cy="6463308"/>
          </a:xfrm>
          <a:prstGeom prst="rect">
            <a:avLst/>
          </a:prstGeom>
        </p:spPr>
        <p:txBody>
          <a:bodyPr wrap="square">
            <a:spAutoFit/>
          </a:bodyPr>
          <a:lstStyle/>
          <a:p>
            <a:pPr>
              <a:buFont typeface="Wingdings" pitchFamily="2" charset="2"/>
              <a:buChar char="ü"/>
            </a:pPr>
            <a:r>
              <a:rPr lang="ru-RU" dirty="0" smtClean="0">
                <a:solidFill>
                  <a:srgbClr val="800000"/>
                </a:solidFill>
                <a:latin typeface="Times New Roman" pitchFamily="18" charset="0"/>
                <a:cs typeface="Times New Roman" pitchFamily="18" charset="0"/>
              </a:rPr>
              <a:t>Введение, основная цель, задачи</a:t>
            </a:r>
          </a:p>
          <a:p>
            <a:pPr>
              <a:buFont typeface="Wingdings" pitchFamily="2" charset="2"/>
              <a:buChar char="ü"/>
            </a:pPr>
            <a:r>
              <a:rPr lang="ru-RU" dirty="0" smtClean="0">
                <a:solidFill>
                  <a:srgbClr val="800000"/>
                </a:solidFill>
                <a:latin typeface="Times New Roman" pitchFamily="18" charset="0"/>
                <a:cs typeface="Times New Roman" pitchFamily="18" charset="0"/>
              </a:rPr>
              <a:t>Демонстрация проекта: </a:t>
            </a:r>
            <a:r>
              <a:rPr lang="ru-RU" i="1" dirty="0" smtClean="0">
                <a:solidFill>
                  <a:srgbClr val="800000"/>
                </a:solidFill>
                <a:latin typeface="Times New Roman" pitchFamily="18" charset="0"/>
                <a:cs typeface="Times New Roman" pitchFamily="18" charset="0"/>
              </a:rPr>
              <a:t>«</a:t>
            </a:r>
            <a:r>
              <a:rPr lang="ru-RU" dirty="0" smtClean="0">
                <a:solidFill>
                  <a:srgbClr val="800000"/>
                </a:solidFill>
                <a:latin typeface="Times New Roman" pitchFamily="18" charset="0"/>
                <a:cs typeface="Times New Roman" pitchFamily="18" charset="0"/>
              </a:rPr>
              <a:t>Всей семьёй в волшебной стране Здоровья»</a:t>
            </a:r>
          </a:p>
          <a:p>
            <a:pPr>
              <a:buFont typeface="Wingdings" pitchFamily="2" charset="2"/>
              <a:buChar char="ü"/>
            </a:pPr>
            <a:r>
              <a:rPr lang="ru-RU" dirty="0" smtClean="0">
                <a:solidFill>
                  <a:srgbClr val="800000"/>
                </a:solidFill>
                <a:latin typeface="Times New Roman" pitchFamily="18" charset="0"/>
                <a:cs typeface="Times New Roman" pitchFamily="18" charset="0"/>
              </a:rPr>
              <a:t> Постановка проблемы.</a:t>
            </a:r>
          </a:p>
          <a:p>
            <a:pPr>
              <a:buFont typeface="Wingdings" pitchFamily="2" charset="2"/>
              <a:buChar char="ü"/>
            </a:pPr>
            <a:r>
              <a:rPr lang="ru-RU" dirty="0" smtClean="0">
                <a:solidFill>
                  <a:srgbClr val="800000"/>
                </a:solidFill>
                <a:latin typeface="Times New Roman" pitchFamily="18" charset="0"/>
                <a:cs typeface="Times New Roman" pitchFamily="18" charset="0"/>
              </a:rPr>
              <a:t>Содержание  структурных элементов занятия, особенности её проведения.</a:t>
            </a:r>
          </a:p>
          <a:p>
            <a:pPr>
              <a:buFont typeface="Wingdings" pitchFamily="2" charset="2"/>
              <a:buChar char="ü"/>
            </a:pPr>
            <a:r>
              <a:rPr lang="ru-RU" dirty="0" smtClean="0">
                <a:solidFill>
                  <a:srgbClr val="800000"/>
                </a:solidFill>
                <a:latin typeface="Times New Roman" pitchFamily="18" charset="0"/>
                <a:cs typeface="Times New Roman" pitchFamily="18" charset="0"/>
              </a:rPr>
              <a:t>Практическая часть:</a:t>
            </a:r>
          </a:p>
          <a:p>
            <a:r>
              <a:rPr lang="ru-RU" dirty="0" smtClean="0">
                <a:solidFill>
                  <a:srgbClr val="800000"/>
                </a:solidFill>
                <a:latin typeface="Times New Roman" pitchFamily="18" charset="0"/>
                <a:cs typeface="Times New Roman" pitchFamily="18" charset="0"/>
              </a:rPr>
              <a:t> элементы совместного (взрослый ребёнок) оздоровительного занятия: упражнение «путаница», парная пальчиковая гимнастика, разновидности ходьбы, </a:t>
            </a:r>
            <a:r>
              <a:rPr lang="ru-RU" dirty="0" err="1" smtClean="0">
                <a:solidFill>
                  <a:srgbClr val="800000"/>
                </a:solidFill>
                <a:latin typeface="Times New Roman" pitchFamily="18" charset="0"/>
                <a:cs typeface="Times New Roman" pitchFamily="18" charset="0"/>
              </a:rPr>
              <a:t>общеразвивающие</a:t>
            </a:r>
            <a:r>
              <a:rPr lang="ru-RU" dirty="0" smtClean="0">
                <a:solidFill>
                  <a:srgbClr val="800000"/>
                </a:solidFill>
                <a:latin typeface="Times New Roman" pitchFamily="18" charset="0"/>
                <a:cs typeface="Times New Roman" pitchFamily="18" charset="0"/>
              </a:rPr>
              <a:t> упражнения на стульях в парах, творческие задания для участников занятия, </a:t>
            </a:r>
            <a:r>
              <a:rPr lang="ru-RU" dirty="0" err="1" smtClean="0">
                <a:solidFill>
                  <a:srgbClr val="800000"/>
                </a:solidFill>
                <a:latin typeface="Times New Roman" pitchFamily="18" charset="0"/>
                <a:cs typeface="Times New Roman" pitchFamily="18" charset="0"/>
              </a:rPr>
              <a:t>игропластика</a:t>
            </a:r>
            <a:r>
              <a:rPr lang="ru-RU" dirty="0" smtClean="0">
                <a:solidFill>
                  <a:srgbClr val="800000"/>
                </a:solidFill>
                <a:latin typeface="Times New Roman" pitchFamily="18" charset="0"/>
                <a:cs typeface="Times New Roman" pitchFamily="18" charset="0"/>
              </a:rPr>
              <a:t>, подвижная игра,</a:t>
            </a:r>
            <a:r>
              <a:rPr lang="ru-RU" i="1" dirty="0" smtClean="0">
                <a:solidFill>
                  <a:srgbClr val="800000"/>
                </a:solidFill>
                <a:latin typeface="Times New Roman" pitchFamily="18" charset="0"/>
                <a:cs typeface="Times New Roman" pitchFamily="18" charset="0"/>
              </a:rPr>
              <a:t> </a:t>
            </a:r>
            <a:r>
              <a:rPr lang="ru-RU" dirty="0" smtClean="0">
                <a:solidFill>
                  <a:srgbClr val="800000"/>
                </a:solidFill>
                <a:latin typeface="Times New Roman" pitchFamily="18" charset="0"/>
                <a:cs typeface="Times New Roman" pitchFamily="18" charset="0"/>
              </a:rPr>
              <a:t>«рефлексия».</a:t>
            </a:r>
          </a:p>
          <a:p>
            <a:pPr>
              <a:buFont typeface="Wingdings" pitchFamily="2" charset="2"/>
              <a:buChar char="ü"/>
            </a:pPr>
            <a:r>
              <a:rPr lang="ru-RU" dirty="0" smtClean="0">
                <a:solidFill>
                  <a:srgbClr val="800000"/>
                </a:solidFill>
                <a:latin typeface="Times New Roman" pitchFamily="18" charset="0"/>
                <a:cs typeface="Times New Roman" pitchFamily="18" charset="0"/>
              </a:rPr>
              <a:t>Моделирование участниками собственного оздоровительного занятия в режиме продемонстрированной педагогической технологии.</a:t>
            </a:r>
          </a:p>
          <a:p>
            <a:pPr>
              <a:buFont typeface="Wingdings" pitchFamily="2" charset="2"/>
              <a:buChar char="ü"/>
            </a:pPr>
            <a:r>
              <a:rPr lang="ru-RU" dirty="0" smtClean="0">
                <a:solidFill>
                  <a:srgbClr val="800000"/>
                </a:solidFill>
                <a:latin typeface="Times New Roman" pitchFamily="18" charset="0"/>
                <a:cs typeface="Times New Roman" pitchFamily="18" charset="0"/>
              </a:rPr>
              <a:t>Дискуссия, заключительное слово.</a:t>
            </a:r>
          </a:p>
          <a:p>
            <a:r>
              <a:rPr lang="ru-RU" dirty="0" smtClean="0">
                <a:solidFill>
                  <a:srgbClr val="800000"/>
                </a:solidFill>
                <a:latin typeface="Times New Roman" pitchFamily="18" charset="0"/>
                <a:cs typeface="Times New Roman" pitchFamily="18" charset="0"/>
              </a:rPr>
              <a:t> </a:t>
            </a:r>
            <a:endParaRPr lang="ru-RU" dirty="0" smtClean="0"/>
          </a:p>
          <a:p>
            <a:pPr>
              <a:buFont typeface="Wingdings" pitchFamily="2" charset="2"/>
              <a:buChar char="ü"/>
            </a:pPr>
            <a:endParaRPr lang="ru-RU" b="1" dirty="0" smtClean="0">
              <a:solidFill>
                <a:srgbClr val="003300"/>
              </a:solidFill>
            </a:endParaRPr>
          </a:p>
          <a:p>
            <a:pPr>
              <a:buFont typeface="Wingdings" pitchFamily="2" charset="2"/>
              <a:buChar char="ü"/>
            </a:pPr>
            <a:endParaRPr lang="ru-RU" b="1" dirty="0" smtClean="0">
              <a:solidFill>
                <a:srgbClr val="003300"/>
              </a:solidFill>
            </a:endParaRPr>
          </a:p>
          <a:p>
            <a:pPr>
              <a:buFont typeface="Wingdings" pitchFamily="2" charset="2"/>
              <a:buChar char="ü"/>
            </a:pPr>
            <a:endParaRPr lang="ru-RU" b="1" dirty="0" smtClean="0">
              <a:solidFill>
                <a:srgbClr val="003300"/>
              </a:solidFill>
            </a:endParaRPr>
          </a:p>
          <a:p>
            <a:pPr>
              <a:buFont typeface="Wingdings" pitchFamily="2" charset="2"/>
              <a:buChar char="ü"/>
            </a:pPr>
            <a:endParaRPr lang="ru-RU" b="1" dirty="0" smtClean="0">
              <a:solidFill>
                <a:srgbClr val="003300"/>
              </a:solidFill>
            </a:endParaRPr>
          </a:p>
          <a:p>
            <a:pPr>
              <a:buFont typeface="Wingdings" pitchFamily="2" charset="2"/>
              <a:buChar char="ü"/>
            </a:pPr>
            <a:endParaRPr lang="ru-RU" b="1" dirty="0" smtClean="0">
              <a:solidFill>
                <a:srgbClr val="003300"/>
              </a:solidFill>
            </a:endParaRPr>
          </a:p>
          <a:p>
            <a:pPr>
              <a:buFont typeface="Wingdings" pitchFamily="2" charset="2"/>
              <a:buChar char="ü"/>
            </a:pPr>
            <a:endParaRPr lang="ru-RU" b="1" dirty="0" smtClean="0">
              <a:solidFill>
                <a:srgbClr val="003300"/>
              </a:solidFill>
            </a:endParaRPr>
          </a:p>
          <a:p>
            <a:pPr>
              <a:buFont typeface="Wingdings" pitchFamily="2" charset="2"/>
              <a:buChar char="ü"/>
            </a:pPr>
            <a:endParaRPr lang="ru-RU" b="1" dirty="0" smtClean="0">
              <a:solidFill>
                <a:srgbClr val="003300"/>
              </a:solidFill>
            </a:endParaRPr>
          </a:p>
          <a:p>
            <a:pPr>
              <a:buFont typeface="Wingdings" pitchFamily="2" charset="2"/>
              <a:buChar char="ü"/>
            </a:pPr>
            <a:endParaRPr lang="ru-RU" b="1" dirty="0" smtClean="0">
              <a:solidFill>
                <a:srgbClr val="0033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524000" y="381000"/>
            <a:ext cx="6248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kumimoji="0" lang="ru-RU" sz="20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Консультация для родителей </a:t>
            </a:r>
            <a:r>
              <a:rPr lang="ru-RU" sz="2000" b="1" dirty="0" smtClean="0">
                <a:solidFill>
                  <a:srgbClr val="800000"/>
                </a:solidFill>
                <a:latin typeface="Times New Roman" pitchFamily="18" charset="0"/>
                <a:ea typeface="Times New Roman" pitchFamily="18" charset="0"/>
                <a:cs typeface="Times New Roman" pitchFamily="18" charset="0"/>
              </a:rPr>
              <a:t>«Играем вместе»</a:t>
            </a:r>
            <a:endParaRPr kumimoji="0" lang="ru-RU" sz="20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Совместные игры и игровые упражнения для всей семьи</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endParaRPr>
          </a:p>
        </p:txBody>
      </p:sp>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36700" algn="l"/>
                <a:tab pos="3240088" algn="ctr"/>
              </a:tabLst>
            </a:pPr>
            <a:r>
              <a:rPr kumimoji="0" lang="ru-RU"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Игра хвостики»</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36700" algn="l"/>
                <a:tab pos="3240088" algn="ctr"/>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Таблица 8"/>
          <p:cNvGraphicFramePr>
            <a:graphicFrameLocks noGrp="1"/>
          </p:cNvGraphicFramePr>
          <p:nvPr/>
        </p:nvGraphicFramePr>
        <p:xfrm>
          <a:off x="304800" y="1066801"/>
          <a:ext cx="8534400" cy="4937760"/>
        </p:xfrm>
        <a:graphic>
          <a:graphicData uri="http://schemas.openxmlformats.org/drawingml/2006/table">
            <a:tbl>
              <a:tblPr firstRow="1" bandRow="1">
                <a:tableStyleId>{5C22544A-7EE6-4342-B048-85BDC9FD1C3A}</a:tableStyleId>
              </a:tblPr>
              <a:tblGrid>
                <a:gridCol w="1343378"/>
                <a:gridCol w="7191022"/>
              </a:tblGrid>
              <a:tr h="1800578">
                <a:tc>
                  <a:txBody>
                    <a:bodyPr/>
                    <a:lstStyle/>
                    <a:p>
                      <a:endParaRPr lang="ru-RU" dirty="0" smtClean="0"/>
                    </a:p>
                    <a:p>
                      <a:endParaRPr lang="ru-RU" dirty="0"/>
                    </a:p>
                  </a:txBody>
                  <a:tcPr>
                    <a:solidFill>
                      <a:schemeClr val="accent6">
                        <a:lumMod val="20000"/>
                        <a:lumOff val="80000"/>
                      </a:schemeClr>
                    </a:solidFill>
                  </a:tcPr>
                </a:tc>
                <a:tc>
                  <a:txBody>
                    <a:bodyPr/>
                    <a:lstStyle/>
                    <a:p>
                      <a:pPr algn="ctr"/>
                      <a:r>
                        <a:rPr lang="ru-RU" sz="1200" b="1" u="sng" kern="1200" dirty="0" smtClean="0">
                          <a:solidFill>
                            <a:srgbClr val="800000"/>
                          </a:solidFill>
                          <a:latin typeface="Times New Roman" pitchFamily="18" charset="0"/>
                          <a:ea typeface="+mn-ea"/>
                          <a:cs typeface="Times New Roman" pitchFamily="18" charset="0"/>
                        </a:rPr>
                        <a:t>«Игра хвостики»</a:t>
                      </a:r>
                    </a:p>
                    <a:p>
                      <a:r>
                        <a:rPr lang="ru-RU" sz="1800" b="1" kern="1200" dirty="0" smtClean="0">
                          <a:solidFill>
                            <a:schemeClr val="lt1"/>
                          </a:solidFill>
                          <a:latin typeface="+mn-lt"/>
                          <a:ea typeface="+mn-ea"/>
                          <a:cs typeface="+mn-cs"/>
                        </a:rPr>
                        <a:t> </a:t>
                      </a:r>
                      <a:r>
                        <a:rPr kumimoji="0" lang="ru-RU" sz="12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Цель:</a:t>
                      </a:r>
                      <a:r>
                        <a:rPr kumimoji="0" lang="ru-RU" sz="12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Взаимодействие с членами семьи, улучшение пространственной ориентации, обучение приёмам релаксации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800000"/>
                          </a:solidFill>
                          <a:latin typeface="Times New Roman" pitchFamily="18" charset="0"/>
                          <a:ea typeface="+mn-ea"/>
                          <a:cs typeface="Times New Roman" pitchFamily="18" charset="0"/>
                        </a:rPr>
                        <a:t>Содержание:  </a:t>
                      </a:r>
                      <a:r>
                        <a:rPr lang="ru-RU" sz="1200" b="0" kern="1200" dirty="0" smtClean="0">
                          <a:solidFill>
                            <a:srgbClr val="800000"/>
                          </a:solidFill>
                          <a:latin typeface="Times New Roman" pitchFamily="18" charset="0"/>
                          <a:ea typeface="+mn-ea"/>
                          <a:cs typeface="Times New Roman" pitchFamily="18" charset="0"/>
                        </a:rPr>
                        <a:t>Детям вместе с родителями можно поиграть в тигрят (лисичек, волчат). Для этого каждому надо привязать к поясу длинный шарф или ленту. Ребёнок сам выбирает понравившийся шарф или ленту и привязывает (сам или с помощью взрослых) его себе и маме, папе, старшей сестре и т.д. Взрослый предлагает всем участникам игры, имитируя движения тигрят, встать на четвереньки и побегать по комнате, стараясь поймать  друг друга и схватить за хвости</a:t>
                      </a:r>
                      <a:r>
                        <a:rPr lang="ru-RU" sz="1200" b="1" kern="1200" dirty="0" smtClean="0">
                          <a:solidFill>
                            <a:srgbClr val="800000"/>
                          </a:solidFill>
                          <a:latin typeface="Times New Roman" pitchFamily="18" charset="0"/>
                          <a:ea typeface="+mn-ea"/>
                          <a:cs typeface="Times New Roman" pitchFamily="18" charset="0"/>
                        </a:rPr>
                        <a:t>к.</a:t>
                      </a:r>
                    </a:p>
                    <a:p>
                      <a:endParaRPr lang="ru-RU" sz="1200" dirty="0" smtClean="0">
                        <a:latin typeface="Times New Roman" pitchFamily="18" charset="0"/>
                        <a:cs typeface="Times New Roman" pitchFamily="18" charset="0"/>
                      </a:endParaRPr>
                    </a:p>
                  </a:txBody>
                  <a:tcPr>
                    <a:solidFill>
                      <a:schemeClr val="accent6">
                        <a:lumMod val="20000"/>
                        <a:lumOff val="80000"/>
                      </a:schemeClr>
                    </a:solidFill>
                  </a:tcPr>
                </a:tc>
              </a:tr>
              <a:tr h="1440463">
                <a:tc>
                  <a:txBody>
                    <a:bodyPr/>
                    <a:lstStyle/>
                    <a:p>
                      <a:endParaRPr lang="ru-RU" dirty="0"/>
                    </a:p>
                  </a:txBody>
                  <a:tcPr>
                    <a:solidFill>
                      <a:schemeClr val="accent6">
                        <a:lumMod val="40000"/>
                        <a:lumOff val="60000"/>
                      </a:schemeClr>
                    </a:solidFill>
                  </a:tcPr>
                </a:tc>
                <a:tc>
                  <a:txBody>
                    <a:bodyPr/>
                    <a:lstStyle/>
                    <a:p>
                      <a:pPr algn="ctr"/>
                      <a:r>
                        <a:rPr lang="ru-RU" sz="1800" b="1" u="sng" kern="1200" dirty="0" smtClean="0">
                          <a:solidFill>
                            <a:srgbClr val="800000"/>
                          </a:solidFill>
                          <a:latin typeface="+mn-lt"/>
                          <a:ea typeface="+mn-ea"/>
                          <a:cs typeface="+mn-cs"/>
                        </a:rPr>
                        <a:t>«</a:t>
                      </a:r>
                      <a:r>
                        <a:rPr lang="ru-RU" sz="1200" b="1" u="sng" kern="1200" dirty="0" smtClean="0">
                          <a:solidFill>
                            <a:srgbClr val="800000"/>
                          </a:solidFill>
                          <a:latin typeface="Times New Roman" pitchFamily="18" charset="0"/>
                          <a:ea typeface="+mn-ea"/>
                          <a:cs typeface="Times New Roman" pitchFamily="18" charset="0"/>
                        </a:rPr>
                        <a:t>Формула 1»</a:t>
                      </a:r>
                    </a:p>
                    <a:p>
                      <a:r>
                        <a:rPr lang="ru-RU" sz="1200" b="1" kern="1200" dirty="0" smtClean="0">
                          <a:solidFill>
                            <a:srgbClr val="800000"/>
                          </a:solidFill>
                          <a:latin typeface="Times New Roman" pitchFamily="18" charset="0"/>
                          <a:ea typeface="+mn-ea"/>
                          <a:cs typeface="Times New Roman" pitchFamily="18" charset="0"/>
                        </a:rPr>
                        <a:t>Содержание:</a:t>
                      </a:r>
                      <a:endParaRPr lang="ru-RU" sz="1200" kern="1200" dirty="0" smtClean="0">
                        <a:solidFill>
                          <a:srgbClr val="800000"/>
                        </a:solidFill>
                        <a:latin typeface="Times New Roman" pitchFamily="18" charset="0"/>
                        <a:ea typeface="+mn-ea"/>
                        <a:cs typeface="Times New Roman" pitchFamily="18" charset="0"/>
                      </a:endParaRPr>
                    </a:p>
                    <a:p>
                      <a:r>
                        <a:rPr lang="ru-RU" sz="1200" kern="1200" dirty="0" smtClean="0">
                          <a:solidFill>
                            <a:srgbClr val="800000"/>
                          </a:solidFill>
                          <a:latin typeface="Times New Roman" pitchFamily="18" charset="0"/>
                          <a:ea typeface="+mn-ea"/>
                          <a:cs typeface="Times New Roman" pitchFamily="18" charset="0"/>
                        </a:rPr>
                        <a:t>Классная игра, которая понравится детям любого возраста. Соорудите в комнате «тоннель» из различных предметов. В ход пойдут и табуретки, и стол, и коробки. Главное, чтобы ребята могли пролезть под ними. Чем больше ты найдешь подходящих приспособлений, тем интереснее. Предложи детям представить, что они – машины. Победит тот, кто первым придет к финишу, одолев, пять «кругов». Во время гонок можно включить музыку – будет очень весело!</a:t>
                      </a:r>
                      <a:endParaRPr lang="ru-RU" sz="1200" kern="1200" dirty="0">
                        <a:solidFill>
                          <a:srgbClr val="800000"/>
                        </a:solidFill>
                        <a:latin typeface="Times New Roman" pitchFamily="18" charset="0"/>
                        <a:ea typeface="+mn-ea"/>
                        <a:cs typeface="Times New Roman" pitchFamily="18" charset="0"/>
                      </a:endParaRPr>
                    </a:p>
                  </a:txBody>
                  <a:tcPr>
                    <a:solidFill>
                      <a:schemeClr val="accent6">
                        <a:lumMod val="40000"/>
                        <a:lumOff val="60000"/>
                      </a:schemeClr>
                    </a:solidFill>
                  </a:tcPr>
                </a:tc>
              </a:tr>
              <a:tr h="1620520">
                <a:tc>
                  <a:txBody>
                    <a:bodyPr/>
                    <a:lstStyle/>
                    <a:p>
                      <a:endParaRPr lang="ru-RU" dirty="0"/>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u="sng" kern="1200" dirty="0" smtClean="0">
                          <a:solidFill>
                            <a:srgbClr val="800000"/>
                          </a:solidFill>
                          <a:latin typeface="Times New Roman" pitchFamily="18" charset="0"/>
                          <a:ea typeface="+mn-ea"/>
                          <a:cs typeface="Times New Roman" pitchFamily="18" charset="0"/>
                        </a:rPr>
                        <a:t>«Волшебная дорожка»</a:t>
                      </a:r>
                      <a:endParaRPr lang="ru-RU" sz="1200" u="sng" kern="1200" dirty="0" smtClean="0">
                        <a:solidFill>
                          <a:srgbClr val="800000"/>
                        </a:solidFill>
                        <a:latin typeface="Times New Roman" pitchFamily="18" charset="0"/>
                        <a:ea typeface="+mn-ea"/>
                        <a:cs typeface="Times New Roman" pitchFamily="18" charset="0"/>
                      </a:endParaRPr>
                    </a:p>
                    <a:p>
                      <a:r>
                        <a:rPr lang="ru-RU" sz="1200" b="1" kern="1200" dirty="0" smtClean="0">
                          <a:solidFill>
                            <a:srgbClr val="800000"/>
                          </a:solidFill>
                          <a:latin typeface="Times New Roman" pitchFamily="18" charset="0"/>
                          <a:ea typeface="+mn-ea"/>
                          <a:cs typeface="Times New Roman" pitchFamily="18" charset="0"/>
                        </a:rPr>
                        <a:t>Содержание:</a:t>
                      </a:r>
                      <a:r>
                        <a:rPr lang="ru-RU" sz="1200" kern="1200" dirty="0" smtClean="0">
                          <a:solidFill>
                            <a:srgbClr val="800000"/>
                          </a:solidFill>
                          <a:latin typeface="Times New Roman" pitchFamily="18" charset="0"/>
                          <a:ea typeface="+mn-ea"/>
                          <a:cs typeface="Times New Roman" pitchFamily="18" charset="0"/>
                        </a:rPr>
                        <a:t> Приготовьте несколько небольших ковриков или просто вырежьте из бумаги различные картинки. Девочкам будет интересно «порхать», как бабочки, с ромашки на ромашку, мальчикам – «перелетать» с планеты на планету. Разложи изображения по комнате на небольшом расстоянии друг от друга. Пусть малыши перепрыгивают с одного на другой! Раскладывайте ромашки и планеты каждый раз по-новому.</a:t>
                      </a:r>
                      <a:br>
                        <a:rPr lang="ru-RU" sz="1200" kern="1200" dirty="0" smtClean="0">
                          <a:solidFill>
                            <a:srgbClr val="800000"/>
                          </a:solidFill>
                          <a:latin typeface="Times New Roman" pitchFamily="18" charset="0"/>
                          <a:ea typeface="+mn-ea"/>
                          <a:cs typeface="Times New Roman" pitchFamily="18" charset="0"/>
                        </a:rPr>
                      </a:br>
                      <a:r>
                        <a:rPr lang="ru-RU" sz="1800" kern="1200" dirty="0" smtClean="0">
                          <a:solidFill>
                            <a:schemeClr val="dk1"/>
                          </a:solidFill>
                          <a:latin typeface="+mn-lt"/>
                          <a:ea typeface="+mn-ea"/>
                          <a:cs typeface="+mn-cs"/>
                        </a:rPr>
                        <a:t/>
                      </a:r>
                      <a:br>
                        <a:rPr lang="ru-RU" sz="1800" kern="1200" dirty="0" smtClean="0">
                          <a:solidFill>
                            <a:schemeClr val="dk1"/>
                          </a:solidFill>
                          <a:latin typeface="+mn-lt"/>
                          <a:ea typeface="+mn-ea"/>
                          <a:cs typeface="+mn-cs"/>
                        </a:rPr>
                      </a:br>
                      <a:endParaRPr lang="ru-RU" sz="1200" kern="1200" dirty="0">
                        <a:solidFill>
                          <a:srgbClr val="800000"/>
                        </a:solidFill>
                        <a:latin typeface="Times New Roman" pitchFamily="18" charset="0"/>
                        <a:ea typeface="+mn-ea"/>
                        <a:cs typeface="Times New Roman" pitchFamily="18" charset="0"/>
                      </a:endParaRPr>
                    </a:p>
                  </a:txBody>
                  <a:tcPr>
                    <a:solidFill>
                      <a:schemeClr val="accent6">
                        <a:lumMod val="20000"/>
                        <a:lumOff val="80000"/>
                      </a:schemeClr>
                    </a:solidFill>
                  </a:tcPr>
                </a:tc>
              </a:tr>
            </a:tbl>
          </a:graphicData>
        </a:graphic>
      </p:graphicFrame>
      <p:pic>
        <p:nvPicPr>
          <p:cNvPr id="10" name="Рисунок 9" descr="C:\Users\анжела\Desktop\РАЗНЫЕ КАРТИНКИ ШАБЛОНЫ\16907638-Happy-family-of-four-and-two-pets-posing-together-vector-Stock-Vector.jpg"/>
          <p:cNvPicPr/>
          <p:nvPr/>
        </p:nvPicPr>
        <p:blipFill>
          <a:blip r:embed="rId2" cstate="print"/>
          <a:srcRect/>
          <a:stretch>
            <a:fillRect/>
          </a:stretch>
        </p:blipFill>
        <p:spPr bwMode="auto">
          <a:xfrm>
            <a:off x="457200" y="1447800"/>
            <a:ext cx="990600" cy="9144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1" name="Рисунок 10" descr="C:\Users\анжела\Desktop\РАЗНЫЕ КАРТИНКИ ШАБЛОНЫ\14049143-illustration-of-a-running-kids-on-a-white-background-Stock-Vector.jpg"/>
          <p:cNvPicPr/>
          <p:nvPr/>
        </p:nvPicPr>
        <p:blipFill>
          <a:blip r:embed="rId3" cstate="print"/>
          <a:srcRect/>
          <a:stretch>
            <a:fillRect/>
          </a:stretch>
        </p:blipFill>
        <p:spPr bwMode="auto">
          <a:xfrm>
            <a:off x="457200" y="3200400"/>
            <a:ext cx="1066800" cy="7620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pic>
        <p:nvPicPr>
          <p:cNvPr id="12" name="Рисунок 11" descr="C:\Users\анжела\Desktop\РАЗНЫЕ КАРТИНКИ ШАБЛОНЫ\i (40).jpg"/>
          <p:cNvPicPr/>
          <p:nvPr/>
        </p:nvPicPr>
        <p:blipFill>
          <a:blip r:embed="rId4"/>
          <a:srcRect/>
          <a:stretch>
            <a:fillRect/>
          </a:stretch>
        </p:blipFill>
        <p:spPr bwMode="auto">
          <a:xfrm>
            <a:off x="457200" y="4648200"/>
            <a:ext cx="1143000" cy="914400"/>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descr="56aaac6593199.jpg"/>
          <p:cNvPicPr>
            <a:picLocks noChangeAspect="1"/>
          </p:cNvPicPr>
          <p:nvPr/>
        </p:nvPicPr>
        <p:blipFill>
          <a:blip r:embed="rId2"/>
          <a:srcRect/>
          <a:stretch>
            <a:fillRect/>
          </a:stretch>
        </p:blipFill>
        <p:spPr bwMode="auto">
          <a:xfrm>
            <a:off x="457200" y="838200"/>
            <a:ext cx="3435099" cy="2438400"/>
          </a:xfrm>
          <a:prstGeom prst="rect">
            <a:avLst/>
          </a:prstGeom>
          <a:noFill/>
          <a:ln w="9525">
            <a:noFill/>
            <a:miter lim="800000"/>
            <a:headEnd/>
            <a:tailEnd/>
          </a:ln>
        </p:spPr>
      </p:pic>
      <p:sp>
        <p:nvSpPr>
          <p:cNvPr id="3" name="TextBox 2"/>
          <p:cNvSpPr txBox="1"/>
          <p:nvPr/>
        </p:nvSpPr>
        <p:spPr>
          <a:xfrm>
            <a:off x="1981200" y="457200"/>
            <a:ext cx="4953000" cy="400110"/>
          </a:xfrm>
          <a:prstGeom prst="rect">
            <a:avLst/>
          </a:prstGeom>
          <a:noFill/>
        </p:spPr>
        <p:txBody>
          <a:bodyPr wrap="square" rtlCol="0">
            <a:spAutoFit/>
          </a:bodyPr>
          <a:lstStyle/>
          <a:p>
            <a:pPr algn="ctr"/>
            <a:r>
              <a:rPr lang="ru-RU" sz="2000" b="1" dirty="0" smtClean="0">
                <a:solidFill>
                  <a:srgbClr val="800000"/>
                </a:solidFill>
                <a:latin typeface="Times New Roman" pitchFamily="18" charset="0"/>
                <a:cs typeface="Times New Roman" pitchFamily="18" charset="0"/>
              </a:rPr>
              <a:t>Буклеты</a:t>
            </a:r>
            <a:r>
              <a:rPr lang="ru-RU" b="1" dirty="0" smtClean="0"/>
              <a:t> </a:t>
            </a:r>
            <a:endParaRPr lang="ru-RU" b="1" dirty="0"/>
          </a:p>
        </p:txBody>
      </p:sp>
      <p:pic>
        <p:nvPicPr>
          <p:cNvPr id="45059" name="Picture 3" descr="C:\Users\анжела\Desktop\1046.jpg"/>
          <p:cNvPicPr>
            <a:picLocks noChangeAspect="1" noChangeArrowheads="1"/>
          </p:cNvPicPr>
          <p:nvPr/>
        </p:nvPicPr>
        <p:blipFill>
          <a:blip r:embed="rId3"/>
          <a:srcRect l="32400" t="3600" r="32400" b="3600"/>
          <a:stretch>
            <a:fillRect/>
          </a:stretch>
        </p:blipFill>
        <p:spPr bwMode="auto">
          <a:xfrm>
            <a:off x="4267200" y="838200"/>
            <a:ext cx="2201587" cy="2902092"/>
          </a:xfrm>
          <a:prstGeom prst="rect">
            <a:avLst/>
          </a:prstGeom>
          <a:noFill/>
        </p:spPr>
      </p:pic>
      <p:pic>
        <p:nvPicPr>
          <p:cNvPr id="45061" name="Picture 5" descr="C:\Users\анжела\Desktop\Сон_здоровье1 - копия.jpg"/>
          <p:cNvPicPr>
            <a:picLocks noChangeAspect="1" noChangeArrowheads="1"/>
          </p:cNvPicPr>
          <p:nvPr/>
        </p:nvPicPr>
        <p:blipFill>
          <a:blip r:embed="rId4" cstate="print"/>
          <a:srcRect/>
          <a:stretch>
            <a:fillRect/>
          </a:stretch>
        </p:blipFill>
        <p:spPr bwMode="auto">
          <a:xfrm rot="20586620">
            <a:off x="733575" y="3795637"/>
            <a:ext cx="3406023" cy="2408238"/>
          </a:xfrm>
          <a:prstGeom prst="rect">
            <a:avLst/>
          </a:prstGeom>
          <a:noFill/>
        </p:spPr>
      </p:pic>
      <p:pic>
        <p:nvPicPr>
          <p:cNvPr id="9" name="Рисунок 4" descr="1298018916_001.jpg"/>
          <p:cNvPicPr>
            <a:picLocks noChangeAspect="1"/>
          </p:cNvPicPr>
          <p:nvPr/>
        </p:nvPicPr>
        <p:blipFill>
          <a:blip r:embed="rId5"/>
          <a:srcRect/>
          <a:stretch>
            <a:fillRect/>
          </a:stretch>
        </p:blipFill>
        <p:spPr bwMode="auto">
          <a:xfrm rot="630283">
            <a:off x="6789103" y="907802"/>
            <a:ext cx="1852986" cy="2758173"/>
          </a:xfrm>
          <a:prstGeom prst="rect">
            <a:avLst/>
          </a:prstGeom>
          <a:noFill/>
          <a:ln w="9525">
            <a:noFill/>
            <a:miter lim="800000"/>
            <a:headEnd/>
            <a:tailEnd/>
          </a:ln>
        </p:spPr>
      </p:pic>
      <p:pic>
        <p:nvPicPr>
          <p:cNvPr id="10" name="Рисунок 9" descr="GameN1.png"/>
          <p:cNvPicPr>
            <a:picLocks noChangeAspect="1"/>
          </p:cNvPicPr>
          <p:nvPr/>
        </p:nvPicPr>
        <p:blipFill>
          <a:blip r:embed="rId6"/>
          <a:stretch>
            <a:fillRect/>
          </a:stretch>
        </p:blipFill>
        <p:spPr>
          <a:xfrm>
            <a:off x="4648200" y="4114800"/>
            <a:ext cx="3290888" cy="227012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066800" y="1143000"/>
            <a:ext cx="7162800" cy="30469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ru-RU" sz="1600" dirty="0" smtClean="0">
                <a:solidFill>
                  <a:srgbClr val="800000"/>
                </a:solidFill>
                <a:latin typeface="Times New Roman" pitchFamily="18" charset="0"/>
                <a:ea typeface="Times New Roman" pitchFamily="18" charset="0"/>
                <a:cs typeface="Times New Roman" pitchFamily="18" charset="0"/>
              </a:rPr>
              <a:t>Р</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итуал встречи – приветствия родителей и детей</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ru-RU" sz="1600" dirty="0" smtClean="0">
                <a:solidFill>
                  <a:srgbClr val="800000"/>
                </a:solidFill>
                <a:latin typeface="Times New Roman" pitchFamily="18" charset="0"/>
                <a:ea typeface="Times New Roman" pitchFamily="18" charset="0"/>
                <a:cs typeface="Times New Roman" pitchFamily="18" charset="0"/>
              </a:rPr>
              <a:t>П</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арные контактные физические упражнения</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a:t>
            </a:r>
            <a:r>
              <a:rPr lang="ru-RU" sz="1600" dirty="0" smtClean="0">
                <a:solidFill>
                  <a:srgbClr val="800000"/>
                </a:solidFill>
                <a:latin typeface="Times New Roman" pitchFamily="18" charset="0"/>
                <a:ea typeface="Times New Roman" pitchFamily="18" charset="0"/>
                <a:cs typeface="Times New Roman" pitchFamily="18" charset="0"/>
              </a:rPr>
              <a:t>П</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роблемные ситуации и творческие задания</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ru-RU" sz="1600" dirty="0" smtClean="0">
                <a:solidFill>
                  <a:srgbClr val="800000"/>
                </a:solidFill>
                <a:latin typeface="Times New Roman" pitchFamily="18" charset="0"/>
                <a:ea typeface="Times New Roman" pitchFamily="18" charset="0"/>
                <a:cs typeface="Times New Roman" pitchFamily="18" charset="0"/>
              </a:rPr>
              <a:t>П</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одвижные игры и игровые упражнения</a:t>
            </a:r>
            <a:endParaRPr lang="ru-RU" sz="1600" dirty="0" smtClean="0">
              <a:solidFill>
                <a:srgbClr val="80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Игровой </a:t>
            </a:r>
            <a:r>
              <a:rPr kumimoji="0" lang="ru-RU" sz="1600" b="0" i="0" u="none" strike="noStrike" cap="none" normalizeH="0" baseline="0" dirty="0" err="1" smtClean="0">
                <a:ln>
                  <a:noFill/>
                </a:ln>
                <a:solidFill>
                  <a:srgbClr val="800000"/>
                </a:solidFill>
                <a:effectLst/>
                <a:latin typeface="Times New Roman" pitchFamily="18" charset="0"/>
                <a:ea typeface="Times New Roman" pitchFamily="18" charset="0"/>
                <a:cs typeface="Times New Roman" pitchFamily="18" charset="0"/>
              </a:rPr>
              <a:t>самомассаж</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и массаж</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err="1" smtClean="0">
                <a:ln>
                  <a:noFill/>
                </a:ln>
                <a:solidFill>
                  <a:srgbClr val="800000"/>
                </a:solidFill>
                <a:effectLst/>
                <a:latin typeface="Times New Roman" pitchFamily="18" charset="0"/>
                <a:ea typeface="Times New Roman" pitchFamily="18" charset="0"/>
                <a:cs typeface="Times New Roman" pitchFamily="18" charset="0"/>
              </a:rPr>
              <a:t>Логоритмические</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упражнения</a:t>
            </a:r>
            <a:endParaRPr lang="ru-RU" sz="1600" dirty="0" smtClean="0">
              <a:solidFill>
                <a:srgbClr val="80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ru-RU" sz="1600" dirty="0" smtClean="0">
                <a:solidFill>
                  <a:srgbClr val="800000"/>
                </a:solidFill>
                <a:latin typeface="Times New Roman" pitchFamily="18" charset="0"/>
                <a:ea typeface="Times New Roman" pitchFamily="18" charset="0"/>
                <a:cs typeface="Times New Roman" pitchFamily="18" charset="0"/>
              </a:rPr>
              <a:t>М</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узыкально-ритмические упражнения</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ru-RU" sz="1600" dirty="0" smtClean="0">
                <a:solidFill>
                  <a:srgbClr val="800000"/>
                </a:solidFill>
                <a:latin typeface="Times New Roman" pitchFamily="18" charset="0"/>
                <a:ea typeface="Times New Roman" pitchFamily="18" charset="0"/>
                <a:cs typeface="Times New Roman" pitchFamily="18" charset="0"/>
              </a:rPr>
              <a:t>Д</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етско-родительские игры</a:t>
            </a:r>
            <a:endParaRPr lang="ru-RU" sz="1600" dirty="0" smtClean="0">
              <a:solidFill>
                <a:srgbClr val="80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err="1" smtClean="0">
                <a:ln>
                  <a:noFill/>
                </a:ln>
                <a:solidFill>
                  <a:srgbClr val="800000"/>
                </a:solidFill>
                <a:effectLst/>
                <a:latin typeface="Times New Roman" pitchFamily="18" charset="0"/>
                <a:ea typeface="Times New Roman" pitchFamily="18" charset="0"/>
                <a:cs typeface="Times New Roman" pitchFamily="18" charset="0"/>
              </a:rPr>
              <a:t>Психогимнастические</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этюды и релаксационные упражнения</a:t>
            </a:r>
            <a:endParaRPr lang="ru-RU" sz="1600" dirty="0" smtClean="0">
              <a:solidFill>
                <a:srgbClr val="80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Рефлексия</a:t>
            </a:r>
            <a:endParaRPr lang="ru-RU" sz="1600" dirty="0" smtClean="0">
              <a:solidFill>
                <a:srgbClr val="80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Домашние задания в форме рекомендаций комплексов физических упражнений в диаде и триаде с учетом </a:t>
            </a:r>
            <a:r>
              <a:rPr kumimoji="0" lang="ru-RU" sz="1600" b="0" i="0" u="none" strike="noStrike" cap="none" normalizeH="0" baseline="0" dirty="0" err="1" smtClean="0">
                <a:ln>
                  <a:noFill/>
                </a:ln>
                <a:solidFill>
                  <a:srgbClr val="800000"/>
                </a:solidFill>
                <a:effectLst/>
                <a:latin typeface="Times New Roman" pitchFamily="18" charset="0"/>
                <a:ea typeface="Times New Roman" pitchFamily="18" charset="0"/>
                <a:cs typeface="Times New Roman" pitchFamily="18" charset="0"/>
              </a:rPr>
              <a:t>гендерной</a:t>
            </a: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принадлежности ребенка</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lvl="0"/>
            <a:r>
              <a:rPr lang="ru-RU" sz="2000" b="1" dirty="0" smtClean="0">
                <a:solidFill>
                  <a:srgbClr val="800000"/>
                </a:solidFill>
                <a:latin typeface="Times New Roman" pitchFamily="18" charset="0"/>
                <a:ea typeface="Times New Roman" pitchFamily="18" charset="0"/>
                <a:cs typeface="Times New Roman" pitchFamily="18" charset="0"/>
              </a:rPr>
              <a:t>Структура совместного занятия</a:t>
            </a:r>
            <a:endParaRPr lang="ru-RU" sz="2000" b="1" dirty="0">
              <a:solidFill>
                <a:srgbClr val="800000"/>
              </a:solidFill>
              <a:latin typeface="Times New Roman" pitchFamily="18" charset="0"/>
              <a:cs typeface="Times New Roman" pitchFamily="18" charset="0"/>
            </a:endParaRPr>
          </a:p>
        </p:txBody>
      </p:sp>
      <p:pic>
        <p:nvPicPr>
          <p:cNvPr id="4" name="Рисунок 3" descr="D:\Фото д с\СЕМЕЙНЫЙ КЛУБ ДЕКАБРЬ2016 г\начало.jpg"/>
          <p:cNvPicPr/>
          <p:nvPr/>
        </p:nvPicPr>
        <p:blipFill>
          <a:blip r:embed="rId2" cstate="print"/>
          <a:srcRect/>
          <a:stretch>
            <a:fillRect/>
          </a:stretch>
        </p:blipFill>
        <p:spPr bwMode="auto">
          <a:xfrm>
            <a:off x="1143000" y="4876800"/>
            <a:ext cx="1905000" cy="16002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5" name="Рисунок 4" descr="C:\Users\анжела\Desktop\МЕТОДИЧКСКИЙ КОНКУРС\ФОТО\ФОТО АРТЁМ С ПАПОЙ\SAM_6158.JPG"/>
          <p:cNvPicPr/>
          <p:nvPr/>
        </p:nvPicPr>
        <p:blipFill>
          <a:blip r:embed="rId3"/>
          <a:srcRect/>
          <a:stretch>
            <a:fillRect/>
          </a:stretch>
        </p:blipFill>
        <p:spPr bwMode="auto">
          <a:xfrm>
            <a:off x="4038600" y="4648200"/>
            <a:ext cx="3200400" cy="19812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анжела\Desktop\7 апреля\КАРТИНКИ К ПРЕЗЕНТАЦИИ ВОЛШЕБНОЕ ДЕРЕВО\48148.jpg"/>
          <p:cNvPicPr>
            <a:picLocks noChangeAspect="1" noChangeArrowheads="1"/>
          </p:cNvPicPr>
          <p:nvPr/>
        </p:nvPicPr>
        <p:blipFill>
          <a:blip r:embed="rId2"/>
          <a:srcRect/>
          <a:stretch>
            <a:fillRect/>
          </a:stretch>
        </p:blipFill>
        <p:spPr bwMode="auto">
          <a:xfrm>
            <a:off x="671872" y="746216"/>
            <a:ext cx="7938728" cy="527358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нжела\Desktop\7 апреля\КАРТИНКИ К ПРЕЗЕНТАЦИИ ВОЛШЕБНОЕ ДЕРЕВО\1033110_байдарках-дети-девушки-спортивных-женщины-cartoon.jpg"/>
          <p:cNvPicPr>
            <a:picLocks noChangeAspect="1" noChangeArrowheads="1"/>
          </p:cNvPicPr>
          <p:nvPr/>
        </p:nvPicPr>
        <p:blipFill>
          <a:blip r:embed="rId2"/>
          <a:srcRect/>
          <a:stretch>
            <a:fillRect/>
          </a:stretch>
        </p:blipFill>
        <p:spPr bwMode="auto">
          <a:xfrm>
            <a:off x="685800" y="685800"/>
            <a:ext cx="7643028" cy="5181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C:\Users\анжела\Desktop\7 апреля\КАРТИНКИ К ПРЕЗЕНТАЦИИ ВОЛШЕБНОЕ ДЕРЕВО\solnce-kartinki-dlya-detey-2.jpg"/>
          <p:cNvPicPr>
            <a:picLocks noChangeAspect="1" noChangeArrowheads="1"/>
          </p:cNvPicPr>
          <p:nvPr/>
        </p:nvPicPr>
        <p:blipFill>
          <a:blip r:embed="rId2"/>
          <a:srcRect/>
          <a:stretch>
            <a:fillRect/>
          </a:stretch>
        </p:blipFill>
        <p:spPr bwMode="auto">
          <a:xfrm>
            <a:off x="1219200" y="457200"/>
            <a:ext cx="6400800" cy="607043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нжела\Desktop\7 апреля\КАРТИНКИ К ПРЕЗЕНТАЦИИ ВОЛШЕБНОЕ ДЕРЕВО\1.jpg"/>
          <p:cNvPicPr>
            <a:picLocks noChangeAspect="1" noChangeArrowheads="1"/>
          </p:cNvPicPr>
          <p:nvPr/>
        </p:nvPicPr>
        <p:blipFill>
          <a:blip r:embed="rId2"/>
          <a:srcRect/>
          <a:stretch>
            <a:fillRect/>
          </a:stretch>
        </p:blipFill>
        <p:spPr bwMode="auto">
          <a:xfrm>
            <a:off x="685800" y="762000"/>
            <a:ext cx="7802558" cy="5410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нжела\Desktop\7 апреля\КАРТИНКИ К ПРЕЗЕНТАЦИИ ВОЛШЕБНОЕ ДЕРЕВО\17.jpg"/>
          <p:cNvPicPr>
            <a:picLocks noChangeAspect="1" noChangeArrowheads="1"/>
          </p:cNvPicPr>
          <p:nvPr/>
        </p:nvPicPr>
        <p:blipFill>
          <a:blip r:embed="rId2"/>
          <a:srcRect/>
          <a:stretch>
            <a:fillRect/>
          </a:stretch>
        </p:blipFill>
        <p:spPr bwMode="auto">
          <a:xfrm>
            <a:off x="762000" y="533400"/>
            <a:ext cx="7787640" cy="5562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анжела\Desktop\7 апреля\КАРТИНКИ К ПРЕЗЕНТАЦИИ ВОЛШЕБНОЕ ДЕРЕВО\261386_(www.Gde-Fon.com).jpg"/>
          <p:cNvPicPr>
            <a:picLocks noChangeAspect="1" noChangeArrowheads="1"/>
          </p:cNvPicPr>
          <p:nvPr/>
        </p:nvPicPr>
        <p:blipFill>
          <a:blip r:embed="rId2"/>
          <a:srcRect/>
          <a:stretch>
            <a:fillRect/>
          </a:stretch>
        </p:blipFill>
        <p:spPr bwMode="auto">
          <a:xfrm>
            <a:off x="624840" y="1066800"/>
            <a:ext cx="7802880" cy="4876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анжела\Desktop\7 апреля\КАРТИНКИ К ПРЕЗЕНТАЦИИ ВОЛШЕБНОЕ ДЕРЕВО\1 (1).jpg"/>
          <p:cNvPicPr>
            <a:picLocks noChangeAspect="1" noChangeArrowheads="1"/>
          </p:cNvPicPr>
          <p:nvPr/>
        </p:nvPicPr>
        <p:blipFill>
          <a:blip r:embed="rId2"/>
          <a:srcRect/>
          <a:stretch>
            <a:fillRect/>
          </a:stretch>
        </p:blipFill>
        <p:spPr bwMode="auto">
          <a:xfrm>
            <a:off x="457200" y="1295400"/>
            <a:ext cx="8122923" cy="45762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2286000"/>
            <a:ext cx="7010400" cy="149579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lvl="0" indent="-342900" algn="ctr">
              <a:spcBef>
                <a:spcPct val="20000"/>
              </a:spcBef>
              <a:defRPr/>
            </a:pPr>
            <a:r>
              <a:rPr lang="ru-RU" sz="2400" b="1" dirty="0" smtClean="0">
                <a:solidFill>
                  <a:srgbClr val="800000"/>
                </a:solidFill>
                <a:latin typeface="Times New Roman" pitchFamily="18" charset="0"/>
                <a:cs typeface="Times New Roman" pitchFamily="18" charset="0"/>
              </a:rPr>
              <a:t>Тема: «</a:t>
            </a:r>
            <a:r>
              <a:rPr lang="ru-RU" sz="2400" b="1" dirty="0" smtClean="0">
                <a:solidFill>
                  <a:srgbClr val="800000"/>
                </a:solidFill>
                <a:latin typeface="Times New Roman" pitchFamily="18" charset="0"/>
                <a:ea typeface="Times New Roman" pitchFamily="18" charset="0"/>
                <a:cs typeface="Times New Roman" pitchFamily="18" charset="0"/>
              </a:rPr>
              <a:t>Всей семьёй в волшебной стране Здоровья»</a:t>
            </a:r>
            <a:endParaRPr lang="ru-RU" sz="2400" dirty="0" smtClean="0">
              <a:solidFill>
                <a:srgbClr val="800000"/>
              </a:solidFill>
              <a:latin typeface="Times New Roman" pitchFamily="18" charset="0"/>
              <a:cs typeface="Times New Roman" pitchFamily="18" charset="0"/>
            </a:endParaRPr>
          </a:p>
          <a:p>
            <a:pPr marL="342900" indent="-342900" algn="ctr">
              <a:spcBef>
                <a:spcPct val="20000"/>
              </a:spcBef>
              <a:defRPr/>
            </a:pPr>
            <a:endParaRPr lang="ru-RU" b="1" dirty="0" smtClean="0">
              <a:solidFill>
                <a:schemeClr val="accent2">
                  <a:lumMod val="50000"/>
                </a:schemeClr>
              </a:solidFill>
              <a:latin typeface="Times New Roman" pitchFamily="18" charset="0"/>
              <a:cs typeface="Times New Roman" pitchFamily="18" charset="0"/>
            </a:endParaRPr>
          </a:p>
          <a:p>
            <a:pPr marL="342900" indent="-342900" algn="ctr">
              <a:spcBef>
                <a:spcPct val="20000"/>
              </a:spcBef>
              <a:defRPr/>
            </a:pPr>
            <a:endParaRPr lang="ru-RU" dirty="0" smtClean="0">
              <a:solidFill>
                <a:schemeClr val="accent2">
                  <a:lumMod val="50000"/>
                </a:schemeClr>
              </a:solidFill>
              <a:latin typeface="Times New Roman" pitchFamily="18" charset="0"/>
              <a:cs typeface="Times New Roman" pitchFamily="18" charset="0"/>
            </a:endParaRPr>
          </a:p>
        </p:txBody>
      </p:sp>
      <p:sp>
        <p:nvSpPr>
          <p:cNvPr id="3" name="TextBox 2"/>
          <p:cNvSpPr txBox="1"/>
          <p:nvPr/>
        </p:nvSpPr>
        <p:spPr>
          <a:xfrm>
            <a:off x="2133600" y="1295400"/>
            <a:ext cx="5638800"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800000"/>
                </a:solidFill>
                <a:effectLst>
                  <a:outerShdw blurRad="76200" dist="50800" dir="5400000" algn="tl" rotWithShape="0">
                    <a:srgbClr val="000000">
                      <a:alpha val="65000"/>
                    </a:srgbClr>
                  </a:outerShdw>
                </a:effectLst>
                <a:latin typeface="Times New Roman" pitchFamily="18" charset="0"/>
                <a:cs typeface="Times New Roman" pitchFamily="18" charset="0"/>
              </a:rPr>
              <a:t>Проект </a:t>
            </a:r>
            <a:endParaRPr lang="ru-RU" sz="4000" b="1" spc="50" dirty="0">
              <a:ln w="11430"/>
              <a:solidFill>
                <a:srgbClr val="8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4817" name="Rectangle 1"/>
          <p:cNvSpPr>
            <a:spLocks noChangeArrowheads="1"/>
          </p:cNvSpPr>
          <p:nvPr/>
        </p:nvSpPr>
        <p:spPr bwMode="auto">
          <a:xfrm>
            <a:off x="1524000" y="0"/>
            <a:ext cx="5181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3234935" y="2967335"/>
            <a:ext cx="357790"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Рисунок 5" descr="1.png"/>
          <p:cNvPicPr>
            <a:picLocks noChangeAspect="1"/>
          </p:cNvPicPr>
          <p:nvPr/>
        </p:nvPicPr>
        <p:blipFill>
          <a:blip r:embed="rId2" cstate="print"/>
          <a:stretch>
            <a:fillRect/>
          </a:stretch>
        </p:blipFill>
        <p:spPr>
          <a:xfrm flipH="1">
            <a:off x="6553200" y="3733800"/>
            <a:ext cx="2133601" cy="2844135"/>
          </a:xfrm>
          <a:prstGeom prst="rect">
            <a:avLst/>
          </a:prstGeom>
          <a:effectLst>
            <a:outerShdw blurRad="50800" dist="38100" algn="l" rotWithShape="0">
              <a:prstClr val="black">
                <a:alpha val="40000"/>
              </a:prstClr>
            </a:outerShdw>
          </a:effectLst>
        </p:spPr>
      </p:pic>
      <p:pic>
        <p:nvPicPr>
          <p:cNvPr id="7" name="Picture 2" descr="C:\Users\анжела\Desktop\Новая папка\семейный-клуб2.jpg"/>
          <p:cNvPicPr>
            <a:picLocks noChangeAspect="1" noChangeArrowheads="1"/>
          </p:cNvPicPr>
          <p:nvPr/>
        </p:nvPicPr>
        <p:blipFill>
          <a:blip r:embed="rId3" cstate="print"/>
          <a:srcRect/>
          <a:stretch>
            <a:fillRect/>
          </a:stretch>
        </p:blipFill>
        <p:spPr bwMode="auto">
          <a:xfrm>
            <a:off x="457200" y="5257800"/>
            <a:ext cx="1143000" cy="1205194"/>
          </a:xfrm>
          <a:prstGeom prst="rect">
            <a:avLst/>
          </a:prstGeom>
          <a:noFill/>
          <a:ln w="9525">
            <a:noFill/>
            <a:miter lim="800000"/>
            <a:headEnd/>
            <a:tailEnd/>
          </a:ln>
        </p:spPr>
      </p:pic>
      <p:pic>
        <p:nvPicPr>
          <p:cNvPr id="8" name="Picture 2" descr="C:\Users\анжела\Desktop\Новая папка\семейный-клуб2.jpg"/>
          <p:cNvPicPr>
            <a:picLocks noChangeAspect="1" noChangeArrowheads="1"/>
          </p:cNvPicPr>
          <p:nvPr/>
        </p:nvPicPr>
        <p:blipFill>
          <a:blip r:embed="rId3" cstate="print"/>
          <a:srcRect/>
          <a:stretch>
            <a:fillRect/>
          </a:stretch>
        </p:blipFill>
        <p:spPr bwMode="auto">
          <a:xfrm>
            <a:off x="457200" y="5181600"/>
            <a:ext cx="1143000" cy="1205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нжела\Desktop\7 апреля\КАРТИНКИ К ПРЕЗЕНТАЦИИ ВОЛШЕБНОЕ ДЕРЕВО\ezhik-v-klubke-0000014258-preview.jpg"/>
          <p:cNvPicPr>
            <a:picLocks noChangeAspect="1" noChangeArrowheads="1"/>
          </p:cNvPicPr>
          <p:nvPr/>
        </p:nvPicPr>
        <p:blipFill>
          <a:blip r:embed="rId2"/>
          <a:srcRect/>
          <a:stretch>
            <a:fillRect/>
          </a:stretch>
        </p:blipFill>
        <p:spPr bwMode="auto">
          <a:xfrm>
            <a:off x="838200" y="355881"/>
            <a:ext cx="7315200" cy="608926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анжела\Desktop\7 апреля\КАРТИНКИ К ПРЕЗЕНТАЦИИ ВОЛШЕБНОЕ ДЕРЕВО\01ulitka.jpg"/>
          <p:cNvPicPr>
            <a:picLocks noChangeAspect="1" noChangeArrowheads="1"/>
          </p:cNvPicPr>
          <p:nvPr/>
        </p:nvPicPr>
        <p:blipFill>
          <a:blip r:embed="rId2"/>
          <a:srcRect/>
          <a:stretch>
            <a:fillRect/>
          </a:stretch>
        </p:blipFill>
        <p:spPr bwMode="auto">
          <a:xfrm>
            <a:off x="762000" y="609600"/>
            <a:ext cx="7645400" cy="57340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анжела\Desktop\7 апреля\КАРТИНКИ К ПРЕЗЕНТАЦИИ ВОЛШЕБНОЕ ДЕРЕВО\depositphotos_35747113-stock-illustration-cute-bat-cartoon-sleeping.jpg"/>
          <p:cNvPicPr>
            <a:picLocks noChangeAspect="1" noChangeArrowheads="1"/>
          </p:cNvPicPr>
          <p:nvPr/>
        </p:nvPicPr>
        <p:blipFill>
          <a:blip r:embed="rId2"/>
          <a:srcRect/>
          <a:stretch>
            <a:fillRect/>
          </a:stretch>
        </p:blipFill>
        <p:spPr bwMode="auto">
          <a:xfrm>
            <a:off x="1600200" y="304800"/>
            <a:ext cx="5334000" cy="625660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анжела\Desktop\7 апреля\КАРТИНКИ К ПРЕЗЕНТАЦИИ ВОЛШЕБНОЕ ДЕРЕВО\picturecontent-pid-157db.jpg"/>
          <p:cNvPicPr>
            <a:picLocks noChangeAspect="1" noChangeArrowheads="1"/>
          </p:cNvPicPr>
          <p:nvPr/>
        </p:nvPicPr>
        <p:blipFill>
          <a:blip r:embed="rId2"/>
          <a:srcRect/>
          <a:stretch>
            <a:fillRect/>
          </a:stretch>
        </p:blipFill>
        <p:spPr bwMode="auto">
          <a:xfrm>
            <a:off x="914400" y="457200"/>
            <a:ext cx="7149737" cy="613335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нжела\Desktop\7 апреля\КАРТИНКИ К ПРЕЗЕНТАЦИИ ВОЛШЕБНОЕ ДЕРЕВО\i (6).jpg"/>
          <p:cNvPicPr>
            <a:picLocks noChangeAspect="1" noChangeArrowheads="1"/>
          </p:cNvPicPr>
          <p:nvPr/>
        </p:nvPicPr>
        <p:blipFill>
          <a:blip r:embed="rId2"/>
          <a:srcRect/>
          <a:stretch>
            <a:fillRect/>
          </a:stretch>
        </p:blipFill>
        <p:spPr bwMode="auto">
          <a:xfrm>
            <a:off x="1171649" y="457200"/>
            <a:ext cx="6653146" cy="5791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анжела\Desktop\7 апреля\КАРТИНКИ К ПРЕЗЕНТАЦИИ ВОЛШЕБНОЕ ДЕРЕВО\ABD6n1EFEZ.jpg"/>
          <p:cNvPicPr>
            <a:picLocks noChangeAspect="1" noChangeArrowheads="1"/>
          </p:cNvPicPr>
          <p:nvPr/>
        </p:nvPicPr>
        <p:blipFill>
          <a:blip r:embed="rId2"/>
          <a:srcRect/>
          <a:stretch>
            <a:fillRect/>
          </a:stretch>
        </p:blipFill>
        <p:spPr bwMode="auto">
          <a:xfrm>
            <a:off x="609807" y="914400"/>
            <a:ext cx="7797593" cy="48768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057400"/>
            <a:ext cx="54102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6000" dirty="0" smtClean="0">
                <a:solidFill>
                  <a:srgbClr val="800000"/>
                </a:solidFill>
                <a:latin typeface="Times New Roman" pitchFamily="18" charset="0"/>
                <a:cs typeface="Times New Roman" pitchFamily="18" charset="0"/>
              </a:rPr>
              <a:t>Спасибо за внимание!</a:t>
            </a:r>
            <a:endParaRPr lang="ru-RU" sz="6000" dirty="0">
              <a:solidFill>
                <a:srgbClr val="8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457200" y="685800"/>
            <a:ext cx="84582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Цель: </a:t>
            </a:r>
            <a:r>
              <a:rPr kumimoji="0" lang="ru-RU" sz="14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Гармонизация детско-родительских взаимоотношений средствами физического воспитания через создание семейного клуба «Здоровая семья»</a:t>
            </a:r>
          </a:p>
          <a:p>
            <a:r>
              <a:rPr lang="ru-RU" sz="1400" b="1" i="1" dirty="0" smtClean="0">
                <a:solidFill>
                  <a:srgbClr val="800000"/>
                </a:solidFill>
                <a:latin typeface="Times New Roman" pitchFamily="18" charset="0"/>
                <a:cs typeface="Times New Roman" pitchFamily="18" charset="0"/>
              </a:rPr>
              <a:t>Для детей:</a:t>
            </a:r>
            <a:endParaRPr lang="ru-RU" sz="1400" dirty="0" smtClean="0">
              <a:solidFill>
                <a:srgbClr val="800000"/>
              </a:solidFill>
              <a:latin typeface="Times New Roman" pitchFamily="18" charset="0"/>
              <a:cs typeface="Times New Roman" pitchFamily="18" charset="0"/>
            </a:endParaRP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 Обеспечивать   получение детьми позитивного коммуникативного опыта в взаимодействии и совместной деятельности в паре, в группе, команде.</a:t>
            </a: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Развивать и закреплять умения договариваться в паре и в группе сверстников.</a:t>
            </a: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Развивать сообразительность, </a:t>
            </a:r>
            <a:r>
              <a:rPr lang="ru-RU" sz="1400" dirty="0" err="1" smtClean="0">
                <a:solidFill>
                  <a:srgbClr val="800000"/>
                </a:solidFill>
                <a:latin typeface="Times New Roman" pitchFamily="18" charset="0"/>
                <a:cs typeface="Times New Roman" pitchFamily="18" charset="0"/>
              </a:rPr>
              <a:t>креативность</a:t>
            </a:r>
            <a:r>
              <a:rPr lang="ru-RU" sz="1400" dirty="0" smtClean="0">
                <a:solidFill>
                  <a:srgbClr val="800000"/>
                </a:solidFill>
                <a:latin typeface="Times New Roman" pitchFamily="18" charset="0"/>
                <a:cs typeface="Times New Roman" pitchFamily="18" charset="0"/>
              </a:rPr>
              <a:t> в решении проблемной ситуации.</a:t>
            </a: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Формировать жизненно необходимые умения и навыки детей, в соответствии с их индивидуальными особенностями, развивать физические качества. </a:t>
            </a: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Воспитывать потребности в здоровом образе жизни у детей и родителей;</a:t>
            </a:r>
          </a:p>
          <a:p>
            <a:r>
              <a:rPr lang="ru-RU" sz="1400" b="1" i="1" dirty="0" smtClean="0">
                <a:solidFill>
                  <a:srgbClr val="800000"/>
                </a:solidFill>
                <a:latin typeface="Times New Roman" pitchFamily="18" charset="0"/>
                <a:cs typeface="Times New Roman" pitchFamily="18" charset="0"/>
              </a:rPr>
              <a:t>У родителей:</a:t>
            </a:r>
            <a:endParaRPr lang="ru-RU" sz="1400" dirty="0" smtClean="0">
              <a:solidFill>
                <a:srgbClr val="800000"/>
              </a:solidFill>
              <a:latin typeface="Times New Roman" pitchFamily="18" charset="0"/>
              <a:cs typeface="Times New Roman" pitchFamily="18" charset="0"/>
            </a:endParaRPr>
          </a:p>
          <a:p>
            <a:pPr lvl="0">
              <a:buFont typeface="Wingdings" pitchFamily="2" charset="2"/>
              <a:buChar char="ü"/>
            </a:pPr>
            <a:r>
              <a:rPr lang="ru-RU" sz="1400" b="1" dirty="0" smtClean="0">
                <a:solidFill>
                  <a:srgbClr val="800000"/>
                </a:solidFill>
                <a:latin typeface="Times New Roman" pitchFamily="18" charset="0"/>
                <a:cs typeface="Times New Roman" pitchFamily="18" charset="0"/>
              </a:rPr>
              <a:t> </a:t>
            </a:r>
            <a:r>
              <a:rPr lang="ru-RU" sz="1400" dirty="0" smtClean="0">
                <a:solidFill>
                  <a:srgbClr val="800000"/>
                </a:solidFill>
                <a:latin typeface="Times New Roman" pitchFamily="18" charset="0"/>
                <a:cs typeface="Times New Roman" pitchFamily="18" charset="0"/>
              </a:rPr>
              <a:t>Пробудить у родителей интерес к физическому развитию ребёнка, убедить их в том, что систематические занятия помогают детям приобрести двигательный опыт, развивать физические качества: ловкость, быстроту, силу. Вырабатываю смелость, самоуверенность.</a:t>
            </a: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На практических занятиях  познакомить  родителей с упражнениями и подвижными играми, способствующими развитию у детей двигательных навыков, освоить методы обучения этим упражнениям.</a:t>
            </a: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Развивать  способность к саморегулированию, рефлексии, самооценке своего поведения как родителя.</a:t>
            </a: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 Формировать практические умения в области физического развития ребенка, умение  построить досуг с ребёнком  в условиях семьи.</a:t>
            </a: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Повышать уровень педагогической культуры</a:t>
            </a:r>
          </a:p>
          <a:p>
            <a:r>
              <a:rPr lang="ru-RU" sz="1400" b="1" i="1" dirty="0" smtClean="0">
                <a:solidFill>
                  <a:srgbClr val="800000"/>
                </a:solidFill>
                <a:latin typeface="Times New Roman" pitchFamily="18" charset="0"/>
                <a:cs typeface="Times New Roman" pitchFamily="18" charset="0"/>
              </a:rPr>
              <a:t>У родителей и детей:</a:t>
            </a:r>
            <a:endParaRPr lang="ru-RU" sz="1400" dirty="0" smtClean="0">
              <a:solidFill>
                <a:srgbClr val="800000"/>
              </a:solidFill>
              <a:latin typeface="Times New Roman" pitchFamily="18" charset="0"/>
              <a:cs typeface="Times New Roman" pitchFamily="18" charset="0"/>
            </a:endParaRP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Содействовать вербальному и невербальному общению;</a:t>
            </a: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Содействовать формированию гармоничных взаимоотношений между детьми и родителями, изменению образа ребенка в представлении родителей в положительную сторону;</a:t>
            </a: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Развивать у детей и у взрослых творческую, познавательную активность, спонтанность, инициативу, расширять кругозор;</a:t>
            </a:r>
          </a:p>
          <a:p>
            <a:pPr lvl="0">
              <a:buFont typeface="Wingdings" pitchFamily="2" charset="2"/>
              <a:buChar char="ü"/>
            </a:pPr>
            <a:r>
              <a:rPr lang="ru-RU" sz="1400" dirty="0" smtClean="0">
                <a:solidFill>
                  <a:srgbClr val="800000"/>
                </a:solidFill>
                <a:latin typeface="Times New Roman" pitchFamily="18" charset="0"/>
                <a:cs typeface="Times New Roman" pitchFamily="18" charset="0"/>
              </a:rPr>
              <a:t>Воспитывать умение эмоционально выражать себя в движении.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2944791" y="152400"/>
            <a:ext cx="3303609" cy="400110"/>
          </a:xfrm>
          <a:prstGeom prst="rect">
            <a:avLst/>
          </a:prstGeom>
        </p:spPr>
        <p:txBody>
          <a:bodyPr wrap="square">
            <a:spAutoFit/>
          </a:bodyPr>
          <a:lstStyle/>
          <a:p>
            <a:pPr algn="ctr">
              <a:defRPr/>
            </a:pPr>
            <a:r>
              <a:rPr lang="ru-RU" sz="2000" b="1" u="sng" dirty="0" smtClean="0">
                <a:ln/>
                <a:solidFill>
                  <a:srgbClr val="800000"/>
                </a:solidFill>
                <a:latin typeface="Times New Roman" pitchFamily="18" charset="0"/>
                <a:cs typeface="Times New Roman" pitchFamily="18" charset="0"/>
              </a:rPr>
              <a:t>Цель и задачи  проекта  </a:t>
            </a:r>
            <a:endParaRPr lang="ru-RU" sz="2000" b="1" u="sng" dirty="0">
              <a:ln/>
              <a:solidFill>
                <a:srgbClr val="8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нжела\Desktop\Новая папка\семейный-клуб2.jpg"/>
          <p:cNvPicPr>
            <a:picLocks noChangeAspect="1" noChangeArrowheads="1"/>
          </p:cNvPicPr>
          <p:nvPr/>
        </p:nvPicPr>
        <p:blipFill>
          <a:blip r:embed="rId2" cstate="print"/>
          <a:srcRect/>
          <a:stretch>
            <a:fillRect/>
          </a:stretch>
        </p:blipFill>
        <p:spPr bwMode="auto">
          <a:xfrm>
            <a:off x="228600" y="5334000"/>
            <a:ext cx="1219200" cy="1285541"/>
          </a:xfrm>
          <a:prstGeom prst="rect">
            <a:avLst/>
          </a:prstGeom>
          <a:noFill/>
          <a:ln w="9525">
            <a:noFill/>
            <a:miter lim="800000"/>
            <a:headEnd/>
            <a:tailEnd/>
          </a:ln>
        </p:spPr>
      </p:pic>
      <p:sp>
        <p:nvSpPr>
          <p:cNvPr id="3" name="Прямоугольник 2"/>
          <p:cNvSpPr/>
          <p:nvPr/>
        </p:nvSpPr>
        <p:spPr>
          <a:xfrm>
            <a:off x="1752600" y="685800"/>
            <a:ext cx="5638800" cy="523220"/>
          </a:xfrm>
          <a:prstGeom prst="rect">
            <a:avLst/>
          </a:prstGeom>
        </p:spPr>
        <p:txBody>
          <a:bodyPr wrap="square">
            <a:spAutoFit/>
          </a:bodyPr>
          <a:lstStyle/>
          <a:p>
            <a:pPr algn="ctr">
              <a:defRPr/>
            </a:pPr>
            <a:r>
              <a:rPr lang="ru-RU" sz="2800" b="1" u="sng" dirty="0" smtClean="0">
                <a:ln/>
                <a:solidFill>
                  <a:srgbClr val="800000"/>
                </a:solidFill>
                <a:latin typeface="Times New Roman" pitchFamily="18" charset="0"/>
                <a:cs typeface="Times New Roman" pitchFamily="18" charset="0"/>
              </a:rPr>
              <a:t>Описание проблемы</a:t>
            </a:r>
            <a:endParaRPr lang="ru-RU" sz="2800" b="1" u="sng" dirty="0">
              <a:ln/>
              <a:solidFill>
                <a:srgbClr val="800000"/>
              </a:solidFill>
              <a:latin typeface="Times New Roman" pitchFamily="18" charset="0"/>
              <a:cs typeface="Times New Roman" pitchFamily="18" charset="0"/>
            </a:endParaRPr>
          </a:p>
        </p:txBody>
      </p:sp>
      <p:sp>
        <p:nvSpPr>
          <p:cNvPr id="5" name="TextBox 4"/>
          <p:cNvSpPr txBox="1"/>
          <p:nvPr/>
        </p:nvSpPr>
        <p:spPr>
          <a:xfrm>
            <a:off x="762000" y="1752600"/>
            <a:ext cx="73914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2000" dirty="0" smtClean="0">
                <a:solidFill>
                  <a:srgbClr val="800000"/>
                </a:solidFill>
                <a:latin typeface="Times New Roman" pitchFamily="18" charset="0"/>
                <a:cs typeface="Times New Roman" pitchFamily="18" charset="0"/>
              </a:rPr>
              <a:t>Необходимость  формировать здоровый образ жизни, мотивируя родителей на совместные занятия физкультурой и спортом всей семьёй, гармонизация </a:t>
            </a:r>
            <a:r>
              <a:rPr lang="ru-RU" sz="2000" dirty="0" err="1" smtClean="0">
                <a:solidFill>
                  <a:srgbClr val="800000"/>
                </a:solidFill>
                <a:latin typeface="Times New Roman" pitchFamily="18" charset="0"/>
                <a:cs typeface="Times New Roman" pitchFamily="18" charset="0"/>
              </a:rPr>
              <a:t>детско</a:t>
            </a:r>
            <a:r>
              <a:rPr lang="ru-RU" sz="2000" dirty="0" smtClean="0">
                <a:solidFill>
                  <a:srgbClr val="800000"/>
                </a:solidFill>
                <a:latin typeface="Times New Roman" pitchFamily="18" charset="0"/>
                <a:cs typeface="Times New Roman" pitchFamily="18" charset="0"/>
              </a:rPr>
              <a:t> – родительских отношений.</a:t>
            </a:r>
          </a:p>
          <a:p>
            <a:r>
              <a:rPr lang="ru-RU" sz="2400" dirty="0" smtClean="0">
                <a:solidFill>
                  <a:srgbClr val="800000"/>
                </a:solidFill>
                <a:latin typeface="Times New Roman" pitchFamily="18" charset="0"/>
                <a:cs typeface="Times New Roman" pitchFamily="18" charset="0"/>
              </a:rPr>
              <a:t> </a:t>
            </a:r>
            <a:endParaRPr lang="ru-RU" sz="2400" dirty="0">
              <a:solidFill>
                <a:srgbClr val="800000"/>
              </a:solidFill>
              <a:latin typeface="Times New Roman" pitchFamily="18" charset="0"/>
              <a:cs typeface="Times New Roman" pitchFamily="18" charset="0"/>
            </a:endParaRPr>
          </a:p>
        </p:txBody>
      </p:sp>
      <p:pic>
        <p:nvPicPr>
          <p:cNvPr id="6" name="Рисунок 5" descr="3.png"/>
          <p:cNvPicPr>
            <a:picLocks noChangeAspect="1"/>
          </p:cNvPicPr>
          <p:nvPr/>
        </p:nvPicPr>
        <p:blipFill>
          <a:blip r:embed="rId3" cstate="print"/>
          <a:stretch>
            <a:fillRect/>
          </a:stretch>
        </p:blipFill>
        <p:spPr>
          <a:xfrm flipH="1">
            <a:off x="6324600" y="3352800"/>
            <a:ext cx="2235958" cy="2857696"/>
          </a:xfrm>
          <a:prstGeom prst="rect">
            <a:avLst/>
          </a:prstGeom>
          <a:effectLst>
            <a:outerShdw blurRad="50800" dist="38100" algn="l" rotWithShape="0">
              <a:prstClr val="black">
                <a:alpha val="40000"/>
              </a:prstClr>
            </a:outerShdw>
          </a:effectLst>
        </p:spPr>
      </p:pic>
      <p:pic>
        <p:nvPicPr>
          <p:cNvPr id="7" name="Picture 2" descr="C:\Users\анжела\Desktop\Новая папка\семейный-клуб2.jpg"/>
          <p:cNvPicPr>
            <a:picLocks noChangeAspect="1" noChangeArrowheads="1"/>
          </p:cNvPicPr>
          <p:nvPr/>
        </p:nvPicPr>
        <p:blipFill>
          <a:blip r:embed="rId2" cstate="print"/>
          <a:srcRect/>
          <a:stretch>
            <a:fillRect/>
          </a:stretch>
        </p:blipFill>
        <p:spPr bwMode="auto">
          <a:xfrm>
            <a:off x="228600" y="5257800"/>
            <a:ext cx="1219200" cy="1285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762000"/>
            <a:ext cx="83058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Для педагога</a:t>
            </a:r>
            <a:r>
              <a:rPr kumimoji="0" lang="ru-RU" sz="1400" b="0"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Повышение уровня педагогической компетентности; профессиональный рост;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Удовлетворённость работой;</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Систематизация и повышение качества работы, по гармонизация детско-родительских взаимоотношений средствами физического воспитания детей  дошкольного возраста от 3х – 7 лет.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Для детей:</a:t>
            </a:r>
            <a:endPar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Укрепляется  здоровья детей</a:t>
            </a:r>
            <a:r>
              <a:rPr kumimoji="0" lang="ru-RU" sz="16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Раскрывается личность ребёнка, его индивидуальность, творческий потенциал, основанный на сотрудничестве и сотворчестве.</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Формируются навыки коммуникативного общения со сверстниками и взрослыми.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Для родителей:</a:t>
            </a:r>
            <a:endPar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Родители компетентны в вопросах  физического воспитания детей и серьёзно интересуются проблемами оздоровления детей.</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Создание условий для физического развития и оздоровления детей в домашних условиях.</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С семьями воспитанников сложились доброжелательные, доверительные отношения.</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Родители – активные участники педагогического процесса и жизни детского сада.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В ходе проекта родители сблизились со своими деть</a:t>
            </a:r>
            <a:r>
              <a:rPr kumimoji="0" lang="ru-RU" sz="14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ми.</a:t>
            </a:r>
            <a:endParaRPr kumimoji="0" lang="ru-RU" sz="1400" b="0" i="0" u="none" strike="noStrike" cap="none" normalizeH="0" baseline="0" dirty="0" smtClean="0">
              <a:ln>
                <a:noFill/>
              </a:ln>
              <a:solidFill>
                <a:srgbClr val="800000"/>
              </a:solidFill>
              <a:effectLst/>
              <a:latin typeface="Times New Roman" pitchFamily="18" charset="0"/>
              <a:cs typeface="Times New Roman" pitchFamily="18" charset="0"/>
            </a:endParaRPr>
          </a:p>
        </p:txBody>
      </p:sp>
      <p:sp>
        <p:nvSpPr>
          <p:cNvPr id="4" name="TextBox 3"/>
          <p:cNvSpPr txBox="1"/>
          <p:nvPr/>
        </p:nvSpPr>
        <p:spPr>
          <a:xfrm>
            <a:off x="1524000" y="381000"/>
            <a:ext cx="5867400" cy="400110"/>
          </a:xfrm>
          <a:prstGeom prst="rect">
            <a:avLst/>
          </a:prstGeom>
          <a:noFill/>
        </p:spPr>
        <p:txBody>
          <a:bodyPr wrap="square" rtlCol="0">
            <a:spAutoFit/>
          </a:bodyPr>
          <a:lstStyle/>
          <a:p>
            <a:pPr lvl="0"/>
            <a:r>
              <a:rPr lang="ru-RU" sz="1600" b="1" dirty="0" smtClean="0">
                <a:latin typeface="Arial" pitchFamily="34" charset="0"/>
                <a:ea typeface="Times New Roman" pitchFamily="18" charset="0"/>
                <a:cs typeface="Arial" pitchFamily="34" charset="0"/>
              </a:rPr>
              <a:t> </a:t>
            </a:r>
            <a:r>
              <a:rPr lang="ru-RU" sz="2000" b="1" u="sng" dirty="0" smtClean="0">
                <a:solidFill>
                  <a:srgbClr val="800000"/>
                </a:solidFill>
                <a:latin typeface="Times New Roman" pitchFamily="18" charset="0"/>
                <a:ea typeface="Times New Roman" pitchFamily="18" charset="0"/>
                <a:cs typeface="Times New Roman" pitchFamily="18" charset="0"/>
              </a:rPr>
              <a:t>Ожидаемый результат проектной деятельности</a:t>
            </a:r>
            <a:endParaRPr lang="ru-RU" sz="2000" u="sng" dirty="0" smtClean="0">
              <a:solidFill>
                <a:srgbClr val="800000"/>
              </a:solidFill>
              <a:latin typeface="Times New Roman" pitchFamily="18" charset="0"/>
              <a:ea typeface="Times New Roman" pitchFamily="18" charset="0"/>
              <a:cs typeface="Times New Roman" pitchFamily="18" charset="0"/>
            </a:endParaRPr>
          </a:p>
        </p:txBody>
      </p:sp>
      <p:pic>
        <p:nvPicPr>
          <p:cNvPr id="7" name="Picture 2" descr="C:\Users\анжела\Desktop\Новая папка\семейный-клуб2.jpg"/>
          <p:cNvPicPr>
            <a:picLocks noChangeAspect="1" noChangeArrowheads="1"/>
          </p:cNvPicPr>
          <p:nvPr/>
        </p:nvPicPr>
        <p:blipFill>
          <a:blip r:embed="rId3" cstate="print"/>
          <a:srcRect/>
          <a:stretch>
            <a:fillRect/>
          </a:stretch>
        </p:blipFill>
        <p:spPr bwMode="auto">
          <a:xfrm>
            <a:off x="304800" y="5486400"/>
            <a:ext cx="1066800" cy="1124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2000" b="1" u="sng" dirty="0" smtClean="0">
                <a:solidFill>
                  <a:srgbClr val="800000"/>
                </a:solidFill>
                <a:latin typeface="Times New Roman" pitchFamily="18" charset="0"/>
                <a:cs typeface="Times New Roman" pitchFamily="18" charset="0"/>
              </a:rPr>
              <a:t>Педагогические технологии </a:t>
            </a:r>
            <a:r>
              <a:rPr lang="ru-RU" sz="2000" dirty="0" smtClean="0">
                <a:solidFill>
                  <a:srgbClr val="800000"/>
                </a:solidFill>
                <a:latin typeface="Times New Roman" pitchFamily="18" charset="0"/>
                <a:cs typeface="Times New Roman" pitchFamily="18" charset="0"/>
              </a:rPr>
              <a:t/>
            </a:r>
            <a:br>
              <a:rPr lang="ru-RU" sz="2000" dirty="0" smtClean="0">
                <a:solidFill>
                  <a:srgbClr val="800000"/>
                </a:solidFill>
                <a:latin typeface="Times New Roman" pitchFamily="18" charset="0"/>
                <a:cs typeface="Times New Roman" pitchFamily="18" charset="0"/>
              </a:rPr>
            </a:br>
            <a:endParaRPr lang="ru-RU" sz="2000" dirty="0">
              <a:solidFill>
                <a:srgbClr val="800000"/>
              </a:solidFill>
              <a:latin typeface="Times New Roman" pitchFamily="18" charset="0"/>
              <a:cs typeface="Times New Roman" pitchFamily="18" charset="0"/>
            </a:endParaRPr>
          </a:p>
        </p:txBody>
      </p:sp>
      <p:sp>
        <p:nvSpPr>
          <p:cNvPr id="5" name="Прямоугольник 4"/>
          <p:cNvSpPr/>
          <p:nvPr/>
        </p:nvSpPr>
        <p:spPr>
          <a:xfrm>
            <a:off x="685800" y="1600200"/>
            <a:ext cx="4876800" cy="2585323"/>
          </a:xfrm>
          <a:prstGeom prst="rect">
            <a:avLst/>
          </a:prstGeom>
        </p:spPr>
        <p:txBody>
          <a:bodyPr wrap="square">
            <a:spAutoFit/>
          </a:bodyPr>
          <a:lstStyle/>
          <a:p>
            <a:pPr>
              <a:buFont typeface="Wingdings" pitchFamily="2" charset="2"/>
              <a:buChar char="ü"/>
            </a:pPr>
            <a:r>
              <a:rPr lang="ru-RU" sz="1600" dirty="0" smtClean="0">
                <a:solidFill>
                  <a:srgbClr val="800000"/>
                </a:solidFill>
                <a:latin typeface="Times New Roman" pitchFamily="18" charset="0"/>
                <a:cs typeface="Times New Roman" pitchFamily="18" charset="0"/>
              </a:rPr>
              <a:t>Психолого-педагогическая технология взаимодействия родителей с детьми на физкультурных занятиях «Навстречу друг другу» автор - составитель М.Н. Попова</a:t>
            </a:r>
          </a:p>
          <a:p>
            <a:endParaRPr lang="ru-RU" sz="1600" dirty="0" smtClean="0">
              <a:solidFill>
                <a:srgbClr val="800000"/>
              </a:solidFill>
              <a:latin typeface="Times New Roman" pitchFamily="18" charset="0"/>
              <a:cs typeface="Times New Roman" pitchFamily="18" charset="0"/>
            </a:endParaRPr>
          </a:p>
          <a:p>
            <a:endParaRPr lang="ru-RU" sz="1600" dirty="0" smtClean="0">
              <a:solidFill>
                <a:srgbClr val="800000"/>
              </a:solidFill>
              <a:latin typeface="Times New Roman" pitchFamily="18" charset="0"/>
              <a:cs typeface="Times New Roman" pitchFamily="18" charset="0"/>
            </a:endParaRPr>
          </a:p>
          <a:p>
            <a:endParaRPr lang="ru-RU" sz="1600" dirty="0" smtClean="0">
              <a:solidFill>
                <a:srgbClr val="800000"/>
              </a:solidFill>
              <a:latin typeface="Times New Roman" pitchFamily="18" charset="0"/>
              <a:cs typeface="Times New Roman" pitchFamily="18" charset="0"/>
            </a:endParaRPr>
          </a:p>
          <a:p>
            <a:endParaRPr lang="ru-RU" sz="1600" dirty="0" smtClean="0">
              <a:solidFill>
                <a:srgbClr val="800000"/>
              </a:solidFill>
              <a:latin typeface="Times New Roman" pitchFamily="18" charset="0"/>
              <a:cs typeface="Times New Roman" pitchFamily="18" charset="0"/>
            </a:endParaRPr>
          </a:p>
          <a:p>
            <a:endParaRPr lang="ru-RU" sz="1600" dirty="0" smtClean="0">
              <a:solidFill>
                <a:srgbClr val="800000"/>
              </a:solidFill>
              <a:latin typeface="Times New Roman" pitchFamily="18" charset="0"/>
              <a:cs typeface="Times New Roman" pitchFamily="18" charset="0"/>
            </a:endParaRPr>
          </a:p>
          <a:p>
            <a:endParaRPr lang="ru-RU" dirty="0"/>
          </a:p>
        </p:txBody>
      </p:sp>
      <p:sp>
        <p:nvSpPr>
          <p:cNvPr id="52227" name="Rectangle 3"/>
          <p:cNvSpPr>
            <a:spLocks noChangeArrowheads="1"/>
          </p:cNvSpPr>
          <p:nvPr/>
        </p:nvSpPr>
        <p:spPr bwMode="auto">
          <a:xfrm rot="10800000" flipV="1">
            <a:off x="685800" y="2697778"/>
            <a:ext cx="5410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Wingdings" pitchFamily="2" charset="2"/>
              <a:buChar char="ü"/>
            </a:pPr>
            <a:r>
              <a:rPr kumimoji="0" lang="ru-RU" sz="1600" b="0"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«Мама, папа занимайтесь со мной»</a:t>
            </a:r>
            <a:r>
              <a:rPr lang="ru-RU" sz="1600" dirty="0" smtClean="0">
                <a:solidFill>
                  <a:srgbClr val="800000"/>
                </a:solidFill>
                <a:latin typeface="Times New Roman" pitchFamily="18" charset="0"/>
                <a:ea typeface="Times New Roman" pitchFamily="18" charset="0"/>
                <a:cs typeface="Times New Roman" pitchFamily="18" charset="0"/>
              </a:rPr>
              <a:t> </a:t>
            </a:r>
          </a:p>
          <a:p>
            <a:pPr lvl="0"/>
            <a:r>
              <a:rPr lang="ru-RU" sz="1600" dirty="0" smtClean="0">
                <a:solidFill>
                  <a:srgbClr val="800000"/>
                </a:solidFill>
                <a:latin typeface="Times New Roman" pitchFamily="18" charset="0"/>
                <a:ea typeface="Times New Roman" pitchFamily="18" charset="0"/>
                <a:cs typeface="Times New Roman" pitchFamily="18" charset="0"/>
              </a:rPr>
              <a:t> Яна </a:t>
            </a:r>
            <a:r>
              <a:rPr lang="ru-RU" sz="1600" dirty="0" err="1" smtClean="0">
                <a:solidFill>
                  <a:srgbClr val="800000"/>
                </a:solidFill>
                <a:latin typeface="Times New Roman" pitchFamily="18" charset="0"/>
                <a:ea typeface="Times New Roman" pitchFamily="18" charset="0"/>
                <a:cs typeface="Times New Roman" pitchFamily="18" charset="0"/>
              </a:rPr>
              <a:t>Бердыхова</a:t>
            </a:r>
            <a:r>
              <a:rPr lang="ru-RU" sz="1600" dirty="0" smtClean="0">
                <a:solidFill>
                  <a:srgbClr val="800000"/>
                </a:solidFill>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rgbClr val="800000"/>
              </a:solidFill>
              <a:effectLst/>
              <a:latin typeface="Times New Roman" pitchFamily="18" charset="0"/>
              <a:cs typeface="Times New Roman" pitchFamily="18" charset="0"/>
            </a:endParaRPr>
          </a:p>
        </p:txBody>
      </p:sp>
      <p:sp>
        <p:nvSpPr>
          <p:cNvPr id="8" name="Прямоугольник 7"/>
          <p:cNvSpPr/>
          <p:nvPr/>
        </p:nvSpPr>
        <p:spPr>
          <a:xfrm>
            <a:off x="685800" y="3352800"/>
            <a:ext cx="4419600" cy="3570208"/>
          </a:xfrm>
          <a:prstGeom prst="rect">
            <a:avLst/>
          </a:prstGeom>
        </p:spPr>
        <p:txBody>
          <a:bodyPr wrap="square">
            <a:spAutoFit/>
          </a:bodyPr>
          <a:lstStyle/>
          <a:p>
            <a:pPr>
              <a:buFont typeface="Wingdings" pitchFamily="2" charset="2"/>
              <a:buChar char="ü"/>
            </a:pPr>
            <a:r>
              <a:rPr lang="ru-RU" dirty="0" smtClean="0">
                <a:solidFill>
                  <a:srgbClr val="800000"/>
                </a:solidFill>
              </a:rPr>
              <a:t>«</a:t>
            </a:r>
            <a:r>
              <a:rPr lang="ru-RU" sz="1600" dirty="0" err="1" smtClean="0">
                <a:solidFill>
                  <a:srgbClr val="800000"/>
                </a:solidFill>
                <a:latin typeface="Times New Roman" pitchFamily="18" charset="0"/>
                <a:cs typeface="Times New Roman" pitchFamily="18" charset="0"/>
              </a:rPr>
              <a:t>Са-Фи-Дансе</a:t>
            </a:r>
            <a:r>
              <a:rPr lang="ru-RU" sz="1600" dirty="0" smtClean="0">
                <a:solidFill>
                  <a:srgbClr val="800000"/>
                </a:solidFill>
                <a:latin typeface="Times New Roman" pitchFamily="18" charset="0"/>
                <a:cs typeface="Times New Roman" pitchFamily="18" charset="0"/>
              </a:rPr>
              <a:t>»  танцевально – игровая гимнастика для детей» МС.Е. </a:t>
            </a:r>
            <a:r>
              <a:rPr lang="ru-RU" sz="1600" dirty="0" err="1" smtClean="0">
                <a:solidFill>
                  <a:srgbClr val="800000"/>
                </a:solidFill>
                <a:latin typeface="Times New Roman" pitchFamily="18" charset="0"/>
                <a:cs typeface="Times New Roman" pitchFamily="18" charset="0"/>
              </a:rPr>
              <a:t>Фирилёва</a:t>
            </a:r>
            <a:r>
              <a:rPr lang="ru-RU" sz="1600" dirty="0" smtClean="0">
                <a:solidFill>
                  <a:srgbClr val="800000"/>
                </a:solidFill>
                <a:latin typeface="Times New Roman" pitchFamily="18" charset="0"/>
                <a:cs typeface="Times New Roman" pitchFamily="18" charset="0"/>
              </a:rPr>
              <a:t>, Е.Г.Сайкина </a:t>
            </a:r>
          </a:p>
          <a:p>
            <a:pPr>
              <a:buFont typeface="Wingdings" pitchFamily="2" charset="2"/>
              <a:buChar char="ü"/>
            </a:pPr>
            <a:endParaRPr lang="ru-RU" sz="1600" dirty="0" smtClean="0">
              <a:solidFill>
                <a:srgbClr val="800000"/>
              </a:solidFill>
              <a:latin typeface="Times New Roman" pitchFamily="18" charset="0"/>
              <a:cs typeface="Times New Roman" pitchFamily="18" charset="0"/>
            </a:endParaRPr>
          </a:p>
          <a:p>
            <a:pPr>
              <a:buFont typeface="Wingdings" pitchFamily="2" charset="2"/>
              <a:buChar char="ü"/>
            </a:pPr>
            <a:r>
              <a:rPr lang="ru-RU" sz="1600" dirty="0" smtClean="0">
                <a:solidFill>
                  <a:srgbClr val="800000"/>
                </a:solidFill>
                <a:latin typeface="Times New Roman" pitchFamily="18" charset="0"/>
                <a:cs typeface="Times New Roman" pitchFamily="18" charset="0"/>
              </a:rPr>
              <a:t>«Оздоровительные интегрированные занятия», «Зелёный огонёк здоровья» </a:t>
            </a:r>
            <a:r>
              <a:rPr lang="ru-RU" sz="1600" dirty="0" err="1" smtClean="0">
                <a:solidFill>
                  <a:srgbClr val="800000"/>
                </a:solidFill>
                <a:latin typeface="Times New Roman" pitchFamily="18" charset="0"/>
                <a:cs typeface="Times New Roman" pitchFamily="18" charset="0"/>
              </a:rPr>
              <a:t>М.Ю.Картушина</a:t>
            </a:r>
            <a:r>
              <a:rPr lang="ru-RU" sz="1600" dirty="0" smtClean="0">
                <a:solidFill>
                  <a:srgbClr val="800000"/>
                </a:solidFill>
                <a:latin typeface="Times New Roman" pitchFamily="18" charset="0"/>
                <a:cs typeface="Times New Roman" pitchFamily="18" charset="0"/>
              </a:rPr>
              <a:t> </a:t>
            </a:r>
          </a:p>
          <a:p>
            <a:r>
              <a:rPr lang="ru-RU" sz="1600" dirty="0" smtClean="0">
                <a:latin typeface="Times New Roman" pitchFamily="18" charset="0"/>
                <a:cs typeface="Times New Roman" pitchFamily="18" charset="0"/>
              </a:rPr>
              <a:t> </a:t>
            </a:r>
          </a:p>
          <a:p>
            <a:pPr>
              <a:buFont typeface="Wingdings" pitchFamily="2" charset="2"/>
              <a:buChar char="ü"/>
            </a:pPr>
            <a:r>
              <a:rPr lang="ru-RU" sz="1600" dirty="0" smtClean="0">
                <a:solidFill>
                  <a:srgbClr val="800000"/>
                </a:solidFill>
                <a:latin typeface="Times New Roman" pitchFamily="18" charset="0"/>
                <a:cs typeface="Times New Roman" pitchFamily="18" charset="0"/>
              </a:rPr>
              <a:t>«Занятия физической культурой в ДОУ» </a:t>
            </a:r>
            <a:r>
              <a:rPr lang="ru-RU" sz="1600" dirty="0" err="1" smtClean="0">
                <a:solidFill>
                  <a:srgbClr val="800000"/>
                </a:solidFill>
                <a:latin typeface="Times New Roman" pitchFamily="18" charset="0"/>
                <a:cs typeface="Times New Roman" pitchFamily="18" charset="0"/>
              </a:rPr>
              <a:t>Горькова</a:t>
            </a:r>
            <a:r>
              <a:rPr lang="ru-RU" sz="1600" dirty="0" smtClean="0">
                <a:solidFill>
                  <a:srgbClr val="800000"/>
                </a:solidFill>
                <a:latin typeface="Times New Roman" pitchFamily="18" charset="0"/>
                <a:cs typeface="Times New Roman" pitchFamily="18" charset="0"/>
              </a:rPr>
              <a:t> Л.Г. ,Обухова Л.А  </a:t>
            </a:r>
          </a:p>
          <a:p>
            <a:r>
              <a:rPr lang="ru-RU" sz="1600" dirty="0" smtClean="0"/>
              <a:t> </a:t>
            </a:r>
          </a:p>
          <a:p>
            <a:endParaRPr lang="ru-RU" sz="1600" dirty="0" smtClean="0">
              <a:latin typeface="Times New Roman" pitchFamily="18" charset="0"/>
              <a:cs typeface="Times New Roman" pitchFamily="18" charset="0"/>
            </a:endParaRPr>
          </a:p>
          <a:p>
            <a:pPr>
              <a:buFont typeface="Wingdings" pitchFamily="2" charset="2"/>
              <a:buChar char="ü"/>
            </a:pPr>
            <a:endParaRPr lang="ru-RU" sz="1600" dirty="0" smtClean="0">
              <a:solidFill>
                <a:srgbClr val="800000"/>
              </a:solidFill>
              <a:latin typeface="Times New Roman" pitchFamily="18" charset="0"/>
              <a:cs typeface="Times New Roman" pitchFamily="18" charset="0"/>
            </a:endParaRPr>
          </a:p>
          <a:p>
            <a:pPr>
              <a:buFont typeface="Wingdings" pitchFamily="2" charset="2"/>
              <a:buChar char="ü"/>
            </a:pPr>
            <a:endParaRPr lang="ru-RU" sz="1600" dirty="0">
              <a:solidFill>
                <a:srgbClr val="800000"/>
              </a:solidFill>
              <a:latin typeface="Times New Roman" pitchFamily="18" charset="0"/>
              <a:cs typeface="Times New Roman" pitchFamily="18" charset="0"/>
            </a:endParaRPr>
          </a:p>
        </p:txBody>
      </p:sp>
      <p:pic>
        <p:nvPicPr>
          <p:cNvPr id="52229" name="Picture 5" descr="C:\Users\анжела\Desktop\3622993.jpg"/>
          <p:cNvPicPr>
            <a:picLocks noChangeAspect="1" noChangeArrowheads="1"/>
          </p:cNvPicPr>
          <p:nvPr/>
        </p:nvPicPr>
        <p:blipFill>
          <a:blip r:embed="rId2"/>
          <a:srcRect/>
          <a:stretch>
            <a:fillRect/>
          </a:stretch>
        </p:blipFill>
        <p:spPr bwMode="auto">
          <a:xfrm rot="901912">
            <a:off x="6694265" y="3836008"/>
            <a:ext cx="1704002" cy="2487843"/>
          </a:xfrm>
          <a:prstGeom prst="rect">
            <a:avLst/>
          </a:prstGeom>
          <a:noFill/>
        </p:spPr>
      </p:pic>
      <p:pic>
        <p:nvPicPr>
          <p:cNvPr id="52228" name="Picture 4" descr="C:\Users\анжела\Desktop\14334.jpg"/>
          <p:cNvPicPr>
            <a:picLocks noChangeAspect="1" noChangeArrowheads="1"/>
          </p:cNvPicPr>
          <p:nvPr/>
        </p:nvPicPr>
        <p:blipFill>
          <a:blip r:embed="rId3"/>
          <a:srcRect/>
          <a:stretch>
            <a:fillRect/>
          </a:stretch>
        </p:blipFill>
        <p:spPr bwMode="auto">
          <a:xfrm>
            <a:off x="6934200" y="1066800"/>
            <a:ext cx="1592127" cy="2519187"/>
          </a:xfrm>
          <a:prstGeom prst="rect">
            <a:avLst/>
          </a:prstGeom>
          <a:noFill/>
        </p:spPr>
      </p:pic>
      <p:pic>
        <p:nvPicPr>
          <p:cNvPr id="52230" name="Picture 6" descr="C:\Users\анжела\Desktop\1846290.jpg"/>
          <p:cNvPicPr>
            <a:picLocks noChangeAspect="1" noChangeArrowheads="1"/>
          </p:cNvPicPr>
          <p:nvPr/>
        </p:nvPicPr>
        <p:blipFill>
          <a:blip r:embed="rId4" cstate="print"/>
          <a:srcRect/>
          <a:stretch>
            <a:fillRect/>
          </a:stretch>
        </p:blipFill>
        <p:spPr bwMode="auto">
          <a:xfrm>
            <a:off x="5257800" y="2209800"/>
            <a:ext cx="1415698" cy="2047705"/>
          </a:xfrm>
          <a:prstGeom prst="rect">
            <a:avLst/>
          </a:prstGeom>
          <a:noFill/>
        </p:spPr>
      </p:pic>
      <p:pic>
        <p:nvPicPr>
          <p:cNvPr id="52231" name="Picture 7" descr="C:\Users\анжела\Desktop\26.jpg"/>
          <p:cNvPicPr>
            <a:picLocks noChangeAspect="1" noChangeArrowheads="1"/>
          </p:cNvPicPr>
          <p:nvPr/>
        </p:nvPicPr>
        <p:blipFill>
          <a:blip r:embed="rId5"/>
          <a:srcRect/>
          <a:stretch>
            <a:fillRect/>
          </a:stretch>
        </p:blipFill>
        <p:spPr bwMode="auto">
          <a:xfrm>
            <a:off x="4953000" y="4343400"/>
            <a:ext cx="1371600" cy="194829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Прямая соединительная линия 30"/>
          <p:cNvCxnSpPr>
            <a:stCxn id="12" idx="2"/>
          </p:cNvCxnSpPr>
          <p:nvPr/>
        </p:nvCxnSpPr>
        <p:spPr>
          <a:xfrm rot="16200000" flipH="1">
            <a:off x="5143500" y="495300"/>
            <a:ext cx="1524000" cy="266700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stCxn id="12" idx="2"/>
          </p:cNvCxnSpPr>
          <p:nvPr/>
        </p:nvCxnSpPr>
        <p:spPr>
          <a:xfrm rot="5400000">
            <a:off x="2476500" y="419100"/>
            <a:ext cx="1447800" cy="274320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2375950" y="381000"/>
            <a:ext cx="4392100" cy="400110"/>
          </a:xfrm>
          <a:prstGeom prst="rect">
            <a:avLst/>
          </a:prstGeom>
        </p:spPr>
        <p:txBody>
          <a:bodyPr wrap="square">
            <a:spAutoFit/>
          </a:bodyPr>
          <a:lstStyle/>
          <a:p>
            <a:r>
              <a:rPr lang="ru-RU" sz="2000" b="1" u="sng" dirty="0" smtClean="0">
                <a:solidFill>
                  <a:srgbClr val="800000"/>
                </a:solidFill>
                <a:latin typeface="Times New Roman" pitchFamily="18" charset="0"/>
                <a:cs typeface="Times New Roman" pitchFamily="18" charset="0"/>
              </a:rPr>
              <a:t> </a:t>
            </a:r>
            <a:endParaRPr lang="ru-RU" sz="2000" u="sng" dirty="0">
              <a:solidFill>
                <a:srgbClr val="800000"/>
              </a:solidFill>
              <a:latin typeface="Times New Roman" pitchFamily="18" charset="0"/>
              <a:cs typeface="Times New Roman" pitchFamily="18" charset="0"/>
            </a:endParaRPr>
          </a:p>
        </p:txBody>
      </p:sp>
      <p:sp>
        <p:nvSpPr>
          <p:cNvPr id="4" name="Заголовок 3"/>
          <p:cNvSpPr>
            <a:spLocks noGrp="1"/>
          </p:cNvSpPr>
          <p:nvPr>
            <p:ph type="title" idx="4294967295"/>
          </p:nvPr>
        </p:nvSpPr>
        <p:spPr>
          <a:xfrm>
            <a:off x="609600" y="685800"/>
            <a:ext cx="7391400" cy="381000"/>
          </a:xfrm>
        </p:spPr>
        <p:txBody>
          <a:bodyPr/>
          <a:lstStyle/>
          <a:p>
            <a:pPr lvl="0"/>
            <a:r>
              <a:rPr lang="ru-RU" dirty="0" smtClean="0">
                <a:solidFill>
                  <a:srgbClr val="800000"/>
                </a:solidFill>
                <a:latin typeface="Times New Roman" pitchFamily="18" charset="0"/>
                <a:ea typeface="Times New Roman" pitchFamily="18" charset="0"/>
                <a:cs typeface="Times New Roman" pitchFamily="18" charset="0"/>
              </a:rPr>
              <a:t/>
            </a:r>
            <a:br>
              <a:rPr lang="ru-RU" dirty="0" smtClean="0">
                <a:solidFill>
                  <a:srgbClr val="800000"/>
                </a:solidFill>
                <a:latin typeface="Times New Roman" pitchFamily="18" charset="0"/>
                <a:ea typeface="Times New Roman" pitchFamily="18" charset="0"/>
                <a:cs typeface="Times New Roman" pitchFamily="18" charset="0"/>
              </a:rPr>
            </a:br>
            <a:endParaRPr lang="ru-RU" dirty="0"/>
          </a:p>
        </p:txBody>
      </p:sp>
      <p:sp>
        <p:nvSpPr>
          <p:cNvPr id="12" name="Прямоугольник 11"/>
          <p:cNvSpPr/>
          <p:nvPr/>
        </p:nvSpPr>
        <p:spPr>
          <a:xfrm>
            <a:off x="2438400" y="381000"/>
            <a:ext cx="4267200" cy="685800"/>
          </a:xfrm>
          <a:prstGeom prst="rect">
            <a:avLst/>
          </a:prstGeom>
          <a:ln>
            <a:solidFill>
              <a:srgbClr val="CC33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800000"/>
                </a:solidFill>
                <a:latin typeface="Times New Roman" pitchFamily="18" charset="0"/>
                <a:cs typeface="Times New Roman" pitchFamily="18" charset="0"/>
              </a:rPr>
              <a:t>Совместные оздоровительные занятия </a:t>
            </a:r>
            <a:endParaRPr lang="ru-RU" b="1" dirty="0">
              <a:solidFill>
                <a:srgbClr val="800000"/>
              </a:solidFill>
              <a:latin typeface="Times New Roman" pitchFamily="18" charset="0"/>
              <a:cs typeface="Times New Roman" pitchFamily="18" charset="0"/>
            </a:endParaRPr>
          </a:p>
        </p:txBody>
      </p:sp>
      <p:sp>
        <p:nvSpPr>
          <p:cNvPr id="13" name="Прямоугольник 12"/>
          <p:cNvSpPr/>
          <p:nvPr/>
        </p:nvSpPr>
        <p:spPr>
          <a:xfrm>
            <a:off x="990600" y="1524000"/>
            <a:ext cx="2895600" cy="685800"/>
          </a:xfrm>
          <a:prstGeom prst="rect">
            <a:avLst/>
          </a:prstGeom>
          <a:ln>
            <a:solidFill>
              <a:srgbClr val="CC3300"/>
            </a:solidFill>
          </a:ln>
          <a:effectLst>
            <a:glow rad="101600">
              <a:schemeClr val="accent6">
                <a:satMod val="175000"/>
                <a:alpha val="40000"/>
              </a:schemeClr>
            </a:glow>
            <a:outerShdw blurRad="40000" dist="20000" dir="540000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solidFill>
                  <a:srgbClr val="800000"/>
                </a:solidFill>
                <a:latin typeface="Times New Roman" pitchFamily="18" charset="0"/>
                <a:cs typeface="Times New Roman" pitchFamily="18" charset="0"/>
              </a:rPr>
              <a:t>Традиционные </a:t>
            </a:r>
            <a:endParaRPr lang="ru-RU" dirty="0">
              <a:solidFill>
                <a:srgbClr val="800000"/>
              </a:solidFill>
              <a:latin typeface="Times New Roman" pitchFamily="18" charset="0"/>
              <a:cs typeface="Times New Roman" pitchFamily="18" charset="0"/>
            </a:endParaRPr>
          </a:p>
        </p:txBody>
      </p:sp>
      <p:sp>
        <p:nvSpPr>
          <p:cNvPr id="14" name="Прямоугольник 13"/>
          <p:cNvSpPr/>
          <p:nvPr/>
        </p:nvSpPr>
        <p:spPr>
          <a:xfrm>
            <a:off x="4800600" y="1524000"/>
            <a:ext cx="2895600" cy="609600"/>
          </a:xfrm>
          <a:prstGeom prst="rect">
            <a:avLst/>
          </a:prstGeom>
          <a:ln>
            <a:solidFill>
              <a:srgbClr val="800000"/>
            </a:solidFill>
          </a:ln>
          <a:effectLst>
            <a:glow rad="101600">
              <a:schemeClr val="accent6">
                <a:satMod val="175000"/>
                <a:alpha val="40000"/>
              </a:schemeClr>
            </a:glow>
            <a:outerShdw blurRad="40000" dist="20000" dir="540000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solidFill>
                  <a:srgbClr val="800000"/>
                </a:solidFill>
                <a:latin typeface="Times New Roman" pitchFamily="18" charset="0"/>
                <a:cs typeface="Times New Roman" pitchFamily="18" charset="0"/>
              </a:rPr>
              <a:t>Игровые</a:t>
            </a:r>
            <a:r>
              <a:rPr lang="ru-RU" dirty="0" smtClean="0">
                <a:solidFill>
                  <a:srgbClr val="800000"/>
                </a:solidFill>
              </a:rPr>
              <a:t> </a:t>
            </a:r>
            <a:endParaRPr lang="ru-RU" dirty="0">
              <a:solidFill>
                <a:srgbClr val="800000"/>
              </a:solidFill>
            </a:endParaRPr>
          </a:p>
        </p:txBody>
      </p:sp>
      <p:sp>
        <p:nvSpPr>
          <p:cNvPr id="15" name="Прямоугольник 14"/>
          <p:cNvSpPr/>
          <p:nvPr/>
        </p:nvSpPr>
        <p:spPr>
          <a:xfrm>
            <a:off x="685800" y="2590800"/>
            <a:ext cx="2971800" cy="685800"/>
          </a:xfrm>
          <a:prstGeom prst="rect">
            <a:avLst/>
          </a:prstGeom>
          <a:ln>
            <a:solidFill>
              <a:srgbClr val="800000"/>
            </a:solidFill>
          </a:ln>
          <a:effectLst>
            <a:glow rad="139700">
              <a:schemeClr val="accent6">
                <a:satMod val="175000"/>
                <a:alpha val="40000"/>
              </a:schemeClr>
            </a:glow>
            <a:outerShdw blurRad="40000" dist="20000" dir="540000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solidFill>
                  <a:srgbClr val="800000"/>
                </a:solidFill>
                <a:latin typeface="Times New Roman" pitchFamily="18" charset="0"/>
                <a:cs typeface="Times New Roman" pitchFamily="18" charset="0"/>
              </a:rPr>
              <a:t>Сюжетно – игровые </a:t>
            </a:r>
            <a:endParaRPr lang="ru-RU" dirty="0">
              <a:solidFill>
                <a:srgbClr val="800000"/>
              </a:solidFill>
              <a:latin typeface="Times New Roman" pitchFamily="18" charset="0"/>
              <a:cs typeface="Times New Roman" pitchFamily="18" charset="0"/>
            </a:endParaRPr>
          </a:p>
        </p:txBody>
      </p:sp>
      <p:pic>
        <p:nvPicPr>
          <p:cNvPr id="16" name="Picture 2" descr="C:\Users\анжела\Desktop\Новая папка\семейный-клуб2.jpg"/>
          <p:cNvPicPr>
            <a:picLocks noChangeAspect="1" noChangeArrowheads="1"/>
          </p:cNvPicPr>
          <p:nvPr/>
        </p:nvPicPr>
        <p:blipFill>
          <a:blip r:embed="rId2" cstate="print"/>
          <a:srcRect/>
          <a:stretch>
            <a:fillRect/>
          </a:stretch>
        </p:blipFill>
        <p:spPr bwMode="auto">
          <a:xfrm>
            <a:off x="304800" y="5410200"/>
            <a:ext cx="1074665" cy="1133141"/>
          </a:xfrm>
          <a:prstGeom prst="rect">
            <a:avLst/>
          </a:prstGeom>
          <a:noFill/>
          <a:ln w="9525">
            <a:noFill/>
            <a:miter lim="800000"/>
            <a:headEnd/>
            <a:tailEnd/>
          </a:ln>
        </p:spPr>
      </p:pic>
      <p:sp>
        <p:nvSpPr>
          <p:cNvPr id="17" name="Прямоугольник 16"/>
          <p:cNvSpPr/>
          <p:nvPr/>
        </p:nvSpPr>
        <p:spPr>
          <a:xfrm>
            <a:off x="2895600" y="3505200"/>
            <a:ext cx="3200400" cy="762000"/>
          </a:xfrm>
          <a:prstGeom prst="rect">
            <a:avLst/>
          </a:prstGeom>
          <a:ln>
            <a:solidFill>
              <a:srgbClr val="800000"/>
            </a:solidFill>
          </a:ln>
          <a:effectLst>
            <a:glow rad="139700">
              <a:schemeClr val="accent6">
                <a:satMod val="175000"/>
                <a:alpha val="40000"/>
              </a:schemeClr>
            </a:glow>
            <a:outerShdw blurRad="40000" dist="20000" dir="540000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rgbClr val="800000"/>
                </a:solidFill>
                <a:latin typeface="Times New Roman" pitchFamily="18" charset="0"/>
                <a:cs typeface="Times New Roman" pitchFamily="18" charset="0"/>
              </a:rPr>
              <a:t>Совместные  мероприятия </a:t>
            </a:r>
            <a:endParaRPr lang="ru-RU" b="1" dirty="0">
              <a:solidFill>
                <a:srgbClr val="800000"/>
              </a:solidFill>
              <a:latin typeface="Times New Roman" pitchFamily="18" charset="0"/>
              <a:cs typeface="Times New Roman" pitchFamily="18" charset="0"/>
            </a:endParaRPr>
          </a:p>
        </p:txBody>
      </p:sp>
      <p:sp>
        <p:nvSpPr>
          <p:cNvPr id="18" name="Прямоугольник 17"/>
          <p:cNvSpPr/>
          <p:nvPr/>
        </p:nvSpPr>
        <p:spPr>
          <a:xfrm>
            <a:off x="1447800" y="4724400"/>
            <a:ext cx="2667000" cy="914400"/>
          </a:xfrm>
          <a:prstGeom prst="rect">
            <a:avLst/>
          </a:prstGeom>
          <a:ln>
            <a:solidFill>
              <a:srgbClr val="800000"/>
            </a:solidFill>
          </a:ln>
          <a:effectLst>
            <a:glow rad="101600">
              <a:schemeClr val="accent6">
                <a:satMod val="175000"/>
                <a:alpha val="40000"/>
              </a:schemeClr>
            </a:glow>
            <a:outerShdw blurRad="40000" dist="20000" dir="540000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solidFill>
                  <a:srgbClr val="800000"/>
                </a:solidFill>
                <a:latin typeface="Times New Roman" pitchFamily="18" charset="0"/>
                <a:cs typeface="Times New Roman" pitchFamily="18" charset="0"/>
              </a:rPr>
              <a:t>Семейные праздники</a:t>
            </a:r>
            <a:endParaRPr lang="ru-RU" dirty="0">
              <a:solidFill>
                <a:srgbClr val="800000"/>
              </a:solidFill>
              <a:latin typeface="Times New Roman" pitchFamily="18" charset="0"/>
              <a:cs typeface="Times New Roman" pitchFamily="18" charset="0"/>
            </a:endParaRPr>
          </a:p>
        </p:txBody>
      </p:sp>
      <p:sp>
        <p:nvSpPr>
          <p:cNvPr id="20" name="Прямоугольник 19"/>
          <p:cNvSpPr/>
          <p:nvPr/>
        </p:nvSpPr>
        <p:spPr>
          <a:xfrm>
            <a:off x="4953000" y="4724400"/>
            <a:ext cx="3048000" cy="838200"/>
          </a:xfrm>
          <a:prstGeom prst="rect">
            <a:avLst/>
          </a:prstGeom>
          <a:ln>
            <a:solidFill>
              <a:srgbClr val="800000"/>
            </a:solidFill>
          </a:ln>
          <a:effectLst>
            <a:glow rad="101600">
              <a:schemeClr val="accent6">
                <a:satMod val="175000"/>
                <a:alpha val="40000"/>
              </a:schemeClr>
            </a:glow>
            <a:outerShdw blurRad="40000" dist="20000" dir="540000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solidFill>
                  <a:srgbClr val="800000"/>
                </a:solidFill>
                <a:latin typeface="Times New Roman" pitchFamily="18" charset="0"/>
                <a:cs typeface="Times New Roman" pitchFamily="18" charset="0"/>
              </a:rPr>
              <a:t>Познавательно – игровые досуги</a:t>
            </a:r>
            <a:endParaRPr lang="ru-RU" dirty="0">
              <a:solidFill>
                <a:srgbClr val="800000"/>
              </a:solidFill>
              <a:latin typeface="Times New Roman" pitchFamily="18" charset="0"/>
              <a:cs typeface="Times New Roman" pitchFamily="18" charset="0"/>
            </a:endParaRPr>
          </a:p>
        </p:txBody>
      </p:sp>
      <p:sp>
        <p:nvSpPr>
          <p:cNvPr id="21" name="Прямоугольник 20"/>
          <p:cNvSpPr/>
          <p:nvPr/>
        </p:nvSpPr>
        <p:spPr>
          <a:xfrm>
            <a:off x="5105400" y="2590800"/>
            <a:ext cx="3200400" cy="685800"/>
          </a:xfrm>
          <a:prstGeom prst="rect">
            <a:avLst/>
          </a:prstGeom>
          <a:ln>
            <a:solidFill>
              <a:srgbClr val="800000"/>
            </a:solidFill>
          </a:ln>
          <a:effectLst>
            <a:glow rad="101600">
              <a:schemeClr val="accent6">
                <a:satMod val="175000"/>
                <a:alpha val="40000"/>
              </a:schemeClr>
            </a:glow>
            <a:outerShdw blurRad="40000" dist="20000" dir="540000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solidFill>
                  <a:srgbClr val="800000"/>
                </a:solidFill>
                <a:latin typeface="Times New Roman" pitchFamily="18" charset="0"/>
                <a:cs typeface="Times New Roman" pitchFamily="18" charset="0"/>
              </a:rPr>
              <a:t>Оздоровительные </a:t>
            </a:r>
            <a:endParaRPr lang="ru-RU" dirty="0">
              <a:solidFill>
                <a:srgbClr val="800000"/>
              </a:solidFill>
              <a:latin typeface="Times New Roman" pitchFamily="18" charset="0"/>
              <a:cs typeface="Times New Roman" pitchFamily="18" charset="0"/>
            </a:endParaRPr>
          </a:p>
        </p:txBody>
      </p:sp>
      <p:cxnSp>
        <p:nvCxnSpPr>
          <p:cNvPr id="23" name="Прямая со стрелкой 22"/>
          <p:cNvCxnSpPr>
            <a:stCxn id="12" idx="2"/>
          </p:cNvCxnSpPr>
          <p:nvPr/>
        </p:nvCxnSpPr>
        <p:spPr>
          <a:xfrm rot="5400000">
            <a:off x="3810000" y="609600"/>
            <a:ext cx="304800" cy="1219200"/>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2" idx="2"/>
          </p:cNvCxnSpPr>
          <p:nvPr/>
        </p:nvCxnSpPr>
        <p:spPr>
          <a:xfrm rot="16200000" flipH="1">
            <a:off x="4914900" y="723900"/>
            <a:ext cx="381000" cy="1066800"/>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17" idx="2"/>
            <a:endCxn id="18" idx="0"/>
          </p:cNvCxnSpPr>
          <p:nvPr/>
        </p:nvCxnSpPr>
        <p:spPr>
          <a:xfrm rot="5400000">
            <a:off x="3409950" y="3638550"/>
            <a:ext cx="457200" cy="171450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17" idx="2"/>
          </p:cNvCxnSpPr>
          <p:nvPr/>
        </p:nvCxnSpPr>
        <p:spPr>
          <a:xfrm rot="16200000" flipH="1">
            <a:off x="5105400" y="3657600"/>
            <a:ext cx="457200" cy="167640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c48e722-e5ee-4bb4-abb8-2d4075f5b3da">6PQ52NDQUCDJ-440-1959</_dlc_DocId>
    <_dlc_DocIdUrl xmlns="4c48e722-e5ee-4bb4-abb8-2d4075f5b3da">
      <Url>http://www.eduportal44.ru/Manturovo/mant_MDOU4/1/_layouts/15/DocIdRedir.aspx?ID=6PQ52NDQUCDJ-440-1959</Url>
      <Description>6PQ52NDQUCDJ-440-1959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C9BB411764DC944AA7B28F5C0E62FFE" ma:contentTypeVersion="0" ma:contentTypeDescription="Создание документа." ma:contentTypeScope="" ma:versionID="4749fa0ebc4561d9d866723bca394eea">
  <xsd:schema xmlns:xsd="http://www.w3.org/2001/XMLSchema" xmlns:xs="http://www.w3.org/2001/XMLSchema" xmlns:p="http://schemas.microsoft.com/office/2006/metadata/properties" xmlns:ns2="4c48e722-e5ee-4bb4-abb8-2d4075f5b3da" targetNamespace="http://schemas.microsoft.com/office/2006/metadata/properties" ma:root="true" ma:fieldsID="8a220eebd1fd7726bb29bddc0ee35786" ns2:_="">
    <xsd:import namespace="4c48e722-e5ee-4bb4-abb8-2d4075f5b3d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8e722-e5ee-4bb4-abb8-2d4075f5b3da"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239BDC-2446-432A-AD37-F194AF245AEB}"/>
</file>

<file path=customXml/itemProps2.xml><?xml version="1.0" encoding="utf-8"?>
<ds:datastoreItem xmlns:ds="http://schemas.openxmlformats.org/officeDocument/2006/customXml" ds:itemID="{227BDB8B-E4D3-4A3E-9160-44ECCB2BBD23}"/>
</file>

<file path=customXml/itemProps3.xml><?xml version="1.0" encoding="utf-8"?>
<ds:datastoreItem xmlns:ds="http://schemas.openxmlformats.org/officeDocument/2006/customXml" ds:itemID="{EB244139-90E4-4566-BD2C-36B4C8B22DB0}"/>
</file>

<file path=customXml/itemProps4.xml><?xml version="1.0" encoding="utf-8"?>
<ds:datastoreItem xmlns:ds="http://schemas.openxmlformats.org/officeDocument/2006/customXml" ds:itemID="{05EB6BBD-5C67-4B27-BCB3-1261EF1DB023}"/>
</file>

<file path=docProps/app.xml><?xml version="1.0" encoding="utf-8"?>
<Properties xmlns="http://schemas.openxmlformats.org/officeDocument/2006/extended-properties" xmlns:vt="http://schemas.openxmlformats.org/officeDocument/2006/docPropsVTypes">
  <TotalTime>1285</TotalTime>
  <Words>1875</Words>
  <PresentationFormat>Экран (4:3)</PresentationFormat>
  <Paragraphs>214</Paragraphs>
  <Slides>46</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Office Theme</vt:lpstr>
      <vt:lpstr>Слайд 1</vt:lpstr>
      <vt:lpstr>Слайд 2</vt:lpstr>
      <vt:lpstr>Слайд 3</vt:lpstr>
      <vt:lpstr>Слайд 4</vt:lpstr>
      <vt:lpstr>Слайд 5</vt:lpstr>
      <vt:lpstr>Слайд 6</vt:lpstr>
      <vt:lpstr>Слайд 7</vt:lpstr>
      <vt:lpstr>Педагогические технологии  </vt:lpstr>
      <vt:lpstr> </vt:lpstr>
      <vt:lpstr>Слайд 10</vt:lpstr>
      <vt:lpstr>Слайд 11</vt:lpstr>
      <vt:lpstr>Роль взрослого на занятии</vt:lpstr>
      <vt:lpstr>Экспрес-диагностика    </vt:lpstr>
      <vt:lpstr>Данные о вовлечении родителей в работу клуба «Здоровая Семья»</vt:lpstr>
      <vt:lpstr>Определение уровня коммуникативной компетенции родителей через организацию совместной двигательно-игровой деятельности  </vt:lpstr>
      <vt:lpstr>Результатами   проектной деятельности  можно считать</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Структура совместного занятия</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анжела</dc:creator>
  <cp:lastModifiedBy>анжела</cp:lastModifiedBy>
  <cp:revision>140</cp:revision>
  <dcterms:created xsi:type="dcterms:W3CDTF">2017-02-02T19:02:56Z</dcterms:created>
  <dcterms:modified xsi:type="dcterms:W3CDTF">2017-08-28T23:23:45Z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0x0101002C9BB411764DC944AA7B28F5C0E62FFE</vt:lpwstr>
  </property>
  <property fmtid="{D5CDD505-2E9C-101B-9397-08002B2CF9AE}" pid="3" name="_dlc_DocIdItemGuid">
    <vt:lpwstr>2f19f2f6-8cc5-4b6e-b85a-7c339d197b86</vt:lpwstr>
  </property>
</Properties>
</file>