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6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2E2D3B"/>
    <a:srgbClr val="4B707D"/>
    <a:srgbClr val="302F3D"/>
    <a:srgbClr val="FFFF66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>
    <p:wipe dir="d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25146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Консультация для родителей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2209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</a:rPr>
              <a:t>Гимнастика вдвоём»(обучающая утренняя зарядка)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«Дружные </a:t>
            </a:r>
            <a:r>
              <a:rPr lang="ru-RU" sz="2400" dirty="0" smtClean="0">
                <a:solidFill>
                  <a:srgbClr val="002060"/>
                </a:solidFill>
              </a:rPr>
              <a:t>ножки»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SAM_345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28767" t="6363" r="25099" b="13036"/>
          <a:stretch>
            <a:fillRect/>
          </a:stretch>
        </p:blipFill>
        <p:spPr>
          <a:xfrm>
            <a:off x="3810000" y="381000"/>
            <a:ext cx="2093495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И.П.   </a:t>
            </a:r>
            <a:r>
              <a:rPr lang="ru-RU" sz="2000" b="1" dirty="0" smtClean="0">
                <a:solidFill>
                  <a:srgbClr val="2E2D3B"/>
                </a:solidFill>
              </a:rPr>
              <a:t>сидя на полу, ноги в стороны ребенок спиной к маме, упор на руки. Одновременно ребенок и мама поднимает левую, правую  ногу вверх.</a:t>
            </a:r>
          </a:p>
          <a:p>
            <a:r>
              <a:rPr lang="ru-RU" sz="2000" b="1" dirty="0" smtClean="0">
                <a:solidFill>
                  <a:srgbClr val="2E2D3B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 descr="SAM_3455.JPG"/>
          <p:cNvPicPr>
            <a:picLocks noChangeAspect="1"/>
          </p:cNvPicPr>
          <p:nvPr/>
        </p:nvPicPr>
        <p:blipFill>
          <a:blip r:embed="rId3" cstate="print">
            <a:lum bright="-10000" contrast="-10000"/>
          </a:blip>
          <a:srcRect l="31667" t="15555" r="25833" b="17778"/>
          <a:stretch>
            <a:fillRect/>
          </a:stretch>
        </p:blipFill>
        <p:spPr>
          <a:xfrm>
            <a:off x="6096000" y="381000"/>
            <a:ext cx="233172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AM_3456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32500" t="15555" r="26666" b="18889"/>
          <a:stretch>
            <a:fillRect/>
          </a:stretch>
        </p:blipFill>
        <p:spPr>
          <a:xfrm>
            <a:off x="4876800" y="3352800"/>
            <a:ext cx="2341536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a-bbal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8006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«Мы сильные»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SAM_349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23975" t="2319" r="32795" b="6253"/>
          <a:stretch>
            <a:fillRect/>
          </a:stretch>
        </p:blipFill>
        <p:spPr>
          <a:xfrm>
            <a:off x="4648200" y="380999"/>
            <a:ext cx="1905000" cy="3021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И.П. </a:t>
            </a:r>
            <a:r>
              <a:rPr lang="ru-RU" sz="2000" b="1" dirty="0" smtClean="0">
                <a:solidFill>
                  <a:srgbClr val="2E2D3B"/>
                </a:solidFill>
              </a:rPr>
              <a:t>лежа на спине, держаться двумя руками за палочку. По сигналу «сядем» мама поднимает палку, ребенок подтягивается к ней садится.</a:t>
            </a:r>
          </a:p>
          <a:p>
            <a:endParaRPr lang="ru-RU" dirty="0"/>
          </a:p>
        </p:txBody>
      </p:sp>
      <p:pic>
        <p:nvPicPr>
          <p:cNvPr id="6" name="Рисунок 5" descr="SAM_3493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30833" t="8888" r="30833" b="11111"/>
          <a:stretch>
            <a:fillRect/>
          </a:stretch>
        </p:blipFill>
        <p:spPr>
          <a:xfrm>
            <a:off x="6781800" y="381000"/>
            <a:ext cx="1932517" cy="3024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AM_3497.JPG"/>
          <p:cNvPicPr>
            <a:picLocks noChangeAspect="1"/>
          </p:cNvPicPr>
          <p:nvPr/>
        </p:nvPicPr>
        <p:blipFill>
          <a:blip r:embed="rId4" cstate="print">
            <a:lum bright="-10000" contrast="-10000"/>
          </a:blip>
          <a:srcRect l="39167" t="14444" r="30833" b="10000"/>
          <a:stretch>
            <a:fillRect/>
          </a:stretch>
        </p:blipFill>
        <p:spPr>
          <a:xfrm>
            <a:off x="4876800" y="3505200"/>
            <a:ext cx="1586753" cy="29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3498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rcRect l="25833" t="12222" r="40834" b="14444"/>
          <a:stretch>
            <a:fillRect/>
          </a:stretch>
        </p:blipFill>
        <p:spPr>
          <a:xfrm>
            <a:off x="6781800" y="3581400"/>
            <a:ext cx="1752600" cy="2891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a-bbal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49530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«Паровозик»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SAM_34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15031" t="6294" r="31304" b="14203"/>
          <a:stretch>
            <a:fillRect/>
          </a:stretch>
        </p:blipFill>
        <p:spPr>
          <a:xfrm>
            <a:off x="4267200" y="381000"/>
            <a:ext cx="27432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И.п. сидя на полу, взрослый сидит за ребенком; ходьба на ягодицах вперед, назад, произносим  “</a:t>
            </a:r>
            <a:r>
              <a:rPr lang="ru-RU" sz="2000" b="1" dirty="0" err="1" smtClean="0">
                <a:solidFill>
                  <a:srgbClr val="2E2D3B"/>
                </a:solidFill>
              </a:rPr>
              <a:t>чух</a:t>
            </a:r>
            <a:r>
              <a:rPr lang="ru-RU" sz="2000" b="1" dirty="0" smtClean="0">
                <a:solidFill>
                  <a:srgbClr val="2E2D3B"/>
                </a:solidFill>
              </a:rPr>
              <a:t> - </a:t>
            </a:r>
            <a:r>
              <a:rPr lang="ru-RU" sz="2000" b="1" dirty="0" err="1" smtClean="0">
                <a:solidFill>
                  <a:srgbClr val="2E2D3B"/>
                </a:solidFill>
              </a:rPr>
              <a:t>чух-чух</a:t>
            </a:r>
            <a:r>
              <a:rPr lang="ru-RU" sz="2000" b="1" dirty="0" smtClean="0">
                <a:solidFill>
                  <a:srgbClr val="2E2D3B"/>
                </a:solidFill>
              </a:rPr>
              <a:t>”.</a:t>
            </a:r>
          </a:p>
          <a:p>
            <a:endParaRPr lang="ru-RU" b="1" dirty="0">
              <a:solidFill>
                <a:srgbClr val="2E2D3B"/>
              </a:solidFill>
            </a:endParaRPr>
          </a:p>
        </p:txBody>
      </p:sp>
      <p:pic>
        <p:nvPicPr>
          <p:cNvPr id="6" name="Рисунок 5" descr="SAM_3489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32500" t="20000" r="32500" b="23333"/>
          <a:stretch>
            <a:fillRect/>
          </a:stretch>
        </p:blipFill>
        <p:spPr>
          <a:xfrm>
            <a:off x="5715000" y="3276600"/>
            <a:ext cx="2590800" cy="3069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a-bbal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9530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4615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 smtClean="0">
                <a:solidFill>
                  <a:srgbClr val="002060"/>
                </a:solidFill>
              </a:rPr>
              <a:t>Попрыгунчики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SAM_34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23975" t="6294" r="38757" b="10228"/>
          <a:stretch>
            <a:fillRect/>
          </a:stretch>
        </p:blipFill>
        <p:spPr>
          <a:xfrm>
            <a:off x="4419600" y="304800"/>
            <a:ext cx="204107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И.п. стоя , лицом друг к другу, взявшись за руки. Рёбёнок  подпрыгивает как можно выше</a:t>
            </a:r>
          </a:p>
          <a:p>
            <a:r>
              <a:rPr lang="ru-RU" sz="2000" b="1" dirty="0" smtClean="0">
                <a:solidFill>
                  <a:srgbClr val="2E2D3B"/>
                </a:solidFill>
              </a:rPr>
              <a:t>( способом ноги под себя).</a:t>
            </a:r>
            <a:endParaRPr lang="ru-RU" sz="2000" b="1" dirty="0">
              <a:solidFill>
                <a:srgbClr val="2E2D3B"/>
              </a:solidFill>
            </a:endParaRPr>
          </a:p>
        </p:txBody>
      </p:sp>
      <p:pic>
        <p:nvPicPr>
          <p:cNvPr id="7" name="Рисунок 6" descr="SAM_3453.JPG"/>
          <p:cNvPicPr>
            <a:picLocks noChangeAspect="1"/>
          </p:cNvPicPr>
          <p:nvPr/>
        </p:nvPicPr>
        <p:blipFill>
          <a:blip r:embed="rId3" cstate="print">
            <a:lum bright="-10000" contrast="-10000"/>
          </a:blip>
          <a:srcRect l="29167" t="5556" r="36666" b="24444"/>
          <a:stretch>
            <a:fillRect/>
          </a:stretch>
        </p:blipFill>
        <p:spPr>
          <a:xfrm>
            <a:off x="6019800" y="3200400"/>
            <a:ext cx="2133600" cy="327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a-bbal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9530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Заключительная часть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SAM_346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28447" t="10269" r="32795" b="14203"/>
          <a:stretch>
            <a:fillRect/>
          </a:stretch>
        </p:blipFill>
        <p:spPr>
          <a:xfrm>
            <a:off x="4800600" y="228600"/>
            <a:ext cx="19812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     </a:t>
            </a:r>
            <a:r>
              <a:rPr lang="ru-RU" sz="2000" b="1" dirty="0" smtClean="0">
                <a:solidFill>
                  <a:srgbClr val="2E2D3B"/>
                </a:solidFill>
              </a:rPr>
              <a:t>Упражнение  на осанку:</a:t>
            </a:r>
          </a:p>
          <a:p>
            <a:r>
              <a:rPr lang="ru-RU" sz="2000" b="1" dirty="0" smtClean="0">
                <a:solidFill>
                  <a:srgbClr val="2E2D3B"/>
                </a:solidFill>
              </a:rPr>
              <a:t> 1.«Держим спинку прямо»</a:t>
            </a:r>
          </a:p>
          <a:p>
            <a:r>
              <a:rPr lang="ru-RU" sz="2000" b="1" dirty="0" smtClean="0">
                <a:solidFill>
                  <a:srgbClr val="2E2D3B"/>
                </a:solidFill>
              </a:rPr>
              <a:t>2.Упражнение на дыхание:</a:t>
            </a:r>
          </a:p>
          <a:p>
            <a:r>
              <a:rPr lang="ru-RU" sz="2000" b="1" dirty="0" smtClean="0">
                <a:solidFill>
                  <a:srgbClr val="2E2D3B"/>
                </a:solidFill>
              </a:rPr>
              <a:t>«Подуй на ладошки»</a:t>
            </a:r>
          </a:p>
          <a:p>
            <a:r>
              <a:rPr lang="ru-RU" sz="2000" b="1" dirty="0" smtClean="0">
                <a:solidFill>
                  <a:srgbClr val="2E2D3B"/>
                </a:solidFill>
              </a:rPr>
              <a:t>И.п.стоя, спина прямая -сделать  глубокий вдох носом, выдыхать воздух постепенно – ртом, губы «трубочкой».</a:t>
            </a:r>
          </a:p>
          <a:p>
            <a:endParaRPr lang="ru-RU" sz="2000" dirty="0"/>
          </a:p>
        </p:txBody>
      </p:sp>
      <p:pic>
        <p:nvPicPr>
          <p:cNvPr id="7" name="Рисунок 6" descr="SAM_3501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26667" r="22500" b="5556"/>
          <a:stretch>
            <a:fillRect/>
          </a:stretch>
        </p:blipFill>
        <p:spPr>
          <a:xfrm>
            <a:off x="6096000" y="3382780"/>
            <a:ext cx="2133600" cy="297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3502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20834" t="10000" r="30834" b="3333"/>
          <a:stretch>
            <a:fillRect/>
          </a:stretch>
        </p:blipFill>
        <p:spPr>
          <a:xfrm>
            <a:off x="3618524" y="3352800"/>
            <a:ext cx="2209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a-bbal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5626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3400" y="381000"/>
            <a:ext cx="8229599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2E2D3B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Дорогие наши мамы, папы, почаще проводите время со своими малышами.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2E2D3B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Играйте с ними, занимайтесь физкультурой,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2E2D3B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доставляя удовольствие себе и детям!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276600"/>
            <a:ext cx="4114800" cy="2980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a-bbal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800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57200" y="457200"/>
            <a:ext cx="82296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06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важаемые родители!</a:t>
            </a:r>
          </a:p>
          <a:p>
            <a:pPr marL="0" marR="0" lvl="0" indent="2206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indent="2206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2E2D3B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  вас представлен  мастер – класс по физическому развитию</a:t>
            </a:r>
            <a:r>
              <a:rPr lang="ru-RU" sz="2400" b="1" i="1" dirty="0" smtClean="0">
                <a:solidFill>
                  <a:srgbClr val="2E2D3B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«Гимнастика вдвоем»</a:t>
            </a:r>
            <a:endParaRPr lang="ru-RU" sz="2400" i="1" dirty="0" smtClean="0">
              <a:solidFill>
                <a:srgbClr val="2E2D3B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indent="2206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2E2D3B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Все эти упражнения простые, доступные для Вас и ваших детей.</a:t>
            </a:r>
          </a:p>
          <a:p>
            <a:pPr lvl="0" indent="2206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2E2D3B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Выполняя гимнастику вы получите массу положительных эмоций, заряд бодрости и хорошего настроения.</a:t>
            </a:r>
          </a:p>
          <a:p>
            <a:pPr lvl="0" indent="2206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i="1" dirty="0" smtClean="0">
              <a:solidFill>
                <a:srgbClr val="2E2D3B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indent="2206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2E2D3B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Успехов Вам!</a:t>
            </a:r>
          </a:p>
          <a:p>
            <a:pPr lvl="0" indent="2206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«Весёлая ходьба»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SAM_344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-10000"/>
          </a:blip>
          <a:srcRect l="16522" t="4307" r="47701" b="16190"/>
          <a:stretch>
            <a:fillRect/>
          </a:stretch>
        </p:blipFill>
        <p:spPr>
          <a:xfrm>
            <a:off x="4724400" y="304800"/>
            <a:ext cx="169164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1447800"/>
            <a:ext cx="3008313" cy="46910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И.П </a:t>
            </a:r>
            <a:r>
              <a:rPr lang="ru-RU" sz="2000" b="1" dirty="0" smtClean="0">
                <a:solidFill>
                  <a:srgbClr val="2E2D3B"/>
                </a:solidFill>
              </a:rPr>
              <a:t>с – стоя, лицом друг к другу, взявшись за руки, ребёнок стоит на ногах (стопе) взрослого, который медленно шагает вперёд ,крепко держа ребёнка за  руки.</a:t>
            </a:r>
            <a:r>
              <a:rPr lang="ru-RU" sz="2000" dirty="0" smtClean="0">
                <a:solidFill>
                  <a:srgbClr val="2E2D3B"/>
                </a:solidFill>
              </a:rPr>
              <a:t> </a:t>
            </a:r>
            <a:endParaRPr lang="ru-RU" sz="2000" dirty="0">
              <a:solidFill>
                <a:srgbClr val="2E2D3B"/>
              </a:solidFill>
            </a:endParaRPr>
          </a:p>
        </p:txBody>
      </p:sp>
      <p:pic>
        <p:nvPicPr>
          <p:cNvPr id="6" name="Рисунок 5" descr="SAM_3448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30833" t="7777" r="36667" b="20000"/>
          <a:stretch>
            <a:fillRect/>
          </a:stretch>
        </p:blipFill>
        <p:spPr>
          <a:xfrm>
            <a:off x="6705600" y="304800"/>
            <a:ext cx="169164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AM_3449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34167" t="9999" r="39166" b="20000"/>
          <a:stretch>
            <a:fillRect/>
          </a:stretch>
        </p:blipFill>
        <p:spPr>
          <a:xfrm>
            <a:off x="4800600" y="3276600"/>
            <a:ext cx="1664304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3450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rcRect l="33334" t="22222" r="40000" b="12222"/>
          <a:stretch>
            <a:fillRect/>
          </a:stretch>
        </p:blipFill>
        <p:spPr>
          <a:xfrm>
            <a:off x="6705600" y="3352800"/>
            <a:ext cx="1777139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a-bbal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1816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«Потягушечки»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SAM_346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30512" t="12368" r="35802" b="22242"/>
          <a:stretch>
            <a:fillRect/>
          </a:stretch>
        </p:blipFill>
        <p:spPr>
          <a:xfrm>
            <a:off x="4191000" y="266700"/>
            <a:ext cx="1905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3822699"/>
          </a:xfrm>
        </p:spPr>
        <p:txBody>
          <a:bodyPr/>
          <a:lstStyle/>
          <a:p>
            <a:r>
              <a:rPr lang="ru-RU" dirty="0" smtClean="0"/>
              <a:t>  </a:t>
            </a:r>
            <a:r>
              <a:rPr lang="ru-RU" sz="2000" dirty="0" smtClean="0"/>
              <a:t> </a:t>
            </a:r>
            <a:r>
              <a:rPr lang="ru-RU" sz="2000" b="1" dirty="0" smtClean="0">
                <a:solidFill>
                  <a:srgbClr val="2E2D3B"/>
                </a:solidFill>
              </a:rPr>
              <a:t> И.п. ребенок  стоит спиной к маме, ребенок и взрослый поднимают руки через стороны вверх., поднимаясь на носки, взрослый потягивает руки  ребенка вверх ( то же с гимн. палочкой)</a:t>
            </a:r>
          </a:p>
          <a:p>
            <a:endParaRPr lang="ru-RU" dirty="0"/>
          </a:p>
        </p:txBody>
      </p:sp>
      <p:pic>
        <p:nvPicPr>
          <p:cNvPr id="9" name="Рисунок 8" descr="SAM_3464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33333" t="20000" r="39167" b="21111"/>
          <a:stretch>
            <a:fillRect/>
          </a:stretch>
        </p:blipFill>
        <p:spPr>
          <a:xfrm>
            <a:off x="6629400" y="304800"/>
            <a:ext cx="1828800" cy="2937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SAM_3466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30488" t="15854" r="41159" b="23171"/>
          <a:stretch>
            <a:fillRect/>
          </a:stretch>
        </p:blipFill>
        <p:spPr>
          <a:xfrm>
            <a:off x="5410200" y="3352800"/>
            <a:ext cx="1905000" cy="3072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a-bbal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9530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</a:rPr>
              <a:t>«Насосы»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  </a:t>
            </a:r>
            <a:endParaRPr lang="ru-RU" dirty="0"/>
          </a:p>
        </p:txBody>
      </p:sp>
      <p:pic>
        <p:nvPicPr>
          <p:cNvPr id="8" name="Содержимое 7" descr="SAM_346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23975" t="16287" r="36190" b="12215"/>
          <a:stretch>
            <a:fillRect/>
          </a:stretch>
        </p:blipFill>
        <p:spPr>
          <a:xfrm>
            <a:off x="4114800" y="381000"/>
            <a:ext cx="2057400" cy="2769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/>
              <a:t> </a:t>
            </a:r>
            <a:r>
              <a:rPr lang="ru-RU" sz="2000" b="1" dirty="0" smtClean="0">
                <a:solidFill>
                  <a:srgbClr val="2E2D3B"/>
                </a:solidFill>
              </a:rPr>
              <a:t>И.п. стоя лицом друг к другу, ноги на ширине плеч, взявшись за руки.</a:t>
            </a:r>
            <a:br>
              <a:rPr lang="ru-RU" sz="2000" b="1" dirty="0" smtClean="0">
                <a:solidFill>
                  <a:srgbClr val="2E2D3B"/>
                </a:solidFill>
              </a:rPr>
            </a:br>
            <a:r>
              <a:rPr lang="ru-RU" sz="2000" b="1" dirty="0" smtClean="0">
                <a:solidFill>
                  <a:srgbClr val="2E2D3B"/>
                </a:solidFill>
              </a:rPr>
              <a:t>     Ребенок приседает, мама стоит  и наоборот.  Во время приседания произносим звук </a:t>
            </a:r>
            <a:r>
              <a:rPr lang="ru-RU" sz="2000" b="1" dirty="0" err="1" smtClean="0">
                <a:solidFill>
                  <a:srgbClr val="2E2D3B"/>
                </a:solidFill>
              </a:rPr>
              <a:t>сссс</a:t>
            </a:r>
            <a:r>
              <a:rPr lang="ru-RU" sz="2000" b="1" dirty="0" smtClean="0">
                <a:solidFill>
                  <a:srgbClr val="2E2D3B"/>
                </a:solidFill>
              </a:rPr>
              <a:t> ( то же можно выполнять  с гимнастической палочкой)</a:t>
            </a:r>
            <a:br>
              <a:rPr lang="ru-RU" sz="2000" b="1" dirty="0" smtClean="0">
                <a:solidFill>
                  <a:srgbClr val="2E2D3B"/>
                </a:solidFill>
              </a:rPr>
            </a:br>
            <a:endParaRPr lang="ru-RU" sz="2000" b="1" dirty="0">
              <a:solidFill>
                <a:srgbClr val="2E2D3B"/>
              </a:solidFill>
            </a:endParaRPr>
          </a:p>
        </p:txBody>
      </p:sp>
      <p:pic>
        <p:nvPicPr>
          <p:cNvPr id="9" name="Рисунок 8" descr="SAM_3468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23333" t="21111" r="41667" b="11111"/>
          <a:stretch>
            <a:fillRect/>
          </a:stretch>
        </p:blipFill>
        <p:spPr>
          <a:xfrm>
            <a:off x="6629400" y="381000"/>
            <a:ext cx="194122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SAM_3469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26667" t="14444" r="39166" b="20000"/>
          <a:stretch>
            <a:fillRect/>
          </a:stretch>
        </p:blipFill>
        <p:spPr>
          <a:xfrm>
            <a:off x="4191000" y="3352799"/>
            <a:ext cx="2057400" cy="2960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SAM_3470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rcRect l="33333" t="28889" r="40000" b="18889"/>
          <a:stretch>
            <a:fillRect/>
          </a:stretch>
        </p:blipFill>
        <p:spPr>
          <a:xfrm>
            <a:off x="6629400" y="3429000"/>
            <a:ext cx="1974715" cy="2900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a-bbal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0292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«Обезьянки»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SAM_347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23975" t="20207" r="43230" b="6253"/>
          <a:stretch>
            <a:fillRect/>
          </a:stretch>
        </p:blipFill>
        <p:spPr>
          <a:xfrm>
            <a:off x="4314568" y="381000"/>
            <a:ext cx="1857632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Мама держит ребенка на руках, лицом к себе. Ребенок обхватывает маму ногами, как обезьянка. Мама приседает.</a:t>
            </a:r>
            <a:endParaRPr lang="ru-RU" sz="2000" b="1" dirty="0">
              <a:solidFill>
                <a:srgbClr val="2E2D3B"/>
              </a:solidFill>
            </a:endParaRPr>
          </a:p>
        </p:txBody>
      </p:sp>
      <p:pic>
        <p:nvPicPr>
          <p:cNvPr id="6" name="Рисунок 5" descr="SAM_3473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30833" t="35555" r="43334" b="11111"/>
          <a:stretch>
            <a:fillRect/>
          </a:stretch>
        </p:blipFill>
        <p:spPr>
          <a:xfrm>
            <a:off x="6489698" y="381000"/>
            <a:ext cx="1968501" cy="304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3474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 l="30000" t="30000" r="39166" b="4444"/>
          <a:stretch>
            <a:fillRect/>
          </a:stretch>
        </p:blipFill>
        <p:spPr>
          <a:xfrm>
            <a:off x="5715000" y="3505200"/>
            <a:ext cx="1959245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a-bbal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8768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«Тянем – крутим»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SAM_347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23975" t="12324" r="29814" b="18178"/>
          <a:stretch>
            <a:fillRect/>
          </a:stretch>
        </p:blipFill>
        <p:spPr>
          <a:xfrm>
            <a:off x="3657600" y="609600"/>
            <a:ext cx="2286000" cy="2578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Ребенок и взрослый стоят лицом друг к другу держат в руках обруч. Взрослый командует: «тянем» - тянут обруч на себя, «крутим» - крутят в стороны</a:t>
            </a:r>
            <a:r>
              <a:rPr lang="ru-RU" b="1" dirty="0" smtClean="0">
                <a:solidFill>
                  <a:srgbClr val="2E2D3B"/>
                </a:solidFill>
              </a:rPr>
              <a:t>.</a:t>
            </a:r>
            <a:endParaRPr lang="ru-RU" b="1" dirty="0">
              <a:solidFill>
                <a:srgbClr val="2E2D3B"/>
              </a:solidFill>
            </a:endParaRPr>
          </a:p>
        </p:txBody>
      </p:sp>
      <p:pic>
        <p:nvPicPr>
          <p:cNvPr id="6" name="Рисунок 5" descr="SAM_3477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15000" t="12222" r="35000" b="22222"/>
          <a:stretch>
            <a:fillRect/>
          </a:stretch>
        </p:blipFill>
        <p:spPr>
          <a:xfrm>
            <a:off x="6172200" y="609600"/>
            <a:ext cx="263471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AM_3478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15000" t="6666" r="28333" b="23333"/>
          <a:stretch>
            <a:fillRect/>
          </a:stretch>
        </p:blipFill>
        <p:spPr>
          <a:xfrm>
            <a:off x="4800600" y="3505200"/>
            <a:ext cx="2743200" cy="254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a-bbal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9530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3008313" cy="1162050"/>
          </a:xfrm>
        </p:spPr>
        <p:txBody>
          <a:bodyPr/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</a:rPr>
              <a:t>«Рыбки»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И.п. мама стоит расставив ноги в стороны, ребенок лежит на животе  между ног мамы , вытянув руки вперед, мама берет ребенка за руки, приподнимает его возвращает в </a:t>
            </a:r>
            <a:r>
              <a:rPr lang="ru-RU" sz="2000" b="1" dirty="0" smtClean="0">
                <a:solidFill>
                  <a:srgbClr val="2E2D3B"/>
                </a:solidFill>
              </a:rPr>
              <a:t>и.п</a:t>
            </a:r>
            <a:r>
              <a:rPr lang="ru-RU" sz="2000" b="1" dirty="0" smtClean="0">
                <a:solidFill>
                  <a:srgbClr val="2E2D3B"/>
                </a:solidFill>
              </a:rPr>
              <a:t>.</a:t>
            </a:r>
            <a:r>
              <a:rPr lang="ru-RU" sz="2000" b="1" dirty="0" smtClean="0">
                <a:solidFill>
                  <a:srgbClr val="2E2D3B"/>
                </a:solidFill>
              </a:rPr>
              <a:t>  </a:t>
            </a:r>
            <a:r>
              <a:rPr lang="ru-RU" sz="2000" b="1" dirty="0" smtClean="0">
                <a:solidFill>
                  <a:srgbClr val="2E2D3B"/>
                </a:solidFill>
              </a:rPr>
              <a:t>(это же упражнение можно с  гимн. палочкой).</a:t>
            </a:r>
          </a:p>
          <a:p>
            <a:r>
              <a:rPr lang="ru-RU" sz="2000" b="1" dirty="0" smtClean="0">
                <a:solidFill>
                  <a:srgbClr val="2E2D3B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7" name="Рисунок 6" descr="SAM_3485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30697" t="15190" r="33227" b="16456"/>
          <a:stretch>
            <a:fillRect/>
          </a:stretch>
        </p:blipFill>
        <p:spPr>
          <a:xfrm>
            <a:off x="6629400" y="381000"/>
            <a:ext cx="2057400" cy="2923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3486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33333" t="13334" r="34167" b="15555"/>
          <a:stretch>
            <a:fillRect/>
          </a:stretch>
        </p:blipFill>
        <p:spPr>
          <a:xfrm>
            <a:off x="5410200" y="3429000"/>
            <a:ext cx="1901428" cy="3120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SAM_3484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-10000"/>
          </a:blip>
          <a:srcRect l="26070" t="4070" r="29674" b="10470"/>
          <a:stretch>
            <a:fillRect/>
          </a:stretch>
        </p:blipFill>
        <p:spPr>
          <a:xfrm>
            <a:off x="4495800" y="381000"/>
            <a:ext cx="2033814" cy="2945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a-bbal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8006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</a:rPr>
              <a:t>«Мостик»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SAM_345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16746" t="4154" r="25617" b="12765"/>
          <a:stretch>
            <a:fillRect/>
          </a:stretch>
        </p:blipFill>
        <p:spPr>
          <a:xfrm>
            <a:off x="3810001" y="304800"/>
            <a:ext cx="2678430" cy="2895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3400" y="1447800"/>
            <a:ext cx="3008313" cy="469106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2E2D3B"/>
                </a:solidFill>
              </a:rPr>
              <a:t>Взрослый встает на высокие четвереньки, ребенок проползает под «мостиком», взрослый ложится – ребенок перешагивает.</a:t>
            </a:r>
          </a:p>
          <a:p>
            <a:endParaRPr lang="ru-RU" dirty="0"/>
          </a:p>
        </p:txBody>
      </p:sp>
      <p:pic>
        <p:nvPicPr>
          <p:cNvPr id="7" name="Рисунок 6" descr="SAM_3460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20000" t="13332" r="35000" b="20001"/>
          <a:stretch>
            <a:fillRect/>
          </a:stretch>
        </p:blipFill>
        <p:spPr>
          <a:xfrm>
            <a:off x="5791200" y="3048000"/>
            <a:ext cx="2697480" cy="2997200"/>
          </a:xfrm>
          <a:prstGeom prst="rect">
            <a:avLst/>
          </a:prstGeom>
        </p:spPr>
      </p:pic>
      <p:pic>
        <p:nvPicPr>
          <p:cNvPr id="8" name="Рисунок 7" descr="a-bbal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1054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6PQ52NDQUCDJ-440-1984</_dlc_DocId>
    <_dlc_DocIdUrl xmlns="4c48e722-e5ee-4bb4-abb8-2d4075f5b3da">
      <Url>http://www.eduportal44.ru/Manturovo/mant_MDOU4/1/_layouts/15/DocIdRedir.aspx?ID=6PQ52NDQUCDJ-440-1984</Url>
      <Description>6PQ52NDQUCDJ-440-1984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C9BB411764DC944AA7B28F5C0E62FFE" ma:contentTypeVersion="0" ma:contentTypeDescription="Создание документа." ma:contentTypeScope="" ma:versionID="4749fa0ebc4561d9d866723bca394eea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C297976-5454-4B0A-AC80-D02407AE5594}"/>
</file>

<file path=customXml/itemProps2.xml><?xml version="1.0" encoding="utf-8"?>
<ds:datastoreItem xmlns:ds="http://schemas.openxmlformats.org/officeDocument/2006/customXml" ds:itemID="{0262663D-01A9-4812-AB6A-ACFFCFFB0D56}"/>
</file>

<file path=customXml/itemProps3.xml><?xml version="1.0" encoding="utf-8"?>
<ds:datastoreItem xmlns:ds="http://schemas.openxmlformats.org/officeDocument/2006/customXml" ds:itemID="{64AE631E-F325-4C0D-AA71-A52570F292DE}"/>
</file>

<file path=customXml/itemProps4.xml><?xml version="1.0" encoding="utf-8"?>
<ds:datastoreItem xmlns:ds="http://schemas.openxmlformats.org/officeDocument/2006/customXml" ds:itemID="{09C267FA-EF10-4E1A-BF7B-A89E30C70702}"/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257</TotalTime>
  <Words>347</Words>
  <PresentationFormat>Экран (4:3)</PresentationFormat>
  <Paragraphs>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Консультация для родителей</vt:lpstr>
      <vt:lpstr>Слайд 2</vt:lpstr>
      <vt:lpstr>«Весёлая ходьба»</vt:lpstr>
      <vt:lpstr>«Потягушечки» </vt:lpstr>
      <vt:lpstr>«Насосы»    </vt:lpstr>
      <vt:lpstr>«Обезьянки»    </vt:lpstr>
      <vt:lpstr>«Тянем – крутим»  </vt:lpstr>
      <vt:lpstr>«Рыбки» </vt:lpstr>
      <vt:lpstr>«Мостик» </vt:lpstr>
      <vt:lpstr>«Дружные ножки» </vt:lpstr>
      <vt:lpstr> «Мы сильные» </vt:lpstr>
      <vt:lpstr> «Паровозик» </vt:lpstr>
      <vt:lpstr>«Попрыгунчики»</vt:lpstr>
      <vt:lpstr>Заключительная часть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 для родителей</dc:title>
  <dc:creator>анжела</dc:creator>
  <cp:lastModifiedBy>анжела</cp:lastModifiedBy>
  <cp:revision>27</cp:revision>
  <dcterms:created xsi:type="dcterms:W3CDTF">2015-05-16T20:56:00Z</dcterms:created>
  <dcterms:modified xsi:type="dcterms:W3CDTF">2015-05-17T21:55:11Z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0x0101002C9BB411764DC944AA7B28F5C0E62FFE</vt:lpwstr>
  </property>
  <property fmtid="{D5CDD505-2E9C-101B-9397-08002B2CF9AE}" pid="3" name="_dlc_DocIdItemGuid">
    <vt:lpwstr>992dbce1-ae47-4440-97c4-d5c6467cdfa7</vt:lpwstr>
  </property>
</Properties>
</file>