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70" r:id="rId14"/>
    <p:sldId id="271" r:id="rId15"/>
    <p:sldId id="272" r:id="rId16"/>
    <p:sldId id="273" r:id="rId17"/>
    <p:sldId id="274" r:id="rId18"/>
    <p:sldId id="275" r:id="rId19"/>
    <p:sldId id="267" r:id="rId20"/>
    <p:sldId id="278" r:id="rId21"/>
    <p:sldId id="277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71600" y="1052736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Documents and Settings\Администратор\Рабочий стол\шаблоны\81088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6512" y="-1381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39624" y="3212976"/>
            <a:ext cx="61403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</a:rPr>
              <a:t>Уголок экспериментирования </a:t>
            </a:r>
            <a:endParaRPr lang="en-US" sz="3600" dirty="0" smtClean="0">
              <a:solidFill>
                <a:srgbClr val="0000FF"/>
              </a:solidFill>
            </a:endParaRPr>
          </a:p>
          <a:p>
            <a:pPr algn="ctr"/>
            <a:r>
              <a:rPr lang="ru-RU" sz="3600" dirty="0" smtClean="0">
                <a:solidFill>
                  <a:srgbClr val="0000FF"/>
                </a:solidFill>
              </a:rPr>
              <a:t>во 2-ой младшей группе </a:t>
            </a:r>
            <a:endParaRPr lang="ru-RU" sz="4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5072074"/>
            <a:ext cx="314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Воспитатели : </a:t>
            </a:r>
            <a:r>
              <a:rPr lang="ru-RU" b="1" dirty="0" err="1" smtClean="0"/>
              <a:t>НаумоваЛ.В</a:t>
            </a:r>
            <a:r>
              <a:rPr lang="ru-RU" b="1" dirty="0" smtClean="0"/>
              <a:t>.</a:t>
            </a:r>
          </a:p>
          <a:p>
            <a:pPr algn="r"/>
            <a:r>
              <a:rPr lang="ru-RU" b="1" dirty="0" err="1" smtClean="0"/>
              <a:t>Светкова</a:t>
            </a:r>
            <a:r>
              <a:rPr lang="ru-RU" b="1" dirty="0" smtClean="0"/>
              <a:t> А.М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Администратор\Рабочий стол\шаблоны\veselyie-rebyata-shablon-prevyu-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7626" y="0"/>
            <a:ext cx="9191626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800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9039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357166"/>
            <a:ext cx="6286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Картотеки опытов , алгоритмы выполнения опытов , схемы выполнения опытов правила поведения в уголке экспериментирования</a:t>
            </a:r>
            <a:endParaRPr lang="ru-RU" sz="2800" i="1" dirty="0"/>
          </a:p>
        </p:txBody>
      </p:sp>
      <p:pic>
        <p:nvPicPr>
          <p:cNvPr id="4098" name="Picture 2" descr="H:\ФОТО УГОЛОК\SAM_7201 - копия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0156" t="2778" r="21875"/>
          <a:stretch>
            <a:fillRect/>
          </a:stretch>
        </p:blipFill>
        <p:spPr bwMode="auto">
          <a:xfrm>
            <a:off x="2571736" y="2655500"/>
            <a:ext cx="4857784" cy="3908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1444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Администратор\Рабочий стол\шаблоны\veselyie-rebyata-shablon-prevyu-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1876"/>
            <a:ext cx="9191626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3390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6972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28861" y="571480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Компонент оборудования</a:t>
            </a:r>
          </a:p>
          <a:p>
            <a:r>
              <a:rPr lang="ru-RU" sz="3600" i="1" dirty="0" smtClean="0"/>
              <a:t>Приборы- помощники</a:t>
            </a:r>
            <a:endParaRPr lang="ru-RU" sz="3600" b="1" i="1" dirty="0">
              <a:solidFill>
                <a:srgbClr val="0000FF"/>
              </a:solidFill>
            </a:endParaRPr>
          </a:p>
        </p:txBody>
      </p:sp>
      <p:pic>
        <p:nvPicPr>
          <p:cNvPr id="5122" name="Picture 2" descr="H:\ФОТО УГОЛОК\SAM_7206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7969" t="2778" r="17968"/>
          <a:stretch>
            <a:fillRect/>
          </a:stretch>
        </p:blipFill>
        <p:spPr bwMode="auto">
          <a:xfrm>
            <a:off x="2714612" y="2071678"/>
            <a:ext cx="5000660" cy="4268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0192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6972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4991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0" y="8191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1074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" name="Picture 2" descr="C:\Documents and Settings\Администратор\Рабочий стол\шаблоны\veselyie-rebyata-shablon-prevyu-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0" y="-117089"/>
            <a:ext cx="9178584" cy="697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142976" y="571480"/>
            <a:ext cx="52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/>
              <a:t>Лабораторная посуда </a:t>
            </a:r>
            <a:endParaRPr lang="ru-RU" sz="3600" i="1" dirty="0"/>
          </a:p>
        </p:txBody>
      </p:sp>
      <p:pic>
        <p:nvPicPr>
          <p:cNvPr id="6146" name="Picture 2" descr="H:\ФОТО УГОЛОК\SAM_7212 - копия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5468" t="2778" r="20312"/>
          <a:stretch>
            <a:fillRect/>
          </a:stretch>
        </p:blipFill>
        <p:spPr bwMode="auto">
          <a:xfrm>
            <a:off x="428596" y="1785926"/>
            <a:ext cx="6000792" cy="4421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035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шаблоны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-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596" y="285728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Компонент стимулирующий </a:t>
            </a:r>
            <a:r>
              <a:rPr lang="ru-RU" sz="3600" i="1" dirty="0" smtClean="0"/>
              <a:t>Природный материал</a:t>
            </a:r>
            <a:endParaRPr lang="ru-RU" sz="3600" b="1" i="1" dirty="0">
              <a:solidFill>
                <a:srgbClr val="0000FF"/>
              </a:solidFill>
            </a:endParaRPr>
          </a:p>
        </p:txBody>
      </p:sp>
      <p:pic>
        <p:nvPicPr>
          <p:cNvPr id="7170" name="Picture 2" descr="H:\ФОТО УГОЛОК\SAM_7208 - копия - копия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3281" t="5555" r="17187" b="11111"/>
          <a:stretch>
            <a:fillRect/>
          </a:stretch>
        </p:blipFill>
        <p:spPr bwMode="auto">
          <a:xfrm>
            <a:off x="714348" y="2143116"/>
            <a:ext cx="5791241" cy="3904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шаблоны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1472" y="357167"/>
            <a:ext cx="6143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/>
              <a:t>Семена растений ,                      разные вещества</a:t>
            </a:r>
            <a:endParaRPr lang="ru-RU" sz="3600" i="1" dirty="0"/>
          </a:p>
        </p:txBody>
      </p:sp>
      <p:pic>
        <p:nvPicPr>
          <p:cNvPr id="8194" name="Picture 2" descr="H:\ФОТО УГОЛОК\SAM_7211 - копия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0156" r="15625"/>
          <a:stretch>
            <a:fillRect/>
          </a:stretch>
        </p:blipFill>
        <p:spPr bwMode="auto">
          <a:xfrm>
            <a:off x="500034" y="1571612"/>
            <a:ext cx="5938280" cy="4500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шаблоны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/>
              <a:t>Утилизированный материал</a:t>
            </a:r>
            <a:endParaRPr lang="ru-RU" sz="3600" i="1" dirty="0"/>
          </a:p>
        </p:txBody>
      </p:sp>
      <p:pic>
        <p:nvPicPr>
          <p:cNvPr id="9218" name="Picture 2" descr="H:\ФОТО УГОЛОК\SAM_7214 - копия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7031" r="16406"/>
          <a:stretch>
            <a:fillRect/>
          </a:stretch>
        </p:blipFill>
        <p:spPr bwMode="auto">
          <a:xfrm>
            <a:off x="428596" y="1785926"/>
            <a:ext cx="5988884" cy="4399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шаблоны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9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57290" y="357166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/>
              <a:t>Игрушки для игр с песком</a:t>
            </a:r>
            <a:endParaRPr lang="ru-RU" sz="3600" i="1" dirty="0"/>
          </a:p>
        </p:txBody>
      </p:sp>
      <p:pic>
        <p:nvPicPr>
          <p:cNvPr id="10243" name="Picture 3" descr="H:\ФОТО УГОЛОК\SAM_7202 - копия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3281" t="9722" r="21875"/>
          <a:stretch>
            <a:fillRect/>
          </a:stretch>
        </p:blipFill>
        <p:spPr bwMode="auto">
          <a:xfrm>
            <a:off x="571472" y="1714488"/>
            <a:ext cx="5746912" cy="4500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шаблоны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7224" y="285728"/>
            <a:ext cx="519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/>
              <a:t>Игрушки для игр с водой</a:t>
            </a:r>
            <a:endParaRPr lang="ru-RU" sz="3600" dirty="0"/>
          </a:p>
        </p:txBody>
      </p:sp>
      <p:pic>
        <p:nvPicPr>
          <p:cNvPr id="11266" name="Picture 2" descr="H:\ФОТО УГОЛОК\SAM_7204 - копия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4843" t="4166" r="17969" b="5555"/>
          <a:stretch>
            <a:fillRect/>
          </a:stretch>
        </p:blipFill>
        <p:spPr bwMode="auto">
          <a:xfrm>
            <a:off x="428596" y="1643050"/>
            <a:ext cx="604915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Администратор\Рабочий стол\шаблоны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-43696" y="0"/>
            <a:ext cx="91876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348" y="428605"/>
            <a:ext cx="6143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В уголке экспериментирования дети играют с песком и глиной, водой и снегом, камнями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12290" name="Picture 2" descr="H:\фото\P5245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143116"/>
            <a:ext cx="5429256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Администратор\Рабочий стол\шаблоны\veselyie-rebyata-shablon-prevyu-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6" cy="697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5984" y="214290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Удивляемся всему: Как? Зачем?                               И почему?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H:\фото\P8045380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1718" t="10417"/>
          <a:stretch>
            <a:fillRect/>
          </a:stretch>
        </p:blipFill>
        <p:spPr bwMode="auto">
          <a:xfrm>
            <a:off x="2786050" y="1214422"/>
            <a:ext cx="3446468" cy="2622976"/>
          </a:xfrm>
          <a:prstGeom prst="rect">
            <a:avLst/>
          </a:prstGeom>
          <a:noFill/>
        </p:spPr>
      </p:pic>
      <p:pic>
        <p:nvPicPr>
          <p:cNvPr id="13316" name="Picture 4" descr="H:\фото\P9015594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8593" t="19791" r="14062" b="6250"/>
          <a:stretch>
            <a:fillRect/>
          </a:stretch>
        </p:blipFill>
        <p:spPr bwMode="auto">
          <a:xfrm>
            <a:off x="4857752" y="3857628"/>
            <a:ext cx="3643338" cy="2612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6641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Администратор\Рабочий стол\шаблоны\veselyie-rebyata-shablon-prevyu-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980728"/>
            <a:ext cx="55446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То, что я услышал, я забыл,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То, что я увидел, я помню,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То, что я сделал, я знаю.</a:t>
            </a:r>
          </a:p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(китайская пословица)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Администратор\Рабочий стол\шаблоны\352813_html_m18db38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45097" y="3284984"/>
            <a:ext cx="2129660" cy="317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03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Администратор\Рабочий стол\шаблоны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285729"/>
            <a:ext cx="6143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/>
              <a:t>Это всё – эксперименты – интересные моменты!</a:t>
            </a:r>
            <a:endParaRPr lang="ru-RU" sz="2800" i="1" dirty="0"/>
          </a:p>
        </p:txBody>
      </p:sp>
      <p:pic>
        <p:nvPicPr>
          <p:cNvPr id="6" name="Picture 2" descr="L:\Новая папка (2)\DSCN0230.JPG"/>
          <p:cNvPicPr>
            <a:picLocks noChangeAspect="1" noChangeArrowheads="1"/>
          </p:cNvPicPr>
          <p:nvPr/>
        </p:nvPicPr>
        <p:blipFill>
          <a:blip r:embed="rId3" cstate="print"/>
          <a:srcRect l="9774" t="12500" r="16788" b="3125"/>
          <a:stretch>
            <a:fillRect/>
          </a:stretch>
        </p:blipFill>
        <p:spPr bwMode="auto">
          <a:xfrm>
            <a:off x="2571736" y="1285860"/>
            <a:ext cx="3067663" cy="2643206"/>
          </a:xfrm>
          <a:prstGeom prst="rect">
            <a:avLst/>
          </a:prstGeom>
          <a:noFill/>
        </p:spPr>
      </p:pic>
      <p:pic>
        <p:nvPicPr>
          <p:cNvPr id="7" name="Picture 2" descr="L:\Новая папка (2)\DSCN0230.JPG"/>
          <p:cNvPicPr>
            <a:picLocks noChangeAspect="1" noChangeArrowheads="1"/>
          </p:cNvPicPr>
          <p:nvPr/>
        </p:nvPicPr>
        <p:blipFill>
          <a:blip r:embed="rId4" cstate="print"/>
          <a:srcRect l="9774" t="12500" r="16788" b="3125"/>
          <a:stretch>
            <a:fillRect/>
          </a:stretch>
        </p:blipFill>
        <p:spPr bwMode="auto">
          <a:xfrm>
            <a:off x="5643570" y="3857628"/>
            <a:ext cx="3214684" cy="2769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Администратор\Рабочий стол\шаблоны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1000108"/>
            <a:ext cx="6072214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r>
              <a:rPr lang="ru-RU" sz="28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Грамотное сочетание материалов и оборудования в уголке экспериментирования способствуют овладению детьми средствами познавательной деятельности, способам действий, обследованию объектов, расширению познавательного опыта.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r>
              <a:rPr lang="ru-RU" sz="28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  </a:t>
            </a:r>
            <a:endParaRPr lang="ru-RU" sz="2800" b="1" kern="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 descr="C:\Documents and Settings\Администратор\Рабочий стол\шаблоны\veselyie-rebyata-shablon-prevyu-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7626" y="-4164"/>
            <a:ext cx="9191626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5" y="1870372"/>
            <a:ext cx="5206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C:\Documents and Settings\Администратор\Рабочий стол\шаблоны\1280px-Знайки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8093" y="2605667"/>
            <a:ext cx="3902075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23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Администратор\Рабочий стол\шаблоны\veselyie-rebyata-shablon-prevyu-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91626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486416"/>
            <a:ext cx="561662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00FF"/>
                </a:solidFill>
                <a:cs typeface="Times New Roman" pitchFamily="18" charset="0"/>
              </a:rPr>
              <a:t>Экспериментирование</a:t>
            </a:r>
            <a:r>
              <a:rPr lang="ru-RU" sz="3200" dirty="0" smtClean="0">
                <a:cs typeface="Times New Roman" pitchFamily="18" charset="0"/>
              </a:rPr>
              <a:t> – </a:t>
            </a:r>
            <a:r>
              <a:rPr lang="ru-RU" sz="3200" i="1" dirty="0" smtClean="0">
                <a:cs typeface="Times New Roman" pitchFamily="18" charset="0"/>
              </a:rPr>
              <a:t>это познание окружающей действительности в процессе специально организованных опытов и экспериментов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6" descr="http://mbdou7-krop.ru/wp-content/uploads/2017/04/Eksperimenty-v-detskom-sad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643314"/>
            <a:ext cx="5143500" cy="2905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066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дминистратор\Рабочий стол\шаблоны\veselyie-rebyata-shablon-prevyu-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7626" y="0"/>
            <a:ext cx="9191626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Люба\Downloads\slide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000108"/>
            <a:ext cx="6286544" cy="4708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0788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Администратор\Рабочий стол\шаблоны\veselyie-rebyata-shablon-prevyu-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7626" y="0"/>
            <a:ext cx="9191626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8860" y="285728"/>
            <a:ext cx="564360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800" b="1" dirty="0" smtClean="0">
                <a:solidFill>
                  <a:srgbClr val="0000FF"/>
                </a:solidFill>
              </a:rPr>
              <a:t>Требования к оборудованию уголка экспериментирования в группе                    </a:t>
            </a:r>
            <a:r>
              <a:rPr lang="en-US" sz="2800" b="1" dirty="0" smtClean="0">
                <a:solidFill>
                  <a:srgbClr val="0000FF"/>
                </a:solidFill>
              </a:rPr>
              <a:t>                </a:t>
            </a:r>
            <a:r>
              <a:rPr lang="ru-RU" sz="2800" b="1" dirty="0" smtClean="0">
                <a:solidFill>
                  <a:srgbClr val="0000FF"/>
                </a:solidFill>
              </a:rPr>
              <a:t>        </a:t>
            </a:r>
            <a:r>
              <a:rPr lang="ru-RU" sz="2800" i="1" dirty="0" smtClean="0"/>
              <a:t>Безопасность для жизни         </a:t>
            </a:r>
            <a:r>
              <a:rPr lang="en-US" sz="2800" i="1" dirty="0" smtClean="0"/>
              <a:t>        </a:t>
            </a:r>
            <a:r>
              <a:rPr lang="ru-RU" sz="2800" i="1" dirty="0" smtClean="0"/>
              <a:t> и здоровья детей;</a:t>
            </a:r>
          </a:p>
          <a:p>
            <a:pPr algn="ctr"/>
            <a:r>
              <a:rPr lang="ru-RU" sz="2800" i="1" dirty="0" smtClean="0"/>
              <a:t>Доступность ; Содержательность</a:t>
            </a:r>
          </a:p>
          <a:p>
            <a:endParaRPr lang="ru-RU" sz="3200" b="1" dirty="0" smtClean="0">
              <a:solidFill>
                <a:srgbClr val="0000FF"/>
              </a:solidFill>
            </a:endParaRPr>
          </a:p>
          <a:p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6" descr="http://chicagohacksbig.com/images/clipart-science-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3429024" cy="3104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7618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Администратор\Рабочий стол\шаблоны\veselyie-rebyata-shablon-prevyu-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6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7488" y="285728"/>
            <a:ext cx="5962984" cy="3514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</a:rPr>
              <a:t>Уголок экспериментирования делится на следующие компоненты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i="1" dirty="0" smtClean="0"/>
              <a:t>Компонент дидактический</a:t>
            </a:r>
          </a:p>
          <a:p>
            <a:r>
              <a:rPr lang="ru-RU" sz="3200" i="1" dirty="0" smtClean="0"/>
              <a:t>Компонент оборудования     Компонент стимулирующий</a:t>
            </a:r>
          </a:p>
          <a:p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юба\Downloads\Уголок 3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766787" y="3369394"/>
            <a:ext cx="5234237" cy="2967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8360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Администратор\Рабочий стол\шаблоны\veselyie-rebyata-shablon-prevyu-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7479" y="-23270"/>
            <a:ext cx="9191625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71736" y="357166"/>
            <a:ext cx="60722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Дидактический компонент </a:t>
            </a:r>
            <a:r>
              <a:rPr lang="ru-RU" sz="3200" i="1" dirty="0" smtClean="0"/>
              <a:t>Познавательные книги,   детские энциклопедии,</a:t>
            </a:r>
            <a:r>
              <a:rPr lang="ru-RU" sz="3200" dirty="0" smtClean="0"/>
              <a:t> </a:t>
            </a:r>
            <a:r>
              <a:rPr lang="ru-RU" sz="3200" i="1" dirty="0" smtClean="0"/>
              <a:t>тематические альбомы.</a:t>
            </a:r>
            <a:endParaRPr lang="ru-RU" sz="32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ФОТО УГОЛОК\SAM_7195 - копия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6306" t="2302" r="12612"/>
          <a:stretch>
            <a:fillRect/>
          </a:stretch>
        </p:blipFill>
        <p:spPr bwMode="auto">
          <a:xfrm>
            <a:off x="2643174" y="2428868"/>
            <a:ext cx="5902416" cy="4000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40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Администратор\Рабочий стол\шаблоны\veselyie-rebyata-shablon-prevyu-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78146"/>
            <a:ext cx="9144000" cy="703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2686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518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7248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982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37642" y="500042"/>
            <a:ext cx="5063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/>
              <a:t>Коллекции</a:t>
            </a:r>
            <a:endParaRPr lang="ru-RU" sz="3600" i="1" dirty="0"/>
          </a:p>
        </p:txBody>
      </p:sp>
      <p:pic>
        <p:nvPicPr>
          <p:cNvPr id="2050" name="Picture 2" descr="H:\ФОТО УГОЛОК\SAM_7196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7031" t="1389" r="16406"/>
          <a:stretch>
            <a:fillRect/>
          </a:stretch>
        </p:blipFill>
        <p:spPr bwMode="auto">
          <a:xfrm>
            <a:off x="2357422" y="1428736"/>
            <a:ext cx="6429420" cy="4658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1501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шаблоны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-231794" y="-111265"/>
            <a:ext cx="9375793" cy="712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596" y="428604"/>
            <a:ext cx="5618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/>
              <a:t>Дидактические игры </a:t>
            </a:r>
            <a:endParaRPr lang="ru-RU" sz="4000" i="1" dirty="0"/>
          </a:p>
        </p:txBody>
      </p:sp>
      <p:pic>
        <p:nvPicPr>
          <p:cNvPr id="3074" name="Picture 2" descr="H:\ФОТО УГОЛОК\SAM_7199 - копия.JPG"/>
          <p:cNvPicPr>
            <a:picLocks noChangeAspect="1" noChangeArrowheads="1"/>
          </p:cNvPicPr>
          <p:nvPr/>
        </p:nvPicPr>
        <p:blipFill>
          <a:blip r:embed="rId3" cstate="print"/>
          <a:srcRect l="7812" t="1389" r="14844"/>
          <a:stretch>
            <a:fillRect/>
          </a:stretch>
        </p:blipFill>
        <p:spPr bwMode="auto">
          <a:xfrm>
            <a:off x="500034" y="1714488"/>
            <a:ext cx="5972619" cy="4283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6PQ52NDQUCDJ-440-2004</_dlc_DocId>
    <_dlc_DocIdUrl xmlns="4c48e722-e5ee-4bb4-abb8-2d4075f5b3da">
      <Url>http://www.eduportal44.ru/Manturovo/mant_MDOU4/1/_layouts/15/DocIdRedir.aspx?ID=6PQ52NDQUCDJ-440-2004</Url>
      <Description>6PQ52NDQUCDJ-440-2004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C9BB411764DC944AA7B28F5C0E62FFE" ma:contentTypeVersion="0" ma:contentTypeDescription="Создание документа." ma:contentTypeScope="" ma:versionID="4749fa0ebc4561d9d866723bca394eea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8a220eebd1fd7726bb29bddc0ee35786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F28457-5304-4095-B02D-B34E3C7FC3C1}"/>
</file>

<file path=customXml/itemProps2.xml><?xml version="1.0" encoding="utf-8"?>
<ds:datastoreItem xmlns:ds="http://schemas.openxmlformats.org/officeDocument/2006/customXml" ds:itemID="{C782C2C6-26B0-417E-A6BB-973B14177304}"/>
</file>

<file path=customXml/itemProps3.xml><?xml version="1.0" encoding="utf-8"?>
<ds:datastoreItem xmlns:ds="http://schemas.openxmlformats.org/officeDocument/2006/customXml" ds:itemID="{CEBFD50F-F0CF-4A90-9F20-C2ABE77C8A4F}"/>
</file>

<file path=customXml/itemProps4.xml><?xml version="1.0" encoding="utf-8"?>
<ds:datastoreItem xmlns:ds="http://schemas.openxmlformats.org/officeDocument/2006/customXml" ds:itemID="{F3AC584E-E28A-40C3-AAD6-CDA76837AFC3}"/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192</Words>
  <Application>Microsoft Office PowerPoint</Application>
  <PresentationFormat>Экран (4:3)</PresentationFormat>
  <Paragraphs>35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Люба</cp:lastModifiedBy>
  <cp:revision>33</cp:revision>
  <dcterms:modified xsi:type="dcterms:W3CDTF">2017-12-12T21:02:29Z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0x0101002C9BB411764DC944AA7B28F5C0E62FFE</vt:lpwstr>
  </property>
  <property fmtid="{D5CDD505-2E9C-101B-9397-08002B2CF9AE}" pid="3" name="_dlc_DocIdItemGuid">
    <vt:lpwstr>db14b86e-f00e-4581-ba11-a15fe17b17cb</vt:lpwstr>
  </property>
</Properties>
</file>