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9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B7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01C89-F289-47C3-BADA-91C30B0769E3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1F5E5-9EBA-4511-A12C-D05B831D6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A5D5532-AE3F-4163-86F6-AECCB5949FE8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056C4F9-0CF5-4A5E-BF4E-1FB464BF5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andia.ru/text/category/avtorstvo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280920" cy="2376264"/>
          </a:xfrm>
        </p:spPr>
        <p:txBody>
          <a:bodyPr/>
          <a:lstStyle/>
          <a:p>
            <a:r>
              <a:rPr lang="ru-RU" sz="4400" dirty="0" smtClean="0">
                <a:solidFill>
                  <a:schemeClr val="tx2">
                    <a:lumMod val="90000"/>
                  </a:schemeClr>
                </a:solidFill>
              </a:rPr>
              <a:t>Ознакомление старших дошкольников с былинными героями.</a:t>
            </a:r>
            <a:endParaRPr lang="ru-RU" sz="44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8568952" cy="295232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Воспитатель:  Наумова Л..В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000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r"/>
            <a:endParaRPr lang="ru-RU" sz="2000" dirty="0">
              <a:solidFill>
                <a:schemeClr val="tx2">
                  <a:lumMod val="90000"/>
                </a:schemeClr>
              </a:solidFill>
            </a:endParaRPr>
          </a:p>
          <a:p>
            <a:pPr algn="r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МБДОУ Детский сад №4 «Огонёк »</a:t>
            </a:r>
          </a:p>
          <a:p>
            <a:pPr algn="r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        городского округа г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Мантурово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.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Люба\Downloads\012lab1vkh12415998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786058"/>
            <a:ext cx="2601346" cy="37038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743721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Слово «былина» употребляется в народной речи в значении «быль», «былое». Уже пятьсот лет назад никто на Руси не мог сказать, с каких пор повелось петь былины и сказывать сказки. Они переходили от предков вместе с обычаями и обрядами. Это были заветы, которые народ глубоко чтил.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Былина - наше культурное наследие.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Что такое былина?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00100" y="2643182"/>
            <a:ext cx="7444652" cy="3482980"/>
          </a:xfrm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Былины рассказывают нам о непобедимых русских богатырях. Воспевая воинов, былины звали на подвиг во славу родной земли, поднимали дух народа. Блины учили любви к Родине и ненависти к врагам.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Воспитательное значение образа богатыря велико. В нем слиты воедино интеллект, культура и деятельность.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29684" cy="2214578"/>
          </a:xfrm>
          <a:solidFill>
            <a:srgbClr val="C00000"/>
          </a:solidFill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В былинах содержатся ростки той жизненной мудрости, которая обязательно должна быть впитана с детства. И они непременно прорастут независимо от того, что потом будет читать и смотреть ребенок. Это как вакцина от пошлости, камертон духовной и нравственной жизни.</a:t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/>
          </a:p>
        </p:txBody>
      </p:sp>
      <p:pic>
        <p:nvPicPr>
          <p:cNvPr id="4098" name="Picture 2" descr="C:\Users\Люба\Downloads\B03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857496"/>
            <a:ext cx="4933838" cy="3268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Предварительный  э</a:t>
            </a:r>
            <a:r>
              <a:rPr lang="ru-RU" b="1" dirty="0" smtClean="0">
                <a:solidFill>
                  <a:schemeClr val="bg1"/>
                </a:solidFill>
              </a:rPr>
              <a:t>тап</a:t>
            </a:r>
            <a:r>
              <a:rPr lang="ru-RU" dirty="0" smtClean="0">
                <a:solidFill>
                  <a:schemeClr val="bg1"/>
                </a:solidFill>
              </a:rPr>
              <a:t>  начинается с  прослушивания былинного стиха, написанного на древнерусском языке, мелодично построенных фраз, особенностей звучания древнерусских слов, сложных для восприятия.  После этого дети погружаются в содержание былинного эпоса. Былина читается в литературной обработке   с последующей беседой по её содержанию. На этом этапе уделяется большое внимание словарной работе: толкованию  сложных слов, поэтичности выражений, сравнения.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357166"/>
            <a:ext cx="8358246" cy="1285884"/>
          </a:xfrm>
          <a:solidFill>
            <a:srgbClr val="C00000"/>
          </a:solidFill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Работа </a:t>
            </a:r>
            <a:r>
              <a:rPr lang="ru-RU" sz="2400" b="1" i="1" dirty="0" smtClean="0">
                <a:solidFill>
                  <a:schemeClr val="bg1"/>
                </a:solidFill>
              </a:rPr>
              <a:t>по приобщению детей </a:t>
            </a:r>
            <a:r>
              <a:rPr lang="ru-RU" sz="2400" b="1" i="1" dirty="0" smtClean="0">
                <a:solidFill>
                  <a:schemeClr val="bg1"/>
                </a:solidFill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</a:rPr>
              <a:t>к былинному эпосу выстраивается по следующей схеме: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После предварительной работы  проводится  </a:t>
            </a:r>
            <a:r>
              <a:rPr lang="ru-RU" i="1" dirty="0" smtClean="0">
                <a:solidFill>
                  <a:schemeClr val="bg1"/>
                </a:solidFill>
              </a:rPr>
              <a:t>основной </a:t>
            </a:r>
            <a:r>
              <a:rPr lang="ru-RU" b="1" dirty="0" smtClean="0">
                <a:solidFill>
                  <a:schemeClr val="bg1"/>
                </a:solidFill>
              </a:rPr>
              <a:t>этап</a:t>
            </a:r>
            <a:r>
              <a:rPr lang="ru-RU" dirty="0" smtClean="0">
                <a:solidFill>
                  <a:schemeClr val="bg1"/>
                </a:solidFill>
              </a:rPr>
              <a:t>, в котором дети  играют в русские народные подвижные игры, пересказывают отрывки из былин, подбирают пословицы и поговорки, объясняя их смысл, знакомятся с русским бытом  и народным костюмом  в музее «Русская изба» и  в группе в зоне сказочно – былинной культуры.  Сложные древнерусские слова вводятся в активный словарь ребенка.  Через занятия основного этапа ребёнок "проживает" события, происходящие с былинными героями, систематизирует ранее полученные знания.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 </a:t>
            </a:r>
            <a:r>
              <a:rPr lang="ru-RU" b="1" i="1" dirty="0" smtClean="0">
                <a:solidFill>
                  <a:schemeClr val="bg1"/>
                </a:solidFill>
              </a:rPr>
              <a:t>Основной этап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Завершает работу над былиной </a:t>
            </a:r>
            <a:r>
              <a:rPr lang="ru-RU" sz="2800" b="1" dirty="0" smtClean="0">
                <a:solidFill>
                  <a:schemeClr val="bg1"/>
                </a:solidFill>
              </a:rPr>
              <a:t>итоговый этап</a:t>
            </a:r>
            <a:r>
              <a:rPr lang="ru-RU" sz="2800" dirty="0" smtClean="0">
                <a:solidFill>
                  <a:schemeClr val="bg1"/>
                </a:solidFill>
              </a:rPr>
              <a:t>, который проводится в форме </a:t>
            </a:r>
            <a:r>
              <a:rPr lang="ru-RU" sz="2800" b="1" dirty="0" smtClean="0">
                <a:solidFill>
                  <a:schemeClr val="bg1"/>
                </a:solidFill>
              </a:rPr>
              <a:t>комплексного занятия</a:t>
            </a:r>
            <a:r>
              <a:rPr lang="ru-RU" sz="2800" dirty="0" smtClean="0">
                <a:solidFill>
                  <a:schemeClr val="bg1"/>
                </a:solidFill>
              </a:rPr>
              <a:t>. На нем обобщаются и систематизируются полученные знания по данной былине.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Итоговый этап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Реализация поставленных задач по теме «Приобщение детей старшего дошкольного возраста к былинному эпосу» в полной мере возможна лишь при условии тесного взаимодействия детского сада и семьи. Обе стороны  направляют свои усилия на всестороннее  развитие каждого ребёнка, создавая  благоприятные условия в детском саду и дома.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sz="4000" b="1" i="1" dirty="0" err="1" smtClean="0">
                <a:solidFill>
                  <a:schemeClr val="bg1"/>
                </a:solidFill>
              </a:rPr>
              <a:t>Взаимодействи</a:t>
            </a:r>
            <a:r>
              <a:rPr lang="ru-RU" sz="4000" b="1" i="1" dirty="0" smtClean="0">
                <a:solidFill>
                  <a:schemeClr val="bg1"/>
                </a:solidFill>
              </a:rPr>
              <a:t> с родителями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2143116"/>
            <a:ext cx="8001056" cy="4286280"/>
          </a:xfrm>
          <a:solidFill>
            <a:srgbClr val="C00000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1.Обучение родителей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2.Орган.изация совместных дел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При обучении родителей </a:t>
            </a:r>
            <a:r>
              <a:rPr lang="ru-RU" dirty="0" smtClean="0">
                <a:solidFill>
                  <a:schemeClr val="bg1"/>
                </a:solidFill>
              </a:rPr>
              <a:t>можно использовать как хорошо известные формы работы с семьёй (консультации, папки-передвижки, тренинги и т. д.), так и современные (игротеки, родительские газеты, "продлёнки").</a:t>
            </a:r>
            <a:r>
              <a:rPr lang="ru-RU" dirty="0" smtClean="0"/>
              <a:t> 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Организация совместных дел по теме предполагает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-Привлечение родителей к сбору иллюстративного и текстового материала;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-Участие в фольклорных праздниках, вечерах русских народных игр и забав;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-Подготовка театральных костюмов, атрибутов.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43932" cy="1285884"/>
          </a:xfrm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i="1" dirty="0" smtClean="0">
                <a:solidFill>
                  <a:schemeClr val="bg1"/>
                </a:solidFill>
              </a:rPr>
              <a:t>Работу с родителями можно строить по хорошо себя зарекомендовавшей схеме: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7873281" cy="1571636"/>
          </a:xfrm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Былины можно и нужно применять в работе с детьми старшего дошкольного возраста, они помогают заложить основы духовно-нравственной личности с активной жизненной позицией и творческим потенциалом.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Users\Люба\Downloads\a7ca61d8c290b1d6b9a8d6544de4594d_i-136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138188"/>
            <a:ext cx="3429024" cy="436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064896" cy="1595576"/>
          </a:xfr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l"/>
            <a:r>
              <a:rPr lang="ru-RU" sz="2000" b="1" dirty="0" smtClean="0"/>
              <a:t>Цель работы</a:t>
            </a:r>
            <a:r>
              <a:rPr lang="ru-RU" sz="2000" dirty="0" smtClean="0"/>
              <a:t> по приобщению детей старшего дошкольного возраста к былинному эпосу: заложить основы духовно-нравственной личности с активной жизненной позицией и творческим потенциалом.</a:t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786190"/>
            <a:ext cx="8031836" cy="2643206"/>
          </a:xfr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10000"/>
          </a:bodyPr>
          <a:lstStyle/>
          <a:p>
            <a:r>
              <a:rPr lang="ru-RU" b="1" dirty="0" smtClean="0"/>
              <a:t>Задачи: </a:t>
            </a:r>
            <a:r>
              <a:rPr lang="ru-RU" dirty="0" smtClean="0"/>
              <a:t>Вызвать интерес к жизни наших предков. Дать детям представление о былинном эпосе, его </a:t>
            </a:r>
            <a:r>
              <a:rPr lang="ru-RU" dirty="0" err="1" smtClean="0"/>
              <a:t>происхождении,</a:t>
            </a:r>
            <a:r>
              <a:rPr lang="ru-RU" u="sng" dirty="0" err="1" smtClean="0">
                <a:hlinkClick r:id="rId2" tooltip="Авторство"/>
              </a:rPr>
              <a:t>авторстве</a:t>
            </a:r>
            <a:r>
              <a:rPr lang="ru-RU" dirty="0" smtClean="0"/>
              <a:t>, содержании. Знакомить с былинным эпосом, воплощением героического поведения, достойного подражания. Дать элементарные исторические сведения об эпохе древней Руси. Продолжать формировать представление о некоторых аспектах жизни на основе былин. Передавать напевность, колорит, своеобразие слога русских былин. Упражнять в создании выразительных образов героев былин.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17395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064896" cy="3168352"/>
          </a:xfrm>
        </p:spPr>
        <p:txBody>
          <a:bodyPr/>
          <a:lstStyle/>
          <a:p>
            <a:r>
              <a:rPr lang="ru-RU" sz="2800" dirty="0" smtClean="0">
                <a:solidFill>
                  <a:srgbClr val="FFC000"/>
                </a:solidFill>
              </a:rPr>
              <a:t>?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57628"/>
            <a:ext cx="8286808" cy="2286016"/>
          </a:xfrm>
          <a:ln>
            <a:solidFill>
              <a:schemeClr val="bg2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2800" dirty="0" smtClean="0"/>
              <a:t>Воспитательное значение образа богатыря велико. В нем слиты воедино интеллект, культура и деятельность.</a:t>
            </a:r>
          </a:p>
          <a:p>
            <a:r>
              <a:rPr lang="ru-RU" sz="2800" dirty="0" smtClean="0"/>
              <a:t>Образ былинного богатыря закладывает основную мысль: свою землю надо любить, трудиться на ней, а при необходимости- защищать.</a:t>
            </a:r>
          </a:p>
          <a:p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Люба\Downloads\f22a9c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28604"/>
            <a:ext cx="2908891" cy="2696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657441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Былина — замечательное противоядие для наших детей от подражания персонажам современных мультипликационных сериалов.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Детская душа в определенный период своего становления нуждается в образе человека-героя, и лучше заполнить эту нишу образами былинных богатырей, чем суперменов, несущих сомнительные ценности 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57166"/>
            <a:ext cx="7756263" cy="1267240"/>
          </a:xfrm>
          <a:solidFill>
            <a:srgbClr val="C00000"/>
          </a:solidFill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Зачем читать былины?</a:t>
            </a:r>
            <a:r>
              <a:rPr lang="ru-RU" i="1" dirty="0" smtClean="0">
                <a:solidFill>
                  <a:schemeClr val="bg1"/>
                </a:solidFill>
              </a:rPr>
              <a:t/>
            </a:r>
            <a:br>
              <a:rPr lang="ru-RU" i="1" dirty="0" smtClean="0">
                <a:solidFill>
                  <a:schemeClr val="bg1"/>
                </a:solidFill>
              </a:rPr>
            </a:b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99247" y="2786058"/>
            <a:ext cx="7745505" cy="3357586"/>
          </a:xfrm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Сравнение былины с любым современным псевдогероическим чтивом (детективы, боевики, комиксы) показывает ее бесспорное преимущество по стилевому, лексическому и уж тем более нравственному признаку. Поэтому былина и сказка просто необходимы для становления речи.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1410116"/>
          </a:xfrm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Если вы видите, что ребенку трудно сориентироваться в жизни, например он не понимает, как относиться к грубости, агрессии, несправедливости, начните читать ему былины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Былинные герои интересны не только мальчикам, но и девочкам. Образ благородного, сильного, доброго, трудолюбивого, щедрого душой мужчины закладывается в девичьем сердце. Да и пример женской силы (той, которая в мудрости и терпении) нашел выражение в сказаниях о Василисе </a:t>
            </a:r>
            <a:r>
              <a:rPr lang="ru-RU" dirty="0" err="1" smtClean="0">
                <a:solidFill>
                  <a:schemeClr val="bg1"/>
                </a:solidFill>
              </a:rPr>
              <a:t>Микулишне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1928826"/>
          </a:xfrm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Дети отвлекаются от обид, грустных мыслей. Все это обеспечивает психологическую разгрузку. Появляется спокойствие, уверенность в себе, ощущение радости.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Воспитателю важно пополнить свои личные знания в области былинного наследия. Ведь нельзя дать детям того, чего не знаешь сам.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Увлечение собственным примером является самым действенным средством в работе с детьми. Воспитателю необходимо усваивать былины вместе с детьми. Надо создать в группе преднамеренную среду из иллюстраций, репродукций, поделок, сделанных своими руками по заданной теме. Вести работу необходимо постоянно, систематически.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Организация работы по ознакомлению детей дошкольного возраста с былинами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1. Рассказ воспитателя о том, что такое былина, о ее истории.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Чтение детям былин в обработке И. В. Карнауховой.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3. Рассматривание иллюстраций, репродукций картин по заданной теме.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4. </a:t>
            </a:r>
            <a:r>
              <a:rPr lang="ru-RU" dirty="0" err="1" smtClean="0">
                <a:solidFill>
                  <a:schemeClr val="bg1"/>
                </a:solidFill>
              </a:rPr>
              <a:t>ИЗО-деятельность</a:t>
            </a:r>
            <a:r>
              <a:rPr lang="ru-RU" dirty="0" smtClean="0">
                <a:solidFill>
                  <a:schemeClr val="bg1"/>
                </a:solidFill>
              </a:rPr>
              <a:t> на тему «Русские богатыри» (занятия и самостоятельно)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5. Оформление коллекции из открыток иллюстраций о русских богатырях.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6. Викторина «Былина в гости к нам пришла».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570156"/>
            <a:ext cx="8072494" cy="1054250"/>
          </a:xfrm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Можно организовать работу по приобщению детей к познанию былин в следующем порядке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Не нужно охватывать все сразу. Необходимо постепенно знакомить детей с былинами, обращать их внимание на внешний вид героев, их красивый наряд, самостоятельно замечать какие-то любопытные детали.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последствии дети смогут сами передать увиденное и услышанное в поделках, создавая рисунки, аппликации, работая с разными материалам.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1411440"/>
          </a:xfrm>
          <a:solidFill>
            <a:srgbClr val="C0000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Наша задача – научиться видеть жизнь, историю, с интересом в них всматриваться – это фундамент доброты, уважения, умения ценить созданное человеком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6PQ52NDQUCDJ-440-2003</_dlc_DocId>
    <_dlc_DocIdUrl xmlns="4c48e722-e5ee-4bb4-abb8-2d4075f5b3da">
      <Url>http://www.eduportal44.ru/Manturovo/mant_MDOU4/1/_layouts/15/DocIdRedir.aspx?ID=6PQ52NDQUCDJ-440-2003</Url>
      <Description>6PQ52NDQUCDJ-440-2003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9BB411764DC944AA7B28F5C0E62FFE" ma:contentTypeVersion="0" ma:contentTypeDescription="Создание документа." ma:contentTypeScope="" ma:versionID="4749fa0ebc4561d9d866723bca394ee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706A81-1672-4B58-A349-38EA07F8A044}"/>
</file>

<file path=customXml/itemProps2.xml><?xml version="1.0" encoding="utf-8"?>
<ds:datastoreItem xmlns:ds="http://schemas.openxmlformats.org/officeDocument/2006/customXml" ds:itemID="{1924FA13-0492-4789-848A-F8C6C44C2181}"/>
</file>

<file path=customXml/itemProps3.xml><?xml version="1.0" encoding="utf-8"?>
<ds:datastoreItem xmlns:ds="http://schemas.openxmlformats.org/officeDocument/2006/customXml" ds:itemID="{1AA405EE-65CD-4939-8982-21B25146F0F8}"/>
</file>

<file path=customXml/itemProps4.xml><?xml version="1.0" encoding="utf-8"?>
<ds:datastoreItem xmlns:ds="http://schemas.openxmlformats.org/officeDocument/2006/customXml" ds:itemID="{3AD26278-33DF-43B7-BE42-28051D7A2F80}"/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376</TotalTime>
  <Words>617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Твердый переплет</vt:lpstr>
      <vt:lpstr>Ознакомление старших дошкольников с былинными героями.</vt:lpstr>
      <vt:lpstr>Цель работы по приобщению детей старшего дошкольного возраста к былинному эпосу: заложить основы духовно-нравственной личности с активной жизненной позицией и творческим потенциалом. </vt:lpstr>
      <vt:lpstr>?</vt:lpstr>
      <vt:lpstr>Зачем читать былины? </vt:lpstr>
      <vt:lpstr>Если вы видите, что ребенку трудно сориентироваться в жизни, например он не понимает, как относиться к грубости, агрессии, несправедливости, начните читать ему былины.</vt:lpstr>
      <vt:lpstr>Дети отвлекаются от обид, грустных мыслей. Все это обеспечивает психологическую разгрузку. Появляется спокойствие, уверенность в себе, ощущение радости.</vt:lpstr>
      <vt:lpstr>Организация работы по ознакомлению детей дошкольного возраста с былинами</vt:lpstr>
      <vt:lpstr>Можно организовать работу по приобщению детей к познанию былин в следующем порядке.</vt:lpstr>
      <vt:lpstr>Наша задача – научиться видеть жизнь, историю, с интересом в них всматриваться – это фундамент доброты, уважения, умения ценить созданное человеком.</vt:lpstr>
      <vt:lpstr>Что такое былина? </vt:lpstr>
      <vt:lpstr>Воспитательное значение образа богатыря велико. В нем слиты воедино интеллект, культура и деятельность.</vt:lpstr>
      <vt:lpstr> В былинах содержатся ростки той жизненной мудрости, которая обязательно должна быть впитана с детства. И они непременно прорастут независимо от того, что потом будет читать и смотреть ребенок. Это как вакцина от пошлости, камертон духовной и нравственной жизни. </vt:lpstr>
      <vt:lpstr> Работа по приобщению детей  к былинному эпосу выстраивается по следующей схеме:</vt:lpstr>
      <vt:lpstr> Основной этап</vt:lpstr>
      <vt:lpstr>Итоговый этап</vt:lpstr>
      <vt:lpstr>Взаимодействи с родителями</vt:lpstr>
      <vt:lpstr> Работу с родителями можно строить по хорошо себя зарекомендовавшей схеме:  </vt:lpstr>
      <vt:lpstr>Былины можно и нужно применять в работе с детьми старшего дошкольного возраста, они помогают заложить основы духовно-нравственной личности с активной жизненной позицией и творческим потенциалом.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 народная сказка:  «Царевна-Лягушка»</dc:title>
  <dc:creator>Samsung</dc:creator>
  <cp:lastModifiedBy>Люба</cp:lastModifiedBy>
  <cp:revision>33</cp:revision>
  <dcterms:created xsi:type="dcterms:W3CDTF">2016-01-16T20:30:49Z</dcterms:created>
  <dcterms:modified xsi:type="dcterms:W3CDTF">2016-02-09T21:00:27Z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0x0101002C9BB411764DC944AA7B28F5C0E62FFE</vt:lpwstr>
  </property>
  <property fmtid="{D5CDD505-2E9C-101B-9397-08002B2CF9AE}" pid="3" name="_dlc_DocIdItemGuid">
    <vt:lpwstr>62cbd668-5ed9-44b5-913b-5a27d09acb85</vt:lpwstr>
  </property>
</Properties>
</file>