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4" r:id="rId4"/>
    <p:sldId id="275" r:id="rId5"/>
    <p:sldId id="276" r:id="rId6"/>
    <p:sldId id="258" r:id="rId7"/>
    <p:sldId id="259" r:id="rId8"/>
    <p:sldId id="279" r:id="rId9"/>
    <p:sldId id="273" r:id="rId10"/>
    <p:sldId id="277" r:id="rId11"/>
    <p:sldId id="278" r:id="rId12"/>
    <p:sldId id="269" r:id="rId13"/>
    <p:sldId id="26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D82C1D2-1C21-44AE-B60B-19DF65C7504B}" type="datetimeFigureOut">
              <a:rPr lang="ru-RU" smtClean="0"/>
              <a:pPr/>
              <a:t>23.01.2017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327A0A2-8C2A-4AA8-A811-3D4518B0A7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82C1D2-1C21-44AE-B60B-19DF65C7504B}" type="datetimeFigureOut">
              <a:rPr lang="ru-RU" smtClean="0"/>
              <a:pPr/>
              <a:t>23.01.2017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27A0A2-8C2A-4AA8-A811-3D4518B0A7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82C1D2-1C21-44AE-B60B-19DF65C7504B}" type="datetimeFigureOut">
              <a:rPr lang="ru-RU" smtClean="0"/>
              <a:pPr/>
              <a:t>23.01.2017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27A0A2-8C2A-4AA8-A811-3D4518B0A7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82C1D2-1C21-44AE-B60B-19DF65C7504B}" type="datetimeFigureOut">
              <a:rPr lang="ru-RU" smtClean="0"/>
              <a:pPr/>
              <a:t>23.01.2017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27A0A2-8C2A-4AA8-A811-3D4518B0A7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82C1D2-1C21-44AE-B60B-19DF65C7504B}" type="datetimeFigureOut">
              <a:rPr lang="ru-RU" smtClean="0"/>
              <a:pPr/>
              <a:t>23.01.2017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27A0A2-8C2A-4AA8-A811-3D4518B0A7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82C1D2-1C21-44AE-B60B-19DF65C7504B}" type="datetimeFigureOut">
              <a:rPr lang="ru-RU" smtClean="0"/>
              <a:pPr/>
              <a:t>23.01.2017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27A0A2-8C2A-4AA8-A811-3D4518B0A7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82C1D2-1C21-44AE-B60B-19DF65C7504B}" type="datetimeFigureOut">
              <a:rPr lang="ru-RU" smtClean="0"/>
              <a:pPr/>
              <a:t>23.01.2017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27A0A2-8C2A-4AA8-A811-3D4518B0A7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82C1D2-1C21-44AE-B60B-19DF65C7504B}" type="datetimeFigureOut">
              <a:rPr lang="ru-RU" smtClean="0"/>
              <a:pPr/>
              <a:t>23.01.2017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27A0A2-8C2A-4AA8-A811-3D4518B0A7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82C1D2-1C21-44AE-B60B-19DF65C7504B}" type="datetimeFigureOut">
              <a:rPr lang="ru-RU" smtClean="0"/>
              <a:pPr/>
              <a:t>23.01.2017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27A0A2-8C2A-4AA8-A811-3D4518B0A7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D82C1D2-1C21-44AE-B60B-19DF65C7504B}" type="datetimeFigureOut">
              <a:rPr lang="ru-RU" smtClean="0"/>
              <a:pPr/>
              <a:t>23.01.2017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27A0A2-8C2A-4AA8-A811-3D4518B0A7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D82C1D2-1C21-44AE-B60B-19DF65C7504B}" type="datetimeFigureOut">
              <a:rPr lang="ru-RU" smtClean="0"/>
              <a:pPr/>
              <a:t>23.01.2017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327A0A2-8C2A-4AA8-A811-3D4518B0A7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D82C1D2-1C21-44AE-B60B-19DF65C7504B}" type="datetimeFigureOut">
              <a:rPr lang="ru-RU" smtClean="0"/>
              <a:pPr/>
              <a:t>23.01.2017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327A0A2-8C2A-4AA8-A811-3D4518B0A72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500042"/>
            <a:ext cx="7072362" cy="1428760"/>
          </a:xfrm>
        </p:spPr>
        <p:txBody>
          <a:bodyPr>
            <a:noAutofit/>
          </a:bodyPr>
          <a:lstStyle/>
          <a:p>
            <a:r>
              <a:rPr lang="ru-RU" sz="4000" dirty="0" smtClean="0">
                <a:latin typeface="Monotype Corsiva" pitchFamily="66" charset="0"/>
              </a:rPr>
              <a:t>Проектирование взаимодействия     </a:t>
            </a:r>
            <a:r>
              <a:rPr lang="ru-RU" sz="3600" i="1" dirty="0" smtClean="0">
                <a:latin typeface="Monotype Corsiva" pitchFamily="66" charset="0"/>
              </a:rPr>
              <a:t>групп детей   разного возраста.</a:t>
            </a:r>
            <a:endParaRPr lang="ru-RU" sz="3600" i="1" dirty="0"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5786454"/>
            <a:ext cx="8501122" cy="714380"/>
          </a:xfrm>
        </p:spPr>
        <p:txBody>
          <a:bodyPr>
            <a:normAutofit fontScale="85000" lnSpcReduction="20000"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Monotype Corsiva" pitchFamily="66" charset="0"/>
              </a:rPr>
              <a:t>Наумова Л.В</a:t>
            </a:r>
            <a:r>
              <a:rPr lang="ru-RU" sz="2800" dirty="0" smtClean="0">
                <a:solidFill>
                  <a:schemeClr val="tx1"/>
                </a:solidFill>
                <a:latin typeface="Monotype Corsiva" pitchFamily="66" charset="0"/>
              </a:rPr>
              <a:t>.       Воспитатель МБДОУ </a:t>
            </a:r>
            <a:r>
              <a:rPr lang="ru-RU" sz="2800" dirty="0" err="1" smtClean="0">
                <a:solidFill>
                  <a:schemeClr val="tx1"/>
                </a:solidFill>
                <a:latin typeface="Monotype Corsiva" pitchFamily="66" charset="0"/>
              </a:rPr>
              <a:t>д</a:t>
            </a:r>
            <a:r>
              <a:rPr lang="ru-RU" sz="2800" dirty="0" smtClean="0">
                <a:solidFill>
                  <a:schemeClr val="tx1"/>
                </a:solidFill>
                <a:latin typeface="Monotype Corsiva" pitchFamily="66" charset="0"/>
              </a:rPr>
              <a:t>/с №4 «Огонёк» городского округа г </a:t>
            </a:r>
            <a:r>
              <a:rPr lang="ru-RU" sz="2800" dirty="0" err="1" smtClean="0">
                <a:solidFill>
                  <a:schemeClr val="tx1"/>
                </a:solidFill>
                <a:latin typeface="Monotype Corsiva" pitchFamily="66" charset="0"/>
              </a:rPr>
              <a:t>Мантурово</a:t>
            </a:r>
            <a:r>
              <a:rPr lang="ru-RU" sz="2800" dirty="0" smtClean="0">
                <a:latin typeface="Monotype Corsiva" pitchFamily="66" charset="0"/>
              </a:rPr>
              <a:t>.</a:t>
            </a:r>
            <a:endParaRPr lang="ru-RU" sz="2800" dirty="0">
              <a:latin typeface="Monotype Corsiva" pitchFamily="66" charset="0"/>
            </a:endParaRPr>
          </a:p>
        </p:txBody>
      </p:sp>
      <p:pic>
        <p:nvPicPr>
          <p:cNvPr id="5" name="Рисунок 4" descr="http://pustunchik.ua/uploads/school/cache/b3be0c4a938ab67e1cb821a9b4316e6d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627784" y="2564904"/>
            <a:ext cx="3168352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latin typeface="Monotype Corsiva" pitchFamily="66" charset="0"/>
              </a:rPr>
              <a:t>Заведующий</a:t>
            </a:r>
            <a:r>
              <a:rPr lang="ru-RU" dirty="0" smtClean="0">
                <a:latin typeface="Monotype Corsiva" pitchFamily="66" charset="0"/>
              </a:rPr>
              <a:t>-побуждение воспитателей различных групп к интересному эффективному взаимодействию между собой  и со специалистами .Функция эксперта. .Функция контроля .</a:t>
            </a:r>
          </a:p>
          <a:p>
            <a:r>
              <a:rPr lang="ru-RU" b="1" dirty="0" smtClean="0">
                <a:latin typeface="Monotype Corsiva" pitchFamily="66" charset="0"/>
              </a:rPr>
              <a:t>Старший воспитатель- </a:t>
            </a:r>
            <a:r>
              <a:rPr lang="ru-RU" dirty="0" smtClean="0">
                <a:latin typeface="Monotype Corsiva" pitchFamily="66" charset="0"/>
              </a:rPr>
              <a:t>подключаясь к выполнению этих же задач. сосредотачивается на функции профессиональной помощи ,содействия педагогам на протяжении проектной деятельности.</a:t>
            </a:r>
            <a:endParaRPr lang="ru-RU" dirty="0">
              <a:latin typeface="Monotype Corsiva" pitchFamily="66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 smtClean="0">
                <a:solidFill>
                  <a:schemeClr val="tx1"/>
                </a:solidFill>
                <a:latin typeface="Monotype Corsiva" pitchFamily="66" charset="0"/>
                <a:cs typeface="Times New Roman" pitchFamily="18" charset="0"/>
              </a:rPr>
              <a:t>Функции участников проектирования 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714348" y="857232"/>
            <a:ext cx="7972452" cy="5150059"/>
          </a:xfrm>
        </p:spPr>
        <p:txBody>
          <a:bodyPr/>
          <a:lstStyle/>
          <a:p>
            <a:r>
              <a:rPr lang="ru-RU" b="1" dirty="0" smtClean="0">
                <a:latin typeface="Monotype Corsiva" pitchFamily="66" charset="0"/>
              </a:rPr>
              <a:t>Педагоги –</a:t>
            </a:r>
            <a:r>
              <a:rPr lang="ru-RU" dirty="0" smtClean="0">
                <a:latin typeface="Monotype Corsiva" pitchFamily="66" charset="0"/>
              </a:rPr>
              <a:t>ключевые фигуры партнёрского проектирования. Их основные функции – </a:t>
            </a:r>
            <a:r>
              <a:rPr lang="ru-RU" dirty="0" err="1" smtClean="0">
                <a:latin typeface="Monotype Corsiva" pitchFamily="66" charset="0"/>
              </a:rPr>
              <a:t>вдохновление</a:t>
            </a:r>
            <a:r>
              <a:rPr lang="ru-RU" dirty="0" smtClean="0">
                <a:latin typeface="Monotype Corsiva" pitchFamily="66" charset="0"/>
              </a:rPr>
              <a:t>  ,  мотивирование ,вовлечение родителей и детей в совместное взаимодействие в рамках </a:t>
            </a:r>
            <a:r>
              <a:rPr lang="ru-RU" dirty="0" err="1" smtClean="0">
                <a:latin typeface="Monotype Corsiva" pitchFamily="66" charset="0"/>
              </a:rPr>
              <a:t>прокта.Отбирают</a:t>
            </a:r>
            <a:r>
              <a:rPr lang="ru-RU" dirty="0" smtClean="0">
                <a:latin typeface="Monotype Corsiva" pitchFamily="66" charset="0"/>
              </a:rPr>
              <a:t> образовательное содержание ,  формы и методы реализации проекта ,  способы взаимодействия участников . </a:t>
            </a:r>
          </a:p>
          <a:p>
            <a:r>
              <a:rPr lang="ru-RU" b="1" dirty="0" smtClean="0">
                <a:latin typeface="Monotype Corsiva" pitchFamily="66" charset="0"/>
              </a:rPr>
              <a:t>Родители</a:t>
            </a:r>
            <a:r>
              <a:rPr lang="ru-RU" dirty="0" smtClean="0">
                <a:latin typeface="Monotype Corsiva" pitchFamily="66" charset="0"/>
              </a:rPr>
              <a:t>- взаимодействуют с собственным ребёнком и педагогами.</a:t>
            </a:r>
          </a:p>
          <a:p>
            <a:r>
              <a:rPr lang="ru-RU" b="1" dirty="0" smtClean="0">
                <a:latin typeface="Monotype Corsiva" pitchFamily="66" charset="0"/>
              </a:rPr>
              <a:t>Группы детей разног о </a:t>
            </a:r>
            <a:r>
              <a:rPr lang="ru-RU" b="1" dirty="0" err="1" smtClean="0">
                <a:latin typeface="Monotype Corsiva" pitchFamily="66" charset="0"/>
              </a:rPr>
              <a:t>возраста-</a:t>
            </a:r>
            <a:r>
              <a:rPr lang="ru-RU" dirty="0" err="1" smtClean="0">
                <a:latin typeface="Monotype Corsiva" pitchFamily="66" charset="0"/>
              </a:rPr>
              <a:t>п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роявляют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dirty="0" smtClean="0">
                <a:latin typeface="Monotype Corsiva" pitchFamily="66" charset="0"/>
              </a:rPr>
              <a:t>собственное творчество  инициативу самостоятельность  .</a:t>
            </a:r>
            <a:endParaRPr lang="ru-RU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071538" y="1285860"/>
            <a:ext cx="7329510" cy="4286280"/>
          </a:xfrm>
        </p:spPr>
        <p:txBody>
          <a:bodyPr>
            <a:normAutofit lnSpcReduction="10000"/>
          </a:bodyPr>
          <a:lstStyle/>
          <a:p>
            <a:r>
              <a:rPr lang="ru-RU" sz="4000" b="1" dirty="0" smtClean="0">
                <a:latin typeface="Monotype Corsiva" pitchFamily="66" charset="0"/>
              </a:rPr>
              <a:t> Проектирование взаимодействия детских групп разного возраста  </a:t>
            </a:r>
            <a:r>
              <a:rPr lang="ru-RU" sz="4000" dirty="0" smtClean="0">
                <a:latin typeface="Monotype Corsiva" pitchFamily="66" charset="0"/>
              </a:rPr>
              <a:t>является гармоничным и эффективным средством реализации ФЙГОС ДО , обеспечения  качества образования  дошкольников.</a:t>
            </a:r>
            <a:endParaRPr lang="ru-RU" sz="4000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MK\Documents\img1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8115328" cy="2357454"/>
          </a:xfrm>
        </p:spPr>
        <p:txBody>
          <a:bodyPr>
            <a:normAutofit/>
          </a:bodyPr>
          <a:lstStyle/>
          <a:p>
            <a:endParaRPr lang="ru-RU" sz="54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28596" y="357166"/>
            <a:ext cx="8229600" cy="4525963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Monotype Corsiva" pitchFamily="66" charset="0"/>
              </a:rPr>
              <a:t>В ФГОС ДО говорится, что образовательная программа должна быть направлена на  «позитивную социализацию ребёнка , развитие инициативы и творческих способностей на основе сотрудничества с взрослыми и сверстниками», развивать потенциал ребёнка «как  субъекта отношений с  самим собой и миром»Эти ориентиры и требования ФГОС естественным образом реализуются в процессе  проектирования взаимодействия     </a:t>
            </a:r>
            <a:r>
              <a:rPr lang="ru-RU" sz="2800" i="1" dirty="0" smtClean="0">
                <a:latin typeface="Monotype Corsiva" pitchFamily="66" charset="0"/>
              </a:rPr>
              <a:t>групп детей   разного возраста.</a:t>
            </a:r>
            <a:endParaRPr lang="ru-RU" sz="2800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Monotype Corsiva" pitchFamily="66" charset="0"/>
              </a:rPr>
              <a:t>Тематика проектов ,их содержание определяется планом, актуальными событиями страны, традициями детского сада. Тема может быть любой . Но она должна давать возможность   старшим и младшим детям найти свой интерес . Новизну в проектной деятельности внутри группы , а затем в процессе взаимодействия с другой группой.</a:t>
            </a:r>
          </a:p>
          <a:p>
            <a:r>
              <a:rPr lang="ru-RU" u="sng" dirty="0" smtClean="0">
                <a:latin typeface="Monotype Corsiva" pitchFamily="66" charset="0"/>
              </a:rPr>
              <a:t>Например:</a:t>
            </a:r>
            <a:r>
              <a:rPr lang="ru-RU" dirty="0" smtClean="0">
                <a:latin typeface="Monotype Corsiva" pitchFamily="66" charset="0"/>
              </a:rPr>
              <a:t>  «Театральный фестиваль.»,» «Большое космическое путешествие», «Узнай правила дорожного движения». «Книжная неделя</a:t>
            </a:r>
            <a:r>
              <a:rPr lang="ru-RU" dirty="0" smtClean="0">
                <a:latin typeface="Monotype Corsiva" pitchFamily="66" charset="0"/>
              </a:rPr>
              <a:t>»,</a:t>
            </a:r>
            <a:r>
              <a:rPr lang="en-US" dirty="0" smtClean="0">
                <a:latin typeface="Monotype Corsiva" pitchFamily="66" charset="0"/>
              </a:rPr>
              <a:t> </a:t>
            </a:r>
            <a:r>
              <a:rPr lang="ru-RU" dirty="0" smtClean="0">
                <a:latin typeface="Monotype Corsiva" pitchFamily="66" charset="0"/>
              </a:rPr>
              <a:t>«Праздничная кухня разных народов мира» </a:t>
            </a:r>
            <a:r>
              <a:rPr lang="ru-RU" dirty="0" smtClean="0">
                <a:latin typeface="Monotype Corsiva" pitchFamily="66" charset="0"/>
              </a:rPr>
              <a:t>« Клуб путешественников» и др.</a:t>
            </a:r>
            <a:endParaRPr lang="ru-RU" dirty="0">
              <a:latin typeface="Monotype Corsiva" pitchFamily="66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  <a:t>Темы проектов .</a:t>
            </a:r>
            <a:endParaRPr lang="ru-RU" dirty="0">
              <a:solidFill>
                <a:schemeClr val="tx1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Monotype Corsiva" pitchFamily="66" charset="0"/>
              </a:rPr>
              <a:t>Уровень </a:t>
            </a:r>
            <a:r>
              <a:rPr lang="ru-RU" sz="2400" b="1" dirty="0" smtClean="0">
                <a:latin typeface="Monotype Corsiva" pitchFamily="66" charset="0"/>
              </a:rPr>
              <a:t>диады </a:t>
            </a:r>
            <a:r>
              <a:rPr lang="ru-RU" sz="2400" dirty="0" smtClean="0">
                <a:latin typeface="Monotype Corsiva" pitchFamily="66" charset="0"/>
              </a:rPr>
              <a:t>–общение двоих  ,независимое от других детей группы. </a:t>
            </a:r>
          </a:p>
          <a:p>
            <a:r>
              <a:rPr lang="ru-RU" sz="2400" dirty="0" smtClean="0">
                <a:latin typeface="Monotype Corsiva" pitchFamily="66" charset="0"/>
              </a:rPr>
              <a:t>Уровень </a:t>
            </a:r>
            <a:r>
              <a:rPr lang="ru-RU" sz="2400" b="1" dirty="0" smtClean="0">
                <a:latin typeface="Monotype Corsiva" pitchFamily="66" charset="0"/>
              </a:rPr>
              <a:t>подгруппы –</a:t>
            </a:r>
            <a:r>
              <a:rPr lang="ru-RU" sz="2400" dirty="0" smtClean="0">
                <a:latin typeface="Monotype Corsiva" pitchFamily="66" charset="0"/>
              </a:rPr>
              <a:t>взаимодействие трёх-семи детей , независимое от других детей группы. </a:t>
            </a:r>
          </a:p>
          <a:p>
            <a:r>
              <a:rPr lang="ru-RU" sz="2400" b="1" dirty="0" smtClean="0">
                <a:latin typeface="Monotype Corsiva" pitchFamily="66" charset="0"/>
              </a:rPr>
              <a:t>Групповой </a:t>
            </a:r>
            <a:r>
              <a:rPr lang="ru-RU" sz="2400" dirty="0" smtClean="0">
                <a:latin typeface="Monotype Corsiva" pitchFamily="66" charset="0"/>
              </a:rPr>
              <a:t>уровень –в нём дети действуют как часть своей группы .</a:t>
            </a:r>
          </a:p>
          <a:p>
            <a:r>
              <a:rPr lang="ru-RU" sz="2400" b="1" dirty="0" smtClean="0">
                <a:latin typeface="Monotype Corsiva" pitchFamily="66" charset="0"/>
              </a:rPr>
              <a:t>Межгрупповой </a:t>
            </a:r>
            <a:r>
              <a:rPr lang="ru-RU" sz="2400" dirty="0" smtClean="0">
                <a:latin typeface="Monotype Corsiva" pitchFamily="66" charset="0"/>
              </a:rPr>
              <a:t>уровень  -общение детей , при котором все должны  быть частью своей группы , взаимодействующей с другими.</a:t>
            </a:r>
          </a:p>
          <a:p>
            <a:r>
              <a:rPr lang="ru-RU" sz="2400" dirty="0" smtClean="0">
                <a:latin typeface="Monotype Corsiva" pitchFamily="66" charset="0"/>
              </a:rPr>
              <a:t>Уровень </a:t>
            </a:r>
            <a:r>
              <a:rPr lang="ru-RU" sz="2400" b="1" dirty="0" smtClean="0">
                <a:latin typeface="Monotype Corsiva" pitchFamily="66" charset="0"/>
              </a:rPr>
              <a:t>межгрупповое взаимодействие детей разного возраста  -</a:t>
            </a:r>
            <a:r>
              <a:rPr lang="ru-RU" sz="2400" dirty="0" smtClean="0">
                <a:latin typeface="Monotype Corsiva" pitchFamily="66" charset="0"/>
              </a:rPr>
              <a:t>включает в себя все особенности </a:t>
            </a:r>
            <a:r>
              <a:rPr lang="ru-RU" sz="2400" dirty="0" err="1" smtClean="0">
                <a:latin typeface="Monotype Corsiva" pitchFamily="66" charset="0"/>
              </a:rPr>
              <a:t>предыдущег</a:t>
            </a:r>
            <a:r>
              <a:rPr lang="ru-RU" sz="2400" dirty="0" smtClean="0">
                <a:latin typeface="Monotype Corsiva" pitchFamily="66" charset="0"/>
              </a:rPr>
              <a:t> о и  дополняется  тем ,  что взаимодействуют старшие и младшие  дети .</a:t>
            </a:r>
            <a:endParaRPr lang="ru-RU" sz="2400" dirty="0">
              <a:latin typeface="Monotype Corsiva" pitchFamily="66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  <a:t>Уровни взаимодействия .</a:t>
            </a:r>
            <a:endParaRPr lang="ru-RU" dirty="0">
              <a:solidFill>
                <a:schemeClr val="tx1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42910" y="785794"/>
            <a:ext cx="8072494" cy="4357719"/>
          </a:xfrm>
        </p:spPr>
        <p:txBody>
          <a:bodyPr/>
          <a:lstStyle/>
          <a:p>
            <a:r>
              <a:rPr lang="ru-RU" sz="2800" b="1" dirty="0" smtClean="0">
                <a:latin typeface="Monotype Corsiva" pitchFamily="66" charset="0"/>
              </a:rPr>
              <a:t>Межгрупповой </a:t>
            </a:r>
            <a:r>
              <a:rPr lang="ru-RU" sz="2800" dirty="0" smtClean="0">
                <a:latin typeface="Monotype Corsiva" pitchFamily="66" charset="0"/>
              </a:rPr>
              <a:t>уровень взаимодействия и уровень </a:t>
            </a:r>
            <a:r>
              <a:rPr lang="ru-RU" sz="2800" b="1" dirty="0" smtClean="0">
                <a:latin typeface="Monotype Corsiva" pitchFamily="66" charset="0"/>
              </a:rPr>
              <a:t>межгрупповое взаимодействие детей разного возраста </a:t>
            </a:r>
            <a:r>
              <a:rPr lang="ru-RU" sz="2400" dirty="0" smtClean="0">
                <a:latin typeface="Monotype Corsiva" pitchFamily="66" charset="0"/>
              </a:rPr>
              <a:t>являются средством обеспечения социализации на качественно более высоком уровне. Расширение социальных связей ребёнка . Его выход за пределы своей обычной группы во взаимодействие с другой детской группой, с группой другого возраста , его интеграция в  большую разновозрастную детскую группу является средством  обеспечения качественно нового уровня социализации.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142984"/>
            <a:ext cx="8143932" cy="4857784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sz="2400" dirty="0" smtClean="0">
                <a:latin typeface="Monotype Corsiva" pitchFamily="66" charset="0"/>
              </a:rPr>
              <a:t>Более глубокое принятие социальных , в том числе гражданских ценностей и норм , культурных традиций , поскольку дети тонко чувствуют свою ответственность к большому ,  а не только ближайшему социуму.</a:t>
            </a:r>
          </a:p>
          <a:p>
            <a:r>
              <a:rPr lang="ru-RU" sz="2400" dirty="0" smtClean="0">
                <a:latin typeface="Monotype Corsiva" pitchFamily="66" charset="0"/>
              </a:rPr>
              <a:t>Более широкое взаимодействие со сверстниками и взрослыми , поскольку каждый ребёнок получает опыт общения с детской  группой другого возраста ,  педагогами другой группы. Он приобретает опыт совместной деятельности в большой разновозрастной группе детей и взрослых.</a:t>
            </a:r>
          </a:p>
          <a:p>
            <a:endParaRPr lang="ru-RU" sz="2400" dirty="0">
              <a:latin typeface="Monotype Corsiva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175282" cy="7969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Monotype Corsiva" pitchFamily="66" charset="0"/>
                <a:cs typeface="Times New Roman" pitchFamily="18" charset="0"/>
              </a:rPr>
              <a:t>Особенности </a:t>
            </a:r>
            <a:r>
              <a:rPr lang="ru-RU" sz="3200" dirty="0" smtClean="0">
                <a:solidFill>
                  <a:schemeClr val="tx1"/>
                </a:solidFill>
                <a:latin typeface="Monotype Corsiva" pitchFamily="66" charset="0"/>
              </a:rPr>
              <a:t>межгрупповое взаимодействие детей разного возраста </a:t>
            </a:r>
            <a:r>
              <a:rPr lang="ru-RU" sz="3200" dirty="0" smtClean="0">
                <a:solidFill>
                  <a:schemeClr val="tx1"/>
                </a:solidFill>
                <a:latin typeface="Monotype Corsiva" pitchFamily="66" charset="0"/>
                <a:cs typeface="Times New Roman" pitchFamily="18" charset="0"/>
              </a:rPr>
              <a:t>.</a:t>
            </a:r>
            <a:endParaRPr lang="ru-RU" sz="3200" dirty="0">
              <a:solidFill>
                <a:schemeClr val="tx1"/>
              </a:solidFill>
              <a:latin typeface="Monotype Corsiva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642910" y="642918"/>
            <a:ext cx="8229600" cy="5500726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Monotype Corsiva" pitchFamily="66" charset="0"/>
              </a:rPr>
              <a:t>Интенсивное развитие социальной мотивации поведения дошкольников. Ребёнок готовясь к общению с детьми другой группы , понимая  свою роль и значение в таком взаимодействии ,   чувствует свою ответственность перед другими , у него формируется умение подчинять сиюминутные личные желания интересам группы. </a:t>
            </a:r>
          </a:p>
          <a:p>
            <a:r>
              <a:rPr lang="ru-RU" sz="2400" dirty="0" smtClean="0">
                <a:latin typeface="Monotype Corsiva" pitchFamily="66" charset="0"/>
              </a:rPr>
              <a:t>Опыт взаимной заботы , помощи, обучения,  ответственности старших и младших детей.</a:t>
            </a:r>
          </a:p>
          <a:p>
            <a:r>
              <a:rPr lang="ru-RU" sz="2400" dirty="0" smtClean="0">
                <a:latin typeface="Monotype Corsiva" pitchFamily="66" charset="0"/>
              </a:rPr>
              <a:t>Развитие инициативы и творчества в ситуации высокой социальной значимости .</a:t>
            </a:r>
          </a:p>
          <a:p>
            <a:r>
              <a:rPr lang="ru-RU" sz="2400" dirty="0" smtClean="0">
                <a:latin typeface="Monotype Corsiva" pitchFamily="66" charset="0"/>
              </a:rPr>
              <a:t>Развитие и обогащение коммуникативной деятельности и коммуникативных умений в расширенной социальной  среде . Ребёнок получает опыт общения вне своей группы с менее знакомыми или незнакомыми детьми   </a:t>
            </a:r>
          </a:p>
          <a:p>
            <a:endParaRPr lang="ru-RU" sz="2400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71472" y="1071546"/>
            <a:ext cx="8115328" cy="4935745"/>
          </a:xfrm>
        </p:spPr>
        <p:txBody>
          <a:bodyPr>
            <a:normAutofit fontScale="92500"/>
          </a:bodyPr>
          <a:lstStyle/>
          <a:p>
            <a:r>
              <a:rPr lang="ru-RU" sz="2400" dirty="0" smtClean="0">
                <a:latin typeface="Monotype Corsiva" pitchFamily="66" charset="0"/>
              </a:rPr>
              <a:t>Общение старших и младших должно быть эпизодическим , а также ограниченным по частоте(не более3-4 раз в месяц)и времени (не больше часа)</a:t>
            </a:r>
          </a:p>
          <a:p>
            <a:r>
              <a:rPr lang="ru-RU" sz="2400" dirty="0" smtClean="0">
                <a:latin typeface="Monotype Corsiva" pitchFamily="66" charset="0"/>
              </a:rPr>
              <a:t>Общение должно вызывать положительные эмоции у обеих возрастных групп и восприниматься как  яркое, интересное событие.</a:t>
            </a:r>
          </a:p>
          <a:p>
            <a:r>
              <a:rPr lang="ru-RU" sz="2400" dirty="0" smtClean="0">
                <a:latin typeface="Monotype Corsiva" pitchFamily="66" charset="0"/>
              </a:rPr>
              <a:t>Старшие общаются с младшими добровольно. Их действия одобряются воспитателем.</a:t>
            </a:r>
          </a:p>
          <a:p>
            <a:r>
              <a:rPr lang="ru-RU" sz="2400" dirty="0" smtClean="0">
                <a:latin typeface="Monotype Corsiva" pitchFamily="66" charset="0"/>
              </a:rPr>
              <a:t>Общение должно быть связано с определённым конкретным делом, понятным и интересным всем детям.</a:t>
            </a:r>
          </a:p>
          <a:p>
            <a:r>
              <a:rPr lang="ru-RU" sz="2400" dirty="0" smtClean="0">
                <a:latin typeface="Monotype Corsiva" pitchFamily="66" charset="0"/>
              </a:rPr>
              <a:t>Содержание  общения вначале должно быть предложено воспитателем и ненавязчиво направляться им.</a:t>
            </a:r>
          </a:p>
          <a:p>
            <a:r>
              <a:rPr lang="ru-RU" sz="2400" dirty="0" smtClean="0">
                <a:latin typeface="Monotype Corsiva" pitchFamily="66" charset="0"/>
              </a:rPr>
              <a:t>В соответствии с поставленной  задачей оптимальным может  быть разное сочетание возрастов .  </a:t>
            </a:r>
          </a:p>
          <a:p>
            <a:endParaRPr lang="ru-RU" sz="2400" dirty="0">
              <a:latin typeface="Monotype Corsiva" pitchFamily="66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85728"/>
            <a:ext cx="8143932" cy="714380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ru-RU" sz="3600" dirty="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Monotype Corsiva" pitchFamily="66" charset="0"/>
              </a:rPr>
              <a:t>Требования к организации межгруппового общения 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428604"/>
            <a:ext cx="8143932" cy="1357322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tx1"/>
                </a:solidFill>
                <a:latin typeface="Monotype Corsiva" pitchFamily="66" charset="0"/>
                <a:cs typeface="Times New Roman" pitchFamily="18" charset="0"/>
              </a:rPr>
              <a:t>Субъекты проектирования </a:t>
            </a:r>
            <a:r>
              <a:rPr lang="ru-RU" sz="4000" dirty="0" err="1" smtClean="0">
                <a:solidFill>
                  <a:schemeClr val="tx1"/>
                </a:solidFill>
                <a:latin typeface="Monotype Corsiva" pitchFamily="66" charset="0"/>
                <a:cs typeface="Times New Roman" pitchFamily="18" charset="0"/>
              </a:rPr>
              <a:t>взаимодейстаия</a:t>
            </a:r>
            <a:r>
              <a:rPr lang="ru-RU" sz="4000" dirty="0" smtClean="0">
                <a:solidFill>
                  <a:schemeClr val="tx1"/>
                </a:solidFill>
                <a:latin typeface="Monotype Corsiva" pitchFamily="66" charset="0"/>
                <a:cs typeface="Times New Roman" pitchFamily="18" charset="0"/>
              </a:rPr>
              <a:t> групп детей разного возраста .</a:t>
            </a:r>
            <a:endParaRPr lang="ru-RU" sz="4000" dirty="0">
              <a:solidFill>
                <a:schemeClr val="tx1"/>
              </a:solidFill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357158" y="2071678"/>
            <a:ext cx="8286808" cy="3429024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Monotype Corsiva" pitchFamily="66" charset="0"/>
              </a:rPr>
              <a:t>Педагоги (воспитатели групп ,специалисты , старший воспитатель, заведующий.)</a:t>
            </a:r>
          </a:p>
          <a:p>
            <a:r>
              <a:rPr lang="ru-RU" sz="3200" dirty="0" smtClean="0">
                <a:latin typeface="Monotype Corsiva" pitchFamily="66" charset="0"/>
              </a:rPr>
              <a:t>Дети групп разного возраста </a:t>
            </a:r>
          </a:p>
          <a:p>
            <a:r>
              <a:rPr lang="ru-RU" sz="3200" dirty="0" smtClean="0">
                <a:latin typeface="Monotype Corsiva" pitchFamily="66" charset="0"/>
              </a:rPr>
              <a:t>Родители .</a:t>
            </a:r>
            <a:endParaRPr lang="ru-RU" sz="3200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c48e722-e5ee-4bb4-abb8-2d4075f5b3da">6PQ52NDQUCDJ-440-2002</_dlc_DocId>
    <_dlc_DocIdUrl xmlns="4c48e722-e5ee-4bb4-abb8-2d4075f5b3da">
      <Url>http://www.eduportal44.ru/Manturovo/mant_MDOU4/1/_layouts/15/DocIdRedir.aspx?ID=6PQ52NDQUCDJ-440-2002</Url>
      <Description>6PQ52NDQUCDJ-440-2002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C9BB411764DC944AA7B28F5C0E62FFE" ma:contentTypeVersion="0" ma:contentTypeDescription="Создание документа." ma:contentTypeScope="" ma:versionID="4749fa0ebc4561d9d866723bca394eea">
  <xsd:schema xmlns:xsd="http://www.w3.org/2001/XMLSchema" xmlns:xs="http://www.w3.org/2001/XMLSchema" xmlns:p="http://schemas.microsoft.com/office/2006/metadata/properties" xmlns:ns2="4c48e722-e5ee-4bb4-abb8-2d4075f5b3da" targetNamespace="http://schemas.microsoft.com/office/2006/metadata/properties" ma:root="true" ma:fieldsID="8a220eebd1fd7726bb29bddc0ee35786" ns2:_="">
    <xsd:import namespace="4c48e722-e5ee-4bb4-abb8-2d4075f5b3d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48e722-e5ee-4bb4-abb8-2d4075f5b3d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44744C1-2EE4-40B5-A36C-978EA05D0601}"/>
</file>

<file path=customXml/itemProps2.xml><?xml version="1.0" encoding="utf-8"?>
<ds:datastoreItem xmlns:ds="http://schemas.openxmlformats.org/officeDocument/2006/customXml" ds:itemID="{D9BEFE13-7577-4F9E-9A0B-A3970E228E42}"/>
</file>

<file path=customXml/itemProps3.xml><?xml version="1.0" encoding="utf-8"?>
<ds:datastoreItem xmlns:ds="http://schemas.openxmlformats.org/officeDocument/2006/customXml" ds:itemID="{041199A2-B0EC-4342-8326-49AC9FCF1224}"/>
</file>

<file path=customXml/itemProps4.xml><?xml version="1.0" encoding="utf-8"?>
<ds:datastoreItem xmlns:ds="http://schemas.openxmlformats.org/officeDocument/2006/customXml" ds:itemID="{12AE1601-38F6-4809-90B7-2076A200D4E2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464</TotalTime>
  <Words>720</Words>
  <Application>Microsoft Office PowerPoint</Application>
  <PresentationFormat>Экран (4:3)</PresentationFormat>
  <Paragraphs>39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Открытая</vt:lpstr>
      <vt:lpstr>Проектирование взаимодействия     групп детей   разного возраста.</vt:lpstr>
      <vt:lpstr>Слайд 2</vt:lpstr>
      <vt:lpstr>Темы проектов .</vt:lpstr>
      <vt:lpstr>Уровни взаимодействия .</vt:lpstr>
      <vt:lpstr>Слайд 5</vt:lpstr>
      <vt:lpstr>Особенности межгрупповое взаимодействие детей разного возраста .</vt:lpstr>
      <vt:lpstr>Слайд 7</vt:lpstr>
      <vt:lpstr> Требования к организации межгруппового общения .</vt:lpstr>
      <vt:lpstr>Субъекты проектирования взаимодейстаия групп детей разного возраста .</vt:lpstr>
      <vt:lpstr>Функции участников проектирования .</vt:lpstr>
      <vt:lpstr>Слайд 11</vt:lpstr>
      <vt:lpstr>Слайд 12</vt:lpstr>
      <vt:lpstr>Слайд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Нормотворчество в социализации дошкольиков</dc:title>
  <dc:creator>MK</dc:creator>
  <cp:lastModifiedBy>Люба</cp:lastModifiedBy>
  <cp:revision>68</cp:revision>
  <dcterms:created xsi:type="dcterms:W3CDTF">2016-03-13T14:29:21Z</dcterms:created>
  <dcterms:modified xsi:type="dcterms:W3CDTF">2017-01-23T08:00:59Z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0x0101002C9BB411764DC944AA7B28F5C0E62FFE</vt:lpwstr>
  </property>
  <property fmtid="{D5CDD505-2E9C-101B-9397-08002B2CF9AE}" pid="3" name="_dlc_DocIdItemGuid">
    <vt:lpwstr>788c0247-74c2-4c69-92d9-e728333e9687</vt:lpwstr>
  </property>
</Properties>
</file>