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1" r:id="rId3"/>
    <p:sldId id="257" r:id="rId4"/>
    <p:sldId id="269" r:id="rId5"/>
    <p:sldId id="268" r:id="rId6"/>
    <p:sldId id="267" r:id="rId7"/>
    <p:sldId id="266" r:id="rId8"/>
    <p:sldId id="265" r:id="rId9"/>
    <p:sldId id="264" r:id="rId10"/>
    <p:sldId id="259" r:id="rId11"/>
    <p:sldId id="263" r:id="rId12"/>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000000"/>
    <a:srgbClr val="8CF73B"/>
    <a:srgbClr val="E37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234" y="3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A8F4E02-DCF3-4371-8F53-92F6939AF092}" type="datetimeFigureOut">
              <a:rPr lang="ru-RU"/>
              <a:pPr>
                <a:defRPr/>
              </a:pPr>
              <a:t>11.05.2017</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AB4F870-0CD0-4345-BBCC-A488294B5A82}" type="slidenum">
              <a:rPr lang="ru-RU"/>
              <a:pPr>
                <a:defRPr/>
              </a:pPr>
              <a:t>‹#›</a:t>
            </a:fld>
            <a:endParaRPr lang="ru-RU"/>
          </a:p>
        </p:txBody>
      </p:sp>
    </p:spTree>
    <p:extLst>
      <p:ext uri="{BB962C8B-B14F-4D97-AF65-F5344CB8AC3E}">
        <p14:creationId xmlns:p14="http://schemas.microsoft.com/office/powerpoint/2010/main" val="976640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256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1778FC5-4080-4B6F-B949-867B9024E2D4}" type="slidenum">
              <a:rPr lang="ru-RU" altLang="ru-RU"/>
              <a:pPr eaLnBrk="1" hangingPunct="1"/>
              <a:t>10</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7" descr="images.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2375" y="3786188"/>
            <a:ext cx="135731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8" descr="24.jpg"/>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044367" flipH="1">
            <a:off x="7182644" y="146844"/>
            <a:ext cx="1728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9" descr="0_115d87_6dca61ec_orig.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29625" y="3214688"/>
            <a:ext cx="285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10" descr="0_115ce1_a0a4bba0_orig.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18970239">
            <a:off x="7920038" y="995363"/>
            <a:ext cx="3143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1" descr="0_168ef0_9f3be76_orig.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569276">
            <a:off x="6880225" y="285751"/>
            <a:ext cx="2762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12" descr="0_169545_6a77a23_orig.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643938" y="2928938"/>
            <a:ext cx="2857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3" descr="5776ce614f575155a8162c2d.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643938" y="2571750"/>
            <a:ext cx="319087"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4" descr="17837122.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501063" y="3429000"/>
            <a:ext cx="5000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5" descr="963743329.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358188" y="2857500"/>
            <a:ext cx="2143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6" descr="butterfly_pink_icon.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215188" y="46434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7" descr="i.jpg"/>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1259001">
            <a:off x="7881938" y="3830638"/>
            <a:ext cx="6953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8" descr="trturka_tema_susleri_dekorlar_880.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rot="18520784">
            <a:off x="7800182" y="1631156"/>
            <a:ext cx="120015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9" descr="i (4).jpg"/>
          <p:cNvPicPr>
            <a:picLocks noChangeAspect="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250" y="142875"/>
            <a:ext cx="2301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42910" y="1571618"/>
            <a:ext cx="7772400" cy="1102519"/>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17" name="Дата 3"/>
          <p:cNvSpPr>
            <a:spLocks noGrp="1"/>
          </p:cNvSpPr>
          <p:nvPr>
            <p:ph type="dt" sz="half" idx="10"/>
          </p:nvPr>
        </p:nvSpPr>
        <p:spPr/>
        <p:txBody>
          <a:bodyPr/>
          <a:lstStyle>
            <a:lvl1pPr>
              <a:defRPr b="1">
                <a:solidFill>
                  <a:schemeClr val="accent3">
                    <a:lumMod val="50000"/>
                  </a:schemeClr>
                </a:solidFill>
              </a:defRPr>
            </a:lvl1pPr>
          </a:lstStyle>
          <a:p>
            <a:pPr>
              <a:defRPr/>
            </a:pPr>
            <a:fld id="{451D41C4-A0E0-400B-9BE5-99EEB66B161C}" type="datetimeFigureOut">
              <a:rPr lang="ru-RU"/>
              <a:pPr>
                <a:defRPr/>
              </a:pPr>
              <a:t>11.05.2017</a:t>
            </a:fld>
            <a:r>
              <a:rPr lang="ru-RU" dirty="0"/>
              <a:t> Пасечник Е.А.</a:t>
            </a:r>
          </a:p>
        </p:txBody>
      </p:sp>
      <p:sp>
        <p:nvSpPr>
          <p:cNvPr id="18" name="Нижний колонтитул 4"/>
          <p:cNvSpPr>
            <a:spLocks noGrp="1"/>
          </p:cNvSpPr>
          <p:nvPr>
            <p:ph type="ftr" sz="quarter" idx="11"/>
          </p:nvPr>
        </p:nvSpPr>
        <p:spPr/>
        <p:txBody>
          <a:bodyPr/>
          <a:lstStyle>
            <a:lvl1pPr>
              <a:defRPr/>
            </a:lvl1pPr>
          </a:lstStyle>
          <a:p>
            <a:pPr>
              <a:defRPr/>
            </a:pPr>
            <a:endParaRPr lang="ru-RU"/>
          </a:p>
        </p:txBody>
      </p:sp>
      <p:sp>
        <p:nvSpPr>
          <p:cNvPr id="19" name="Номер слайда 5"/>
          <p:cNvSpPr>
            <a:spLocks noGrp="1"/>
          </p:cNvSpPr>
          <p:nvPr>
            <p:ph type="sldNum" sz="quarter" idx="12"/>
          </p:nvPr>
        </p:nvSpPr>
        <p:spPr/>
        <p:txBody>
          <a:bodyPr/>
          <a:lstStyle>
            <a:lvl1pPr>
              <a:defRPr/>
            </a:lvl1pPr>
          </a:lstStyle>
          <a:p>
            <a:pPr>
              <a:defRPr/>
            </a:pPr>
            <a:fld id="{6CF3941C-8C33-4025-86CE-C21D9CEA62A9}" type="slidenum">
              <a:rPr lang="ru-RU"/>
              <a:pPr>
                <a:defRPr/>
              </a:pPr>
              <a:t>‹#›</a:t>
            </a:fld>
            <a:endParaRPr lang="ru-RU"/>
          </a:p>
        </p:txBody>
      </p:sp>
    </p:spTree>
    <p:extLst>
      <p:ext uri="{BB962C8B-B14F-4D97-AF65-F5344CB8AC3E}">
        <p14:creationId xmlns:p14="http://schemas.microsoft.com/office/powerpoint/2010/main" val="2735493858"/>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A6FDEA-BF62-466C-A606-162885B2AC8E}" type="datetimeFigureOut">
              <a:rPr lang="ru-RU"/>
              <a:pPr>
                <a:defRPr/>
              </a:pPr>
              <a:t>11.05.2017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98DF7A-2611-4676-A342-65AA2ADC662F}" type="slidenum">
              <a:rPr lang="ru-RU"/>
              <a:pPr>
                <a:defRPr/>
              </a:pPr>
              <a:t>‹#›</a:t>
            </a:fld>
            <a:endParaRPr lang="ru-RU"/>
          </a:p>
        </p:txBody>
      </p:sp>
    </p:spTree>
    <p:extLst>
      <p:ext uri="{BB962C8B-B14F-4D97-AF65-F5344CB8AC3E}">
        <p14:creationId xmlns:p14="http://schemas.microsoft.com/office/powerpoint/2010/main" val="237150067"/>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FCB62E-AC0C-46C4-B03E-CEA013A9CD0D}" type="datetimeFigureOut">
              <a:rPr lang="ru-RU"/>
              <a:pPr>
                <a:defRPr/>
              </a:pPr>
              <a:t>11.05.2017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77AE807-B20F-4A96-8C4E-4463A1224F86}" type="slidenum">
              <a:rPr lang="ru-RU"/>
              <a:pPr>
                <a:defRPr/>
              </a:pPr>
              <a:t>‹#›</a:t>
            </a:fld>
            <a:endParaRPr lang="ru-RU"/>
          </a:p>
        </p:txBody>
      </p:sp>
    </p:spTree>
    <p:extLst>
      <p:ext uri="{BB962C8B-B14F-4D97-AF65-F5344CB8AC3E}">
        <p14:creationId xmlns:p14="http://schemas.microsoft.com/office/powerpoint/2010/main" val="390028444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3671FDE-AEBB-4358-B911-755D0083FD5F}" type="datetimeFigureOut">
              <a:rPr lang="ru-RU"/>
              <a:pPr>
                <a:defRPr/>
              </a:pPr>
              <a:t>11.05.2017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C55978-A553-4F19-8D83-9936C2AFB158}" type="slidenum">
              <a:rPr lang="ru-RU"/>
              <a:pPr>
                <a:defRPr/>
              </a:pPr>
              <a:t>‹#›</a:t>
            </a:fld>
            <a:endParaRPr lang="ru-RU"/>
          </a:p>
        </p:txBody>
      </p:sp>
    </p:spTree>
    <p:extLst>
      <p:ext uri="{BB962C8B-B14F-4D97-AF65-F5344CB8AC3E}">
        <p14:creationId xmlns:p14="http://schemas.microsoft.com/office/powerpoint/2010/main" val="11619221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A66DBC-965B-44F5-A328-7DDBAD195838}" type="datetimeFigureOut">
              <a:rPr lang="ru-RU"/>
              <a:pPr>
                <a:defRPr/>
              </a:pPr>
              <a:t>11.05.2017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E6ACCF-434E-43B1-9089-38D60FCE05CF}" type="slidenum">
              <a:rPr lang="ru-RU"/>
              <a:pPr>
                <a:defRPr/>
              </a:pPr>
              <a:t>‹#›</a:t>
            </a:fld>
            <a:endParaRPr lang="ru-RU"/>
          </a:p>
        </p:txBody>
      </p:sp>
    </p:spTree>
    <p:extLst>
      <p:ext uri="{BB962C8B-B14F-4D97-AF65-F5344CB8AC3E}">
        <p14:creationId xmlns:p14="http://schemas.microsoft.com/office/powerpoint/2010/main" val="366471729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0376873-7EFD-4879-A044-34E224E61D42}" type="datetimeFigureOut">
              <a:rPr lang="ru-RU"/>
              <a:pPr>
                <a:defRPr/>
              </a:pPr>
              <a:t>11.05.2017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91516C-AA07-4834-8869-FB7C13D1D054}" type="slidenum">
              <a:rPr lang="ru-RU"/>
              <a:pPr>
                <a:defRPr/>
              </a:pPr>
              <a:t>‹#›</a:t>
            </a:fld>
            <a:endParaRPr lang="ru-RU"/>
          </a:p>
        </p:txBody>
      </p:sp>
    </p:spTree>
    <p:extLst>
      <p:ext uri="{BB962C8B-B14F-4D97-AF65-F5344CB8AC3E}">
        <p14:creationId xmlns:p14="http://schemas.microsoft.com/office/powerpoint/2010/main" val="247042119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3644D13-C01A-489F-A8A1-62225521FBFE}" type="datetimeFigureOut">
              <a:rPr lang="ru-RU"/>
              <a:pPr>
                <a:defRPr/>
              </a:pPr>
              <a:t>11.05.2017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756B0A4-6443-4212-9891-2DA5A0F8E626}" type="slidenum">
              <a:rPr lang="ru-RU"/>
              <a:pPr>
                <a:defRPr/>
              </a:pPr>
              <a:t>‹#›</a:t>
            </a:fld>
            <a:endParaRPr lang="ru-RU"/>
          </a:p>
        </p:txBody>
      </p:sp>
    </p:spTree>
    <p:extLst>
      <p:ext uri="{BB962C8B-B14F-4D97-AF65-F5344CB8AC3E}">
        <p14:creationId xmlns:p14="http://schemas.microsoft.com/office/powerpoint/2010/main" val="150673862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2542401-9D61-4DF2-BEEE-8D21B5387FD3}" type="datetimeFigureOut">
              <a:rPr lang="ru-RU"/>
              <a:pPr>
                <a:defRPr/>
              </a:pPr>
              <a:t>11.05.2017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0446A56-F010-4C64-BECA-CF4496ECDE2D}" type="slidenum">
              <a:rPr lang="ru-RU"/>
              <a:pPr>
                <a:defRPr/>
              </a:pPr>
              <a:t>‹#›</a:t>
            </a:fld>
            <a:endParaRPr lang="ru-RU"/>
          </a:p>
        </p:txBody>
      </p:sp>
    </p:spTree>
    <p:extLst>
      <p:ext uri="{BB962C8B-B14F-4D97-AF65-F5344CB8AC3E}">
        <p14:creationId xmlns:p14="http://schemas.microsoft.com/office/powerpoint/2010/main" val="283309932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8C0C25D-6BDF-467E-A36F-F695C9CC3D91}" type="datetimeFigureOut">
              <a:rPr lang="ru-RU"/>
              <a:pPr>
                <a:defRPr/>
              </a:pPr>
              <a:t>11.05.2017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82249AD-774A-4890-8CB9-AC818B51234E}" type="slidenum">
              <a:rPr lang="ru-RU"/>
              <a:pPr>
                <a:defRPr/>
              </a:pPr>
              <a:t>‹#›</a:t>
            </a:fld>
            <a:endParaRPr lang="ru-RU"/>
          </a:p>
        </p:txBody>
      </p:sp>
    </p:spTree>
    <p:extLst>
      <p:ext uri="{BB962C8B-B14F-4D97-AF65-F5344CB8AC3E}">
        <p14:creationId xmlns:p14="http://schemas.microsoft.com/office/powerpoint/2010/main" val="522538114"/>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3C63D5B-1655-46DA-B672-6211BC331330}" type="datetimeFigureOut">
              <a:rPr lang="ru-RU"/>
              <a:pPr>
                <a:defRPr/>
              </a:pPr>
              <a:t>11.05.2017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E1A63AC-23D3-408C-9B85-F346FE5DC96D}" type="slidenum">
              <a:rPr lang="ru-RU"/>
              <a:pPr>
                <a:defRPr/>
              </a:pPr>
              <a:t>‹#›</a:t>
            </a:fld>
            <a:endParaRPr lang="ru-RU"/>
          </a:p>
        </p:txBody>
      </p:sp>
    </p:spTree>
    <p:extLst>
      <p:ext uri="{BB962C8B-B14F-4D97-AF65-F5344CB8AC3E}">
        <p14:creationId xmlns:p14="http://schemas.microsoft.com/office/powerpoint/2010/main" val="275985397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58EA12B-B694-4A73-8A62-2B306A4B8F88}" type="datetimeFigureOut">
              <a:rPr lang="ru-RU"/>
              <a:pPr>
                <a:defRPr/>
              </a:pPr>
              <a:t>11.05.2017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35B16F1-1D5A-4924-9BD2-9A2CC9948191}" type="slidenum">
              <a:rPr lang="ru-RU"/>
              <a:pPr>
                <a:defRPr/>
              </a:pPr>
              <a:t>‹#›</a:t>
            </a:fld>
            <a:endParaRPr lang="ru-RU"/>
          </a:p>
        </p:txBody>
      </p:sp>
    </p:spTree>
    <p:extLst>
      <p:ext uri="{BB962C8B-B14F-4D97-AF65-F5344CB8AC3E}">
        <p14:creationId xmlns:p14="http://schemas.microsoft.com/office/powerpoint/2010/main" val="103463432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ru-RU"/>
              <a:t>Пасечник Е А. 13.02 17г.</a:t>
            </a:r>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DD6B57D-7528-435D-9D8E-D9B4B2C3989C}" type="slidenum">
              <a:rPr lang="ru-RU"/>
              <a:pPr>
                <a:defRPr/>
              </a:pPr>
              <a:t>‹#›</a:t>
            </a:fld>
            <a:endParaRPr lang="ru-RU"/>
          </a:p>
        </p:txBody>
      </p:sp>
      <p:sp>
        <p:nvSpPr>
          <p:cNvPr id="7" name="Рамка 6"/>
          <p:cNvSpPr/>
          <p:nvPr userDrawn="1"/>
        </p:nvSpPr>
        <p:spPr>
          <a:xfrm>
            <a:off x="0" y="0"/>
            <a:ext cx="9144000" cy="5143500"/>
          </a:xfrm>
          <a:prstGeom prst="frame">
            <a:avLst>
              <a:gd name="adj1" fmla="val 2461"/>
            </a:avLst>
          </a:prstGeom>
          <a:solidFill>
            <a:srgbClr val="E37D29"/>
          </a:solidFill>
          <a:ln>
            <a:solidFill>
              <a:srgbClr val="E37D2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advClick="0"/>
  <p:txStyles>
    <p:titleStyle>
      <a:lvl1pPr algn="ctr" rtl="0" eaLnBrk="0" fontAlgn="base" hangingPunct="0">
        <a:spcBef>
          <a:spcPct val="0"/>
        </a:spcBef>
        <a:spcAft>
          <a:spcPct val="0"/>
        </a:spcAft>
        <a:defRPr sz="6000" b="1" kern="1200">
          <a:solidFill>
            <a:srgbClr val="C00000"/>
          </a:solidFill>
          <a:latin typeface="Calligraph" pitchFamily="2" charset="0"/>
          <a:ea typeface="+mj-ea"/>
          <a:cs typeface="+mj-cs"/>
        </a:defRPr>
      </a:lvl1pPr>
      <a:lvl2pPr algn="ctr" rtl="0" eaLnBrk="0" fontAlgn="base" hangingPunct="0">
        <a:spcBef>
          <a:spcPct val="0"/>
        </a:spcBef>
        <a:spcAft>
          <a:spcPct val="0"/>
        </a:spcAft>
        <a:defRPr sz="6000" b="1">
          <a:solidFill>
            <a:srgbClr val="C00000"/>
          </a:solidFill>
          <a:latin typeface="Calligraph" pitchFamily="2" charset="0"/>
        </a:defRPr>
      </a:lvl2pPr>
      <a:lvl3pPr algn="ctr" rtl="0" eaLnBrk="0" fontAlgn="base" hangingPunct="0">
        <a:spcBef>
          <a:spcPct val="0"/>
        </a:spcBef>
        <a:spcAft>
          <a:spcPct val="0"/>
        </a:spcAft>
        <a:defRPr sz="6000" b="1">
          <a:solidFill>
            <a:srgbClr val="C00000"/>
          </a:solidFill>
          <a:latin typeface="Calligraph" pitchFamily="2" charset="0"/>
        </a:defRPr>
      </a:lvl3pPr>
      <a:lvl4pPr algn="ctr" rtl="0" eaLnBrk="0" fontAlgn="base" hangingPunct="0">
        <a:spcBef>
          <a:spcPct val="0"/>
        </a:spcBef>
        <a:spcAft>
          <a:spcPct val="0"/>
        </a:spcAft>
        <a:defRPr sz="6000" b="1">
          <a:solidFill>
            <a:srgbClr val="C00000"/>
          </a:solidFill>
          <a:latin typeface="Calligraph" pitchFamily="2" charset="0"/>
        </a:defRPr>
      </a:lvl4pPr>
      <a:lvl5pPr algn="ctr" rtl="0" eaLnBrk="0" fontAlgn="base" hangingPunct="0">
        <a:spcBef>
          <a:spcPct val="0"/>
        </a:spcBef>
        <a:spcAft>
          <a:spcPct val="0"/>
        </a:spcAft>
        <a:defRPr sz="6000" b="1">
          <a:solidFill>
            <a:srgbClr val="C00000"/>
          </a:solidFill>
          <a:latin typeface="Calligraph" pitchFamily="2" charset="0"/>
        </a:defRPr>
      </a:lvl5pPr>
      <a:lvl6pPr marL="457200" algn="ctr" rtl="0" fontAlgn="base">
        <a:spcBef>
          <a:spcPct val="0"/>
        </a:spcBef>
        <a:spcAft>
          <a:spcPct val="0"/>
        </a:spcAft>
        <a:defRPr sz="6000" b="1">
          <a:solidFill>
            <a:srgbClr val="C00000"/>
          </a:solidFill>
          <a:latin typeface="Calligraph" pitchFamily="2" charset="0"/>
        </a:defRPr>
      </a:lvl6pPr>
      <a:lvl7pPr marL="914400" algn="ctr" rtl="0" fontAlgn="base">
        <a:spcBef>
          <a:spcPct val="0"/>
        </a:spcBef>
        <a:spcAft>
          <a:spcPct val="0"/>
        </a:spcAft>
        <a:defRPr sz="6000" b="1">
          <a:solidFill>
            <a:srgbClr val="C00000"/>
          </a:solidFill>
          <a:latin typeface="Calligraph" pitchFamily="2" charset="0"/>
        </a:defRPr>
      </a:lvl7pPr>
      <a:lvl8pPr marL="1371600" algn="ctr" rtl="0" fontAlgn="base">
        <a:spcBef>
          <a:spcPct val="0"/>
        </a:spcBef>
        <a:spcAft>
          <a:spcPct val="0"/>
        </a:spcAft>
        <a:defRPr sz="6000" b="1">
          <a:solidFill>
            <a:srgbClr val="C00000"/>
          </a:solidFill>
          <a:latin typeface="Calligraph" pitchFamily="2" charset="0"/>
        </a:defRPr>
      </a:lvl8pPr>
      <a:lvl9pPr marL="1828800" algn="ctr" rtl="0" fontAlgn="base">
        <a:spcBef>
          <a:spcPct val="0"/>
        </a:spcBef>
        <a:spcAft>
          <a:spcPct val="0"/>
        </a:spcAft>
        <a:defRPr sz="6000" b="1">
          <a:solidFill>
            <a:srgbClr val="C00000"/>
          </a:solidFill>
          <a:latin typeface="Calligraph" pitchFamily="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3" descr="blue-water-drop-and-green-leaf-on-white-aqua-eps10_138750590.jpg">
            <a:hlinkClick r:id="" action="ppaction://hlinkshowjump?jump=nextslide"/>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875" y="4357688"/>
            <a:ext cx="7858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Заголовок 1"/>
          <p:cNvSpPr>
            <a:spLocks noGrp="1"/>
          </p:cNvSpPr>
          <p:nvPr>
            <p:ph type="ctrTitle"/>
          </p:nvPr>
        </p:nvSpPr>
        <p:spPr>
          <a:xfrm>
            <a:off x="611188" y="555625"/>
            <a:ext cx="7772400" cy="1101725"/>
          </a:xfrm>
        </p:spPr>
        <p:txBody>
          <a:bodyPr/>
          <a:lstStyle/>
          <a:p>
            <a:r>
              <a:rPr lang="ru-RU" altLang="ru-RU" sz="3200" smtClean="0">
                <a:latin typeface="Times New Roman" pitchFamily="18" charset="0"/>
                <a:cs typeface="Times New Roman" pitchFamily="18" charset="0"/>
              </a:rPr>
              <a:t>Экологическое воспитание дошкольников через проектный метод</a:t>
            </a:r>
            <a:br>
              <a:rPr lang="ru-RU" altLang="ru-RU" sz="3200" smtClean="0">
                <a:latin typeface="Times New Roman" pitchFamily="18" charset="0"/>
                <a:cs typeface="Times New Roman" pitchFamily="18" charset="0"/>
              </a:rPr>
            </a:br>
            <a:endParaRPr lang="ru-RU" altLang="ru-RU" sz="3200" smtClean="0">
              <a:latin typeface="Times New Roman" pitchFamily="18" charset="0"/>
              <a:cs typeface="Times New Roman" pitchFamily="18" charset="0"/>
            </a:endParaRPr>
          </a:p>
        </p:txBody>
      </p:sp>
      <p:sp>
        <p:nvSpPr>
          <p:cNvPr id="13316" name="Прямоугольник 2"/>
          <p:cNvSpPr>
            <a:spLocks noChangeArrowheads="1"/>
          </p:cNvSpPr>
          <p:nvPr/>
        </p:nvSpPr>
        <p:spPr bwMode="auto">
          <a:xfrm>
            <a:off x="900113" y="1555750"/>
            <a:ext cx="8029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ru-RU" altLang="ru-RU"/>
              <a:t>Проектом является любая деятельность, выполненная от всего сердца, с высокой степенью самостоятельности группой детей, </a:t>
            </a:r>
          </a:p>
          <a:p>
            <a:pPr algn="r" eaLnBrk="1" hangingPunct="1"/>
            <a:r>
              <a:rPr lang="ru-RU" altLang="ru-RU"/>
              <a:t>объединённых общим интересом. </a:t>
            </a:r>
            <a:br>
              <a:rPr lang="ru-RU" altLang="ru-RU"/>
            </a:br>
            <a:endParaRPr lang="ru-RU" altLang="ru-RU"/>
          </a:p>
          <a:p>
            <a:pPr algn="r" eaLnBrk="1" hangingPunct="1"/>
            <a:r>
              <a:rPr lang="ru-RU" altLang="ru-RU"/>
              <a:t>У. Х. Киль Патрик.</a:t>
            </a:r>
          </a:p>
        </p:txBody>
      </p:sp>
      <p:sp>
        <p:nvSpPr>
          <p:cNvPr id="13317" name="Прямоугольник 3"/>
          <p:cNvSpPr>
            <a:spLocks noChangeArrowheads="1"/>
          </p:cNvSpPr>
          <p:nvPr/>
        </p:nvSpPr>
        <p:spPr bwMode="auto">
          <a:xfrm>
            <a:off x="3059113" y="3867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t>Выполнила воспитатель старшей группы: Смирнова Галина Валерьевна</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2" descr="2634_html_26a5dd18.png">
            <a:hlinkClick r:id="" action="ppaction://hlinkshowjump?jump=nextslide"/>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Прямоугольник 1"/>
          <p:cNvSpPr>
            <a:spLocks noChangeArrowheads="1"/>
          </p:cNvSpPr>
          <p:nvPr/>
        </p:nvSpPr>
        <p:spPr bwMode="auto">
          <a:xfrm>
            <a:off x="1116013" y="484188"/>
            <a:ext cx="7523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ru-RU" altLang="ru-RU">
                <a:latin typeface="Times New Roman" pitchFamily="18" charset="0"/>
                <a:cs typeface="Times New Roman" pitchFamily="18" charset="0"/>
              </a:rPr>
              <a:t>Практико-ориентированные или нормативные проекты. В процессе этого проекта создается свод правил, которые нужно соблюдать в природе. Результаты оформляются в виде памятки, альбома, рисунков, модели. </a:t>
            </a:r>
          </a:p>
        </p:txBody>
      </p:sp>
      <p:sp>
        <p:nvSpPr>
          <p:cNvPr id="22532" name="Прямоугольник 4"/>
          <p:cNvSpPr>
            <a:spLocks noChangeArrowheads="1"/>
          </p:cNvSpPr>
          <p:nvPr/>
        </p:nvSpPr>
        <p:spPr bwMode="auto">
          <a:xfrm>
            <a:off x="3878263" y="1989138"/>
            <a:ext cx="4056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«Здоровье планеты в наших руках»</a:t>
            </a:r>
          </a:p>
        </p:txBody>
      </p:sp>
      <p:sp>
        <p:nvSpPr>
          <p:cNvPr id="22533" name="Прямоугольник 5"/>
          <p:cNvSpPr>
            <a:spLocks noChangeArrowheads="1"/>
          </p:cNvSpPr>
          <p:nvPr/>
        </p:nvSpPr>
        <p:spPr bwMode="auto">
          <a:xfrm>
            <a:off x="2286000" y="2828925"/>
            <a:ext cx="3738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«Правила поведения в природе» </a:t>
            </a:r>
          </a:p>
        </p:txBody>
      </p:sp>
      <p:sp>
        <p:nvSpPr>
          <p:cNvPr id="22534" name="Прямоугольник 6"/>
          <p:cNvSpPr>
            <a:spLocks noChangeArrowheads="1"/>
          </p:cNvSpPr>
          <p:nvPr/>
        </p:nvSpPr>
        <p:spPr bwMode="auto">
          <a:xfrm>
            <a:off x="3878263" y="2389188"/>
            <a:ext cx="250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«Мы против мусора»</a:t>
            </a:r>
          </a:p>
        </p:txBody>
      </p:sp>
      <p:sp>
        <p:nvSpPr>
          <p:cNvPr id="22535" name="Прямоугольник 7"/>
          <p:cNvSpPr>
            <a:spLocks noChangeArrowheads="1"/>
          </p:cNvSpPr>
          <p:nvPr/>
        </p:nvSpPr>
        <p:spPr bwMode="auto">
          <a:xfrm>
            <a:off x="3163888" y="3435350"/>
            <a:ext cx="317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«Мы – за чистую Планету»</a:t>
            </a:r>
          </a:p>
        </p:txBody>
      </p:sp>
      <p:sp>
        <p:nvSpPr>
          <p:cNvPr id="22536" name="Прямоугольник 8"/>
          <p:cNvSpPr>
            <a:spLocks noChangeArrowheads="1"/>
          </p:cNvSpPr>
          <p:nvPr/>
        </p:nvSpPr>
        <p:spPr bwMode="auto">
          <a:xfrm>
            <a:off x="1763713" y="4076700"/>
            <a:ext cx="2659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«Мы за чистый город»</a:t>
            </a:r>
          </a:p>
        </p:txBody>
      </p:sp>
      <p:sp>
        <p:nvSpPr>
          <p:cNvPr id="22537" name="Прямоугольник 9"/>
          <p:cNvSpPr>
            <a:spLocks noChangeArrowheads="1"/>
          </p:cNvSpPr>
          <p:nvPr/>
        </p:nvSpPr>
        <p:spPr bwMode="auto">
          <a:xfrm>
            <a:off x="4284663" y="1589088"/>
            <a:ext cx="2459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«Берегите природу» </a:t>
            </a:r>
          </a:p>
        </p:txBody>
      </p:sp>
      <p:pic>
        <p:nvPicPr>
          <p:cNvPr id="22538" name="Рисунок 3" descr="1globus-raskraski-2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1113" y="2197100"/>
            <a:ext cx="253206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2" descr="2634_html_26a5dd18.png">
            <a:hlinkClick r:id="" action="ppaction://hlinkshowjump?jump=nextslide"/>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27063"/>
            <a:ext cx="65405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1476375" y="571500"/>
            <a:ext cx="7110413" cy="4232275"/>
          </a:xfrm>
        </p:spPr>
        <p:txBody>
          <a:bodyPr/>
          <a:lstStyle/>
          <a:p>
            <a:pPr>
              <a:defRPr/>
            </a:pPr>
            <a:r>
              <a:rPr lang="ru-RU" sz="1600" dirty="0">
                <a:solidFill>
                  <a:prstClr val="black"/>
                </a:solidFill>
                <a:latin typeface="Times New Roman" panose="02020603050405020304" pitchFamily="18" charset="0"/>
                <a:ea typeface="+mj-ea"/>
                <a:cs typeface="Times New Roman" panose="02020603050405020304" pitchFamily="18" charset="0"/>
              </a:rPr>
              <a:t>В настоящее время проблема состояния окружающей среды чрезвычайно актуальна и привлекает к себе всё больше внимания. Экологическое воспитание необходимое условие преодоления негативных последствий деятельности человечества на окружающую среду, а также является фактором формирования экологической культуры. </a:t>
            </a:r>
            <a:br>
              <a:rPr lang="ru-RU" sz="1600" dirty="0">
                <a:solidFill>
                  <a:prstClr val="black"/>
                </a:solidFill>
                <a:latin typeface="Times New Roman" panose="02020603050405020304" pitchFamily="18" charset="0"/>
                <a:ea typeface="+mj-ea"/>
                <a:cs typeface="Times New Roman" panose="02020603050405020304" pitchFamily="18" charset="0"/>
              </a:rPr>
            </a:br>
            <a:r>
              <a:rPr lang="ru-RU" sz="1600" dirty="0">
                <a:solidFill>
                  <a:prstClr val="black"/>
                </a:solidFill>
                <a:latin typeface="Times New Roman" panose="02020603050405020304" pitchFamily="18" charset="0"/>
                <a:ea typeface="+mj-ea"/>
                <a:cs typeface="Times New Roman" panose="02020603050405020304" pitchFamily="18" charset="0"/>
              </a:rPr>
              <a:t>Именно на этапе дошкольного детства дети получают базовые знания и эмоциональные впечатления о природе, у них формируются основы экологического сознания и начальные элементы экологической культуры. </a:t>
            </a:r>
            <a:br>
              <a:rPr lang="ru-RU" sz="1600" dirty="0">
                <a:solidFill>
                  <a:prstClr val="black"/>
                </a:solidFill>
                <a:latin typeface="Times New Roman" panose="02020603050405020304" pitchFamily="18" charset="0"/>
                <a:ea typeface="+mj-ea"/>
                <a:cs typeface="Times New Roman" panose="02020603050405020304" pitchFamily="18" charset="0"/>
              </a:rPr>
            </a:br>
            <a:r>
              <a:rPr lang="ru-RU" sz="1600" dirty="0">
                <a:solidFill>
                  <a:prstClr val="black"/>
                </a:solidFill>
                <a:latin typeface="Times New Roman" panose="02020603050405020304" pitchFamily="18" charset="0"/>
                <a:ea typeface="+mj-ea"/>
                <a:cs typeface="Times New Roman" panose="02020603050405020304" pitchFamily="18" charset="0"/>
              </a:rPr>
              <a:t/>
            </a:r>
            <a:br>
              <a:rPr lang="ru-RU" sz="1600" dirty="0">
                <a:solidFill>
                  <a:prstClr val="black"/>
                </a:solidFill>
                <a:latin typeface="Times New Roman" panose="02020603050405020304" pitchFamily="18" charset="0"/>
                <a:ea typeface="+mj-ea"/>
                <a:cs typeface="Times New Roman" panose="02020603050405020304" pitchFamily="18" charset="0"/>
              </a:rPr>
            </a:br>
            <a:r>
              <a:rPr lang="ru-RU" sz="1600" dirty="0">
                <a:solidFill>
                  <a:prstClr val="black"/>
                </a:solidFill>
                <a:latin typeface="Times New Roman" panose="02020603050405020304" pitchFamily="18" charset="0"/>
                <a:ea typeface="+mj-ea"/>
                <a:cs typeface="Times New Roman" panose="02020603050405020304" pitchFamily="18" charset="0"/>
              </a:rPr>
              <a:t>Становление экологически воспитанной личности в педагогическом процессе дошкольного образовательного учреждения возможно при решении следующих </a:t>
            </a:r>
            <a:r>
              <a:rPr lang="ru-RU" sz="1600" u="sng" dirty="0">
                <a:solidFill>
                  <a:prstClr val="black"/>
                </a:solidFill>
                <a:latin typeface="Times New Roman" panose="02020603050405020304" pitchFamily="18" charset="0"/>
                <a:ea typeface="+mj-ea"/>
                <a:cs typeface="Times New Roman" panose="02020603050405020304" pitchFamily="18" charset="0"/>
              </a:rPr>
              <a:t>задач:</a:t>
            </a:r>
            <a:r>
              <a:rPr lang="ru-RU" sz="1600" dirty="0">
                <a:solidFill>
                  <a:prstClr val="black"/>
                </a:solidFill>
                <a:latin typeface="Times New Roman" panose="02020603050405020304" pitchFamily="18" charset="0"/>
                <a:ea typeface="+mj-ea"/>
                <a:cs typeface="Times New Roman" panose="02020603050405020304" pitchFamily="18" charset="0"/>
              </a:rPr>
              <a:t/>
            </a:r>
            <a:br>
              <a:rPr lang="ru-RU" sz="1600" dirty="0">
                <a:solidFill>
                  <a:prstClr val="black"/>
                </a:solidFill>
                <a:latin typeface="Times New Roman" panose="02020603050405020304" pitchFamily="18" charset="0"/>
                <a:ea typeface="+mj-ea"/>
                <a:cs typeface="Times New Roman" panose="02020603050405020304" pitchFamily="18" charset="0"/>
              </a:rPr>
            </a:br>
            <a:r>
              <a:rPr lang="ru-RU" sz="1600" dirty="0">
                <a:solidFill>
                  <a:prstClr val="black"/>
                </a:solidFill>
                <a:latin typeface="Times New Roman" panose="02020603050405020304" pitchFamily="18" charset="0"/>
                <a:ea typeface="+mj-ea"/>
                <a:cs typeface="Times New Roman" panose="02020603050405020304" pitchFamily="18" charset="0"/>
              </a:rPr>
              <a:t>1. Формирование у детей элементов экологического сознания. </a:t>
            </a:r>
            <a:br>
              <a:rPr lang="ru-RU" sz="1600" dirty="0">
                <a:solidFill>
                  <a:prstClr val="black"/>
                </a:solidFill>
                <a:latin typeface="Times New Roman" panose="02020603050405020304" pitchFamily="18" charset="0"/>
                <a:ea typeface="+mj-ea"/>
                <a:cs typeface="Times New Roman" panose="02020603050405020304" pitchFamily="18" charset="0"/>
              </a:rPr>
            </a:br>
            <a:r>
              <a:rPr lang="ru-RU" sz="1600" dirty="0">
                <a:solidFill>
                  <a:prstClr val="black"/>
                </a:solidFill>
                <a:latin typeface="Times New Roman" panose="02020603050405020304" pitchFamily="18" charset="0"/>
                <a:ea typeface="+mj-ea"/>
                <a:cs typeface="Times New Roman" panose="02020603050405020304" pitchFamily="18" charset="0"/>
              </a:rPr>
              <a:t>2. Формирование у детей практических навыков и умений в разнообразной деятельности в природе; при этом деятельность детей должна иметь природоохранительный характер.</a:t>
            </a:r>
            <a:br>
              <a:rPr lang="ru-RU" sz="1600" dirty="0">
                <a:solidFill>
                  <a:prstClr val="black"/>
                </a:solidFill>
                <a:latin typeface="Times New Roman" panose="02020603050405020304" pitchFamily="18" charset="0"/>
                <a:ea typeface="+mj-ea"/>
                <a:cs typeface="Times New Roman" panose="02020603050405020304" pitchFamily="18" charset="0"/>
              </a:rPr>
            </a:br>
            <a:r>
              <a:rPr lang="ru-RU" sz="1600" dirty="0">
                <a:solidFill>
                  <a:prstClr val="black"/>
                </a:solidFill>
                <a:latin typeface="Times New Roman" panose="02020603050405020304" pitchFamily="18" charset="0"/>
                <a:ea typeface="+mj-ea"/>
                <a:cs typeface="Times New Roman" panose="02020603050405020304" pitchFamily="18" charset="0"/>
              </a:rPr>
              <a:t>3. Воспитание гуманного отношения к природе. </a:t>
            </a:r>
            <a:r>
              <a:rPr lang="ru-RU" sz="2000" dirty="0">
                <a:solidFill>
                  <a:prstClr val="black"/>
                </a:solidFill>
                <a:latin typeface="Times New Roman" panose="02020603050405020304" pitchFamily="18" charset="0"/>
                <a:ea typeface="+mj-ea"/>
                <a:cs typeface="Times New Roman" panose="02020603050405020304" pitchFamily="18" charset="0"/>
              </a:rPr>
              <a:t/>
            </a:r>
            <a:br>
              <a:rPr lang="ru-RU" sz="2000" dirty="0">
                <a:solidFill>
                  <a:prstClr val="black"/>
                </a:solidFill>
                <a:latin typeface="Times New Roman" panose="02020603050405020304" pitchFamily="18" charset="0"/>
                <a:ea typeface="+mj-ea"/>
                <a:cs typeface="Times New Roman" panose="02020603050405020304" pitchFamily="18" charset="0"/>
              </a:rPr>
            </a:br>
            <a:endParaRPr lang="ru-RU" altLang="ru-RU" dirty="0" smtClean="0"/>
          </a:p>
        </p:txBody>
      </p:sp>
      <p:pic>
        <p:nvPicPr>
          <p:cNvPr id="14339" name="Рисунок 2" descr="2634_html_26a5dd18.png">
            <a:hlinkClick r:id="" action="ppaction://hlinkshowjump?jump=nextslide"/>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2" descr="2634_html_26a5dd18.png">
            <a:hlinkClick r:id="" action="ppaction://hlinkshowjump?jump=nextslide"/>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203575" y="195263"/>
            <a:ext cx="5465763" cy="4678362"/>
          </a:xfrm>
          <a:prstGeom prst="rect">
            <a:avLst/>
          </a:prstGeom>
        </p:spPr>
        <p:txBody>
          <a:bodyPr>
            <a:spAutoFit/>
          </a:bodyPr>
          <a:lstStyle/>
          <a:p>
            <a:pPr fontAlgn="auto">
              <a:spcBef>
                <a:spcPts val="0"/>
              </a:spcBef>
              <a:spcAft>
                <a:spcPts val="0"/>
              </a:spcAft>
              <a:defRPr/>
            </a:pPr>
            <a:r>
              <a:rPr lang="ru-RU" sz="1400" u="sng" kern="0" dirty="0">
                <a:solidFill>
                  <a:prstClr val="black"/>
                </a:solidFill>
                <a:latin typeface="Times New Roman" panose="02020603050405020304" pitchFamily="18" charset="0"/>
                <a:ea typeface="+mj-ea"/>
                <a:cs typeface="Times New Roman" panose="02020603050405020304" pitchFamily="18" charset="0"/>
              </a:rPr>
              <a:t>Приемов, методов, форм работы: </a:t>
            </a:r>
            <a:br>
              <a:rPr lang="ru-RU" sz="1400" u="sng"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беседы;</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 экологические игры;</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знакомство с произведениями художественной литературы;</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 наблюдения за растениями на участке и в уголке природы;</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 ведение календарей природы;</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 целевые прогулки;</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 работа в уголке природы;</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 опытная и проектная деятельность: эксперименты и опыты. </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Можно выделить два наиболее важных условия для достижения эффективности метода проектов:</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1. Содержание образования должно строиться «вокруг человека», поэтому темы проектов должны основываться на интересах детей: к природе – к жизни насекомых, птиц, взаимодействии человека и окружающей среды, к растениям, животным; к неживой природе: смене времен года, частей суток, проявлению различных природных явлений в разное время года и многое другое.</a:t>
            </a:r>
            <a:br>
              <a:rPr lang="ru-RU" sz="1400" kern="0" dirty="0">
                <a:solidFill>
                  <a:prstClr val="black"/>
                </a:solidFill>
                <a:latin typeface="Times New Roman" panose="02020603050405020304" pitchFamily="18" charset="0"/>
                <a:ea typeface="+mj-ea"/>
                <a:cs typeface="Times New Roman" panose="02020603050405020304" pitchFamily="18" charset="0"/>
              </a:rPr>
            </a:br>
            <a:r>
              <a:rPr lang="ru-RU" sz="1400" kern="0" dirty="0">
                <a:solidFill>
                  <a:prstClr val="black"/>
                </a:solidFill>
                <a:latin typeface="Times New Roman" panose="02020603050405020304" pitchFamily="18" charset="0"/>
                <a:ea typeface="+mj-ea"/>
                <a:cs typeface="Times New Roman" panose="02020603050405020304" pitchFamily="18" charset="0"/>
              </a:rPr>
              <a:t>2. Необходимость взаимодействия детей и окружающей среды, так как оно является источником возникновения идей проектов. </a:t>
            </a:r>
            <a:br>
              <a:rPr lang="ru-RU" sz="1400" kern="0" dirty="0">
                <a:solidFill>
                  <a:prstClr val="black"/>
                </a:solidFill>
                <a:latin typeface="Times New Roman" panose="02020603050405020304" pitchFamily="18" charset="0"/>
                <a:ea typeface="+mj-ea"/>
                <a:cs typeface="Times New Roman" panose="02020603050405020304" pitchFamily="18" charset="0"/>
              </a:rPr>
            </a:br>
            <a:endParaRPr lang="ru-RU" kern="0" dirty="0">
              <a:solidFill>
                <a:sysClr val="windowText" lastClr="000000"/>
              </a:solidFill>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2" descr="2634_html_26a5dd18.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059113" y="339725"/>
            <a:ext cx="5092700" cy="4708525"/>
          </a:xfrm>
          <a:prstGeom prst="rect">
            <a:avLst/>
          </a:prstGeom>
        </p:spPr>
        <p:txBody>
          <a:bodyPr>
            <a:spAutoFit/>
          </a:bodyPr>
          <a:lstStyle/>
          <a:p>
            <a:pPr fontAlgn="auto">
              <a:spcBef>
                <a:spcPts val="0"/>
              </a:spcBef>
              <a:spcAft>
                <a:spcPts val="0"/>
              </a:spcAft>
              <a:defRPr/>
            </a:pPr>
            <a:r>
              <a:rPr lang="ru-RU" sz="1200" kern="0" dirty="0">
                <a:solidFill>
                  <a:prstClr val="black"/>
                </a:solidFill>
                <a:latin typeface="Times New Roman" panose="02020603050405020304" pitchFamily="18" charset="0"/>
                <a:ea typeface="+mj-ea"/>
                <a:cs typeface="Times New Roman" panose="02020603050405020304" pitchFamily="18" charset="0"/>
              </a:rPr>
              <a:t>Одним из перспективных методов, способствующим  экологическому воспитанию дошкольников является метод проектной деятельности. Основываясь на личностно-ориентированном подходе к обучению и воспитанию, он развивает познавательный интерес, любознательность к различным областям знаний, формирует навыки сотрудничества, практические умения у детей, в данном случае, в области экологического воспитания.</a:t>
            </a:r>
            <a:br>
              <a:rPr lang="ru-RU" sz="1200" kern="0" dirty="0">
                <a:solidFill>
                  <a:prstClr val="black"/>
                </a:solidFill>
                <a:latin typeface="Times New Roman" panose="02020603050405020304" pitchFamily="18" charset="0"/>
                <a:ea typeface="+mj-ea"/>
                <a:cs typeface="Times New Roman" panose="02020603050405020304" pitchFamily="18" charset="0"/>
              </a:rPr>
            </a:br>
            <a:r>
              <a:rPr lang="ru-RU" sz="1200" kern="0" dirty="0">
                <a:solidFill>
                  <a:prstClr val="black"/>
                </a:solidFill>
                <a:latin typeface="Times New Roman" panose="02020603050405020304" pitchFamily="18" charset="0"/>
                <a:ea typeface="+mj-ea"/>
                <a:cs typeface="Times New Roman" panose="02020603050405020304" pitchFamily="18" charset="0"/>
              </a:rPr>
              <a:t/>
            </a:r>
            <a:br>
              <a:rPr lang="ru-RU" sz="1200" kern="0" dirty="0">
                <a:solidFill>
                  <a:prstClr val="black"/>
                </a:solidFill>
                <a:latin typeface="Times New Roman" panose="02020603050405020304" pitchFamily="18" charset="0"/>
                <a:ea typeface="+mj-ea"/>
                <a:cs typeface="Times New Roman" panose="02020603050405020304" pitchFamily="18" charset="0"/>
              </a:rPr>
            </a:br>
            <a:r>
              <a:rPr lang="ru-RU" sz="1200" kern="0" dirty="0">
                <a:solidFill>
                  <a:prstClr val="black"/>
                </a:solidFill>
                <a:latin typeface="Times New Roman" panose="02020603050405020304" pitchFamily="18" charset="0"/>
                <a:ea typeface="+mj-ea"/>
                <a:cs typeface="Times New Roman" panose="02020603050405020304" pitchFamily="18" charset="0"/>
              </a:rPr>
              <a:t>Работа над проектами экологической направленности имеет большое значение для развития познавательных интересов ребенка. Через объединение различных областей знаний формируется целостное видение картины окружающего мира. Коллективная работа детей дает им возможность проявить себя в различных видах деятельности. Общее дело развивает любознательность, коммуникативные и нравственные качества дошкольников. </a:t>
            </a:r>
            <a:br>
              <a:rPr lang="ru-RU" sz="1200" kern="0" dirty="0">
                <a:solidFill>
                  <a:prstClr val="black"/>
                </a:solidFill>
                <a:latin typeface="Times New Roman" panose="02020603050405020304" pitchFamily="18" charset="0"/>
                <a:ea typeface="+mj-ea"/>
                <a:cs typeface="Times New Roman" panose="02020603050405020304" pitchFamily="18" charset="0"/>
              </a:rPr>
            </a:br>
            <a:r>
              <a:rPr lang="ru-RU" sz="1200" kern="0" dirty="0">
                <a:solidFill>
                  <a:prstClr val="black"/>
                </a:solidFill>
                <a:latin typeface="Times New Roman" panose="02020603050405020304" pitchFamily="18" charset="0"/>
                <a:ea typeface="+mj-ea"/>
                <a:cs typeface="Times New Roman" panose="02020603050405020304" pitchFamily="18" charset="0"/>
              </a:rPr>
              <a:t/>
            </a:r>
            <a:br>
              <a:rPr lang="ru-RU" sz="1200" kern="0" dirty="0">
                <a:solidFill>
                  <a:prstClr val="black"/>
                </a:solidFill>
                <a:latin typeface="Times New Roman" panose="02020603050405020304" pitchFamily="18" charset="0"/>
                <a:ea typeface="+mj-ea"/>
                <a:cs typeface="Times New Roman" panose="02020603050405020304" pitchFamily="18" charset="0"/>
              </a:rPr>
            </a:br>
            <a:r>
              <a:rPr lang="ru-RU" sz="1200" kern="0" dirty="0">
                <a:solidFill>
                  <a:prstClr val="black"/>
                </a:solidFill>
                <a:latin typeface="Times New Roman" panose="02020603050405020304" pitchFamily="18" charset="0"/>
                <a:ea typeface="+mj-ea"/>
                <a:cs typeface="Times New Roman" panose="02020603050405020304" pitchFamily="18" charset="0"/>
              </a:rPr>
              <a:t>Использование проектного метода в системе экологического воспитания дошкольников является наиболее эффективным, так как он позволяет сочетать интересы всех участников:</a:t>
            </a:r>
            <a:br>
              <a:rPr lang="ru-RU" sz="1200" kern="0" dirty="0">
                <a:solidFill>
                  <a:prstClr val="black"/>
                </a:solidFill>
                <a:latin typeface="Times New Roman" panose="02020603050405020304" pitchFamily="18" charset="0"/>
                <a:ea typeface="+mj-ea"/>
                <a:cs typeface="Times New Roman" panose="02020603050405020304" pitchFamily="18" charset="0"/>
              </a:rPr>
            </a:br>
            <a:r>
              <a:rPr lang="ru-RU" sz="1200" kern="0" dirty="0">
                <a:solidFill>
                  <a:prstClr val="black"/>
                </a:solidFill>
                <a:latin typeface="Times New Roman" panose="02020603050405020304" pitchFamily="18" charset="0"/>
                <a:ea typeface="+mj-ea"/>
                <a:cs typeface="Times New Roman" panose="02020603050405020304" pitchFamily="18" charset="0"/>
              </a:rPr>
              <a:t>•	Педагог имеет возможность проявить свои творческие способности в соответствии с собственным профессиональным уровнем.</a:t>
            </a:r>
            <a:br>
              <a:rPr lang="ru-RU" sz="1200" kern="0" dirty="0">
                <a:solidFill>
                  <a:prstClr val="black"/>
                </a:solidFill>
                <a:latin typeface="Times New Roman" panose="02020603050405020304" pitchFamily="18" charset="0"/>
                <a:ea typeface="+mj-ea"/>
                <a:cs typeface="Times New Roman" panose="02020603050405020304" pitchFamily="18" charset="0"/>
              </a:rPr>
            </a:br>
            <a:r>
              <a:rPr lang="ru-RU" sz="1200" kern="0" dirty="0">
                <a:solidFill>
                  <a:prstClr val="black"/>
                </a:solidFill>
                <a:latin typeface="Times New Roman" panose="02020603050405020304" pitchFamily="18" charset="0"/>
                <a:ea typeface="+mj-ea"/>
                <a:cs typeface="Times New Roman" panose="02020603050405020304" pitchFamily="18" charset="0"/>
              </a:rPr>
              <a:t>•	Родители имеют возможность активно участвовать в значимом для них процессе экологического воспитания.</a:t>
            </a:r>
            <a:br>
              <a:rPr lang="ru-RU" sz="1200" kern="0" dirty="0">
                <a:solidFill>
                  <a:prstClr val="black"/>
                </a:solidFill>
                <a:latin typeface="Times New Roman" panose="02020603050405020304" pitchFamily="18" charset="0"/>
                <a:ea typeface="+mj-ea"/>
                <a:cs typeface="Times New Roman" panose="02020603050405020304" pitchFamily="18" charset="0"/>
              </a:rPr>
            </a:br>
            <a:r>
              <a:rPr lang="ru-RU" sz="1200" kern="0" dirty="0">
                <a:solidFill>
                  <a:prstClr val="black"/>
                </a:solidFill>
                <a:latin typeface="Times New Roman" panose="02020603050405020304" pitchFamily="18" charset="0"/>
                <a:ea typeface="+mj-ea"/>
                <a:cs typeface="Times New Roman" panose="02020603050405020304" pitchFamily="18" charset="0"/>
              </a:rPr>
              <a:t>•	Деятельность детей организована в соответствии с их интересами, желаниями и потребностями.</a:t>
            </a:r>
            <a:endParaRPr lang="ru-RU" kern="0" dirty="0">
              <a:solidFill>
                <a:sysClr val="windowText" lastClr="000000"/>
              </a:solidFill>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3" descr="1globus-raskraski-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714500"/>
            <a:ext cx="292893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Рисунок 2" descr="2634_html_26a5dd18.png">
            <a:hlinkClick r:id="" action="ppaction://hlinkshowjump?jump=nextslide"/>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Прямоугольник 1"/>
          <p:cNvSpPr>
            <a:spLocks noChangeArrowheads="1"/>
          </p:cNvSpPr>
          <p:nvPr/>
        </p:nvSpPr>
        <p:spPr bwMode="auto">
          <a:xfrm>
            <a:off x="4643438" y="3397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latin typeface="Times New Roman" pitchFamily="18" charset="0"/>
                <a:cs typeface="Times New Roman" pitchFamily="18" charset="0"/>
              </a:rPr>
              <a:t>Виды проектной деятельности:</a:t>
            </a:r>
            <a:br>
              <a:rPr lang="ru-RU" altLang="ru-RU">
                <a:latin typeface="Times New Roman" pitchFamily="18" charset="0"/>
                <a:cs typeface="Times New Roman" pitchFamily="18" charset="0"/>
              </a:rPr>
            </a:br>
            <a:endParaRPr lang="ru-RU" altLang="ru-RU"/>
          </a:p>
        </p:txBody>
      </p:sp>
      <p:sp>
        <p:nvSpPr>
          <p:cNvPr id="3" name="Прямоугольник 2"/>
          <p:cNvSpPr/>
          <p:nvPr/>
        </p:nvSpPr>
        <p:spPr>
          <a:xfrm>
            <a:off x="2697163" y="661988"/>
            <a:ext cx="4608512" cy="4402137"/>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ru-RU" sz="1400" dirty="0">
                <a:solidFill>
                  <a:prstClr val="black"/>
                </a:solidFill>
                <a:latin typeface="Times New Roman" panose="02020603050405020304" pitchFamily="18" charset="0"/>
                <a:cs typeface="Times New Roman" panose="02020603050405020304" pitchFamily="18" charset="0"/>
              </a:rPr>
              <a:t>Исследовательские проекты:  Дети получают ответ на вопрос о том, почему существует то или иное явление и как оно объясняется с точки зрения современного знания. Результаты  можно оформлять в виде газет, альбомов, схем, моделей. </a:t>
            </a:r>
          </a:p>
          <a:p>
            <a:pPr fontAlgn="auto">
              <a:spcBef>
                <a:spcPts val="0"/>
              </a:spcBef>
              <a:spcAft>
                <a:spcPts val="0"/>
              </a:spcAft>
              <a:defRPr/>
            </a:pPr>
            <a:endParaRPr lang="ru-RU" sz="14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Опираясь на помощь взрослых, дети ищут решение проблемы через вопросы к родителям, совместный поход в библиотеку, чтения детских познавательных и справочных книг, работу в поисковой системе Интернет, наблюдений, экскурсий. Совместно с родителями они занимаются продуктивными видами деятельности: оформление альбомов,  презентаций, рисование, лепка. </a:t>
            </a:r>
          </a:p>
          <a:p>
            <a:pPr fontAlgn="auto">
              <a:spcBef>
                <a:spcPts val="0"/>
              </a:spcBef>
              <a:spcAft>
                <a:spcPts val="0"/>
              </a:spcAft>
              <a:defRPr/>
            </a:pPr>
            <a:endParaRPr lang="ru-RU" sz="1400" dirty="0">
              <a:solidFill>
                <a:prstClr val="black"/>
              </a:solidFill>
              <a:latin typeface="Times New Roman" panose="02020603050405020304" pitchFamily="18" charset="0"/>
              <a:cs typeface="Times New Roman" panose="02020603050405020304" pitchFamily="18" charset="0"/>
            </a:endParaRP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Выполнение проекта предусматривает несколько последовательных этапов:</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выбор темы проекта;</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определение цели, задач проекта;</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реализация проекта;</a:t>
            </a:r>
          </a:p>
          <a:p>
            <a:pPr fontAlgn="auto">
              <a:spcBef>
                <a:spcPts val="0"/>
              </a:spcBef>
              <a:spcAft>
                <a:spcPts val="0"/>
              </a:spcAft>
              <a:defRPr/>
            </a:pPr>
            <a:r>
              <a:rPr lang="ru-RU" sz="1400" dirty="0">
                <a:solidFill>
                  <a:prstClr val="black"/>
                </a:solidFill>
                <a:latin typeface="Times New Roman" panose="02020603050405020304" pitchFamily="18" charset="0"/>
                <a:cs typeface="Times New Roman" panose="02020603050405020304" pitchFamily="18" charset="0"/>
              </a:rPr>
              <a:t>• презентация проекта. </a:t>
            </a:r>
            <a:endParaRPr lang="ru-RU" sz="1400"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3" descr="1globus-raskraski-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714500"/>
            <a:ext cx="292893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Рисунок 2" descr="2634_html_26a5dd18.png">
            <a:hlinkClick r:id="" action="ppaction://hlinkshowjump?jump=nextslide"/>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Прямоугольник 1"/>
          <p:cNvSpPr>
            <a:spLocks noChangeArrowheads="1"/>
          </p:cNvSpPr>
          <p:nvPr/>
        </p:nvSpPr>
        <p:spPr bwMode="auto">
          <a:xfrm>
            <a:off x="4349750" y="2682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latin typeface="Times New Roman" pitchFamily="18" charset="0"/>
                <a:cs typeface="Times New Roman" pitchFamily="18" charset="0"/>
              </a:rPr>
              <a:t>Исследовательские экологические  проекты для детей младшего возраста:</a:t>
            </a:r>
            <a:br>
              <a:rPr lang="ru-RU" altLang="ru-RU">
                <a:latin typeface="Times New Roman" pitchFamily="18" charset="0"/>
                <a:cs typeface="Times New Roman" pitchFamily="18" charset="0"/>
              </a:rPr>
            </a:br>
            <a:endParaRPr lang="ru-RU" altLang="ru-RU"/>
          </a:p>
        </p:txBody>
      </p:sp>
      <p:sp>
        <p:nvSpPr>
          <p:cNvPr id="18437" name="Прямоугольник 4"/>
          <p:cNvSpPr>
            <a:spLocks noChangeArrowheads="1"/>
          </p:cNvSpPr>
          <p:nvPr/>
        </p:nvSpPr>
        <p:spPr bwMode="auto">
          <a:xfrm>
            <a:off x="749300" y="1328738"/>
            <a:ext cx="3290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latin typeface="Times New Roman" pitchFamily="18" charset="0"/>
                <a:cs typeface="Times New Roman" pitchFamily="18" charset="0"/>
              </a:rPr>
              <a:t>«</a:t>
            </a:r>
            <a:r>
              <a:rPr lang="ru-RU" altLang="ru-RU" sz="2000">
                <a:latin typeface="Times New Roman" pitchFamily="18" charset="0"/>
                <a:cs typeface="Times New Roman" pitchFamily="18" charset="0"/>
              </a:rPr>
              <a:t>Мир домашних животных»</a:t>
            </a:r>
            <a:endParaRPr lang="ru-RU" altLang="ru-RU" sz="2000"/>
          </a:p>
        </p:txBody>
      </p:sp>
      <p:sp>
        <p:nvSpPr>
          <p:cNvPr id="18438" name="Прямоугольник 5"/>
          <p:cNvSpPr>
            <a:spLocks noChangeArrowheads="1"/>
          </p:cNvSpPr>
          <p:nvPr/>
        </p:nvSpPr>
        <p:spPr bwMode="auto">
          <a:xfrm>
            <a:off x="2916238" y="2116138"/>
            <a:ext cx="34115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«Как помочь птицам зимой?»</a:t>
            </a:r>
          </a:p>
        </p:txBody>
      </p:sp>
      <p:sp>
        <p:nvSpPr>
          <p:cNvPr id="18439" name="Прямоугольник 6"/>
          <p:cNvSpPr>
            <a:spLocks noChangeArrowheads="1"/>
          </p:cNvSpPr>
          <p:nvPr/>
        </p:nvSpPr>
        <p:spPr bwMode="auto">
          <a:xfrm>
            <a:off x="3059113" y="990600"/>
            <a:ext cx="576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«Многообразие и разнообразие осенних листьев»</a:t>
            </a:r>
          </a:p>
        </p:txBody>
      </p:sp>
      <p:sp>
        <p:nvSpPr>
          <p:cNvPr id="18440" name="Прямоугольник 7"/>
          <p:cNvSpPr>
            <a:spLocks noChangeArrowheads="1"/>
          </p:cNvSpPr>
          <p:nvPr/>
        </p:nvSpPr>
        <p:spPr bwMode="auto">
          <a:xfrm>
            <a:off x="4748213" y="3779838"/>
            <a:ext cx="363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«Мое наблюдение за бабочкой»</a:t>
            </a:r>
          </a:p>
        </p:txBody>
      </p:sp>
      <p:sp>
        <p:nvSpPr>
          <p:cNvPr id="18441" name="Прямоугольник 8"/>
          <p:cNvSpPr>
            <a:spLocks noChangeArrowheads="1"/>
          </p:cNvSpPr>
          <p:nvPr/>
        </p:nvSpPr>
        <p:spPr bwMode="auto">
          <a:xfrm>
            <a:off x="1835150" y="4149725"/>
            <a:ext cx="2395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«Зелёные питомцы»</a:t>
            </a:r>
          </a:p>
        </p:txBody>
      </p:sp>
      <p:sp>
        <p:nvSpPr>
          <p:cNvPr id="18442" name="Прямоугольник 9"/>
          <p:cNvSpPr>
            <a:spLocks noChangeArrowheads="1"/>
          </p:cNvSpPr>
          <p:nvPr/>
        </p:nvSpPr>
        <p:spPr bwMode="auto">
          <a:xfrm>
            <a:off x="1335088" y="2859088"/>
            <a:ext cx="2119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«Огород на окне»</a:t>
            </a:r>
          </a:p>
        </p:txBody>
      </p:sp>
      <p:sp>
        <p:nvSpPr>
          <p:cNvPr id="18443" name="Прямоугольник 10"/>
          <p:cNvSpPr>
            <a:spLocks noChangeArrowheads="1"/>
          </p:cNvSpPr>
          <p:nvPr/>
        </p:nvSpPr>
        <p:spPr bwMode="auto">
          <a:xfrm>
            <a:off x="4171950" y="3119438"/>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«Обитатели леса»</a:t>
            </a: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descr="1globus-raskraski-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714500"/>
            <a:ext cx="292893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Рисунок 2" descr="2634_html_26a5dd18.png">
            <a:hlinkClick r:id="" action="ppaction://hlinkshowjump?jump=nextslide"/>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Прямоугольник 1"/>
          <p:cNvSpPr>
            <a:spLocks noChangeArrowheads="1"/>
          </p:cNvSpPr>
          <p:nvPr/>
        </p:nvSpPr>
        <p:spPr bwMode="auto">
          <a:xfrm>
            <a:off x="4332288" y="2682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latin typeface="Times New Roman" pitchFamily="18" charset="0"/>
                <a:cs typeface="Times New Roman" pitchFamily="18" charset="0"/>
              </a:rPr>
              <a:t>Исследовательские экологические  проекты для детей среднего возраста:</a:t>
            </a:r>
            <a:br>
              <a:rPr lang="ru-RU" altLang="ru-RU">
                <a:latin typeface="Times New Roman" pitchFamily="18" charset="0"/>
                <a:cs typeface="Times New Roman" pitchFamily="18" charset="0"/>
              </a:rPr>
            </a:br>
            <a:endParaRPr lang="ru-RU" altLang="ru-RU"/>
          </a:p>
        </p:txBody>
      </p:sp>
      <p:sp>
        <p:nvSpPr>
          <p:cNvPr id="19461" name="Прямоугольник 6"/>
          <p:cNvSpPr>
            <a:spLocks noChangeArrowheads="1"/>
          </p:cNvSpPr>
          <p:nvPr/>
        </p:nvSpPr>
        <p:spPr bwMode="auto">
          <a:xfrm>
            <a:off x="611188" y="1566863"/>
            <a:ext cx="2608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«Здравствуй, дерево!»</a:t>
            </a:r>
          </a:p>
        </p:txBody>
      </p:sp>
      <p:sp>
        <p:nvSpPr>
          <p:cNvPr id="19462" name="Прямоугольник 7"/>
          <p:cNvSpPr>
            <a:spLocks noChangeArrowheads="1"/>
          </p:cNvSpPr>
          <p:nvPr/>
        </p:nvSpPr>
        <p:spPr bwMode="auto">
          <a:xfrm>
            <a:off x="4013200" y="1566863"/>
            <a:ext cx="455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«Лекарственные растения нашего края»</a:t>
            </a:r>
          </a:p>
        </p:txBody>
      </p:sp>
      <p:sp>
        <p:nvSpPr>
          <p:cNvPr id="19463" name="Прямоугольник 8"/>
          <p:cNvSpPr>
            <a:spLocks noChangeArrowheads="1"/>
          </p:cNvSpPr>
          <p:nvPr/>
        </p:nvSpPr>
        <p:spPr bwMode="auto">
          <a:xfrm>
            <a:off x="2771775" y="2349500"/>
            <a:ext cx="2417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"Зимующие птицы" </a:t>
            </a:r>
          </a:p>
        </p:txBody>
      </p:sp>
      <p:sp>
        <p:nvSpPr>
          <p:cNvPr id="19464" name="Прямоугольник 9"/>
          <p:cNvSpPr>
            <a:spLocks noChangeArrowheads="1"/>
          </p:cNvSpPr>
          <p:nvPr/>
        </p:nvSpPr>
        <p:spPr bwMode="auto">
          <a:xfrm>
            <a:off x="4013200" y="3022600"/>
            <a:ext cx="4516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«Собака — друг и помощник человека»</a:t>
            </a:r>
          </a:p>
        </p:txBody>
      </p:sp>
      <p:sp>
        <p:nvSpPr>
          <p:cNvPr id="19465" name="Прямоугольник 10"/>
          <p:cNvSpPr>
            <a:spLocks noChangeArrowheads="1"/>
          </p:cNvSpPr>
          <p:nvPr/>
        </p:nvSpPr>
        <p:spPr bwMode="auto">
          <a:xfrm>
            <a:off x="1038225" y="4076700"/>
            <a:ext cx="3543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«Цветы нашего детского сада»</a:t>
            </a:r>
          </a:p>
        </p:txBody>
      </p:sp>
      <p:sp>
        <p:nvSpPr>
          <p:cNvPr id="19466" name="Прямоугольник 11"/>
          <p:cNvSpPr>
            <a:spLocks noChangeArrowheads="1"/>
          </p:cNvSpPr>
          <p:nvPr/>
        </p:nvSpPr>
        <p:spPr bwMode="auto">
          <a:xfrm>
            <a:off x="2051050" y="3325813"/>
            <a:ext cx="173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«Мир цветов»</a:t>
            </a:r>
          </a:p>
        </p:txBody>
      </p:sp>
      <p:sp>
        <p:nvSpPr>
          <p:cNvPr id="19467" name="Прямоугольник 12"/>
          <p:cNvSpPr>
            <a:spLocks noChangeArrowheads="1"/>
          </p:cNvSpPr>
          <p:nvPr/>
        </p:nvSpPr>
        <p:spPr bwMode="auto">
          <a:xfrm>
            <a:off x="3241675" y="3724275"/>
            <a:ext cx="3770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«Удивительный мир насекомых»</a:t>
            </a: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3" descr="1globus-raskraski-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1714500"/>
            <a:ext cx="292893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Рисунок 2" descr="2634_html_26a5dd18.png">
            <a:hlinkClick r:id="" action="ppaction://hlinkshowjump?jump=nextslide"/>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Прямоугольник 1"/>
          <p:cNvSpPr>
            <a:spLocks noChangeArrowheads="1"/>
          </p:cNvSpPr>
          <p:nvPr/>
        </p:nvSpPr>
        <p:spPr bwMode="auto">
          <a:xfrm>
            <a:off x="4381500" y="33972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latin typeface="Times New Roman" pitchFamily="18" charset="0"/>
                <a:cs typeface="Times New Roman" pitchFamily="18" charset="0"/>
              </a:rPr>
              <a:t>Исследовательские экологические  проекты для детей старшего возраста:</a:t>
            </a:r>
            <a:br>
              <a:rPr lang="ru-RU" altLang="ru-RU">
                <a:latin typeface="Times New Roman" pitchFamily="18" charset="0"/>
                <a:cs typeface="Times New Roman" pitchFamily="18" charset="0"/>
              </a:rPr>
            </a:br>
            <a:endParaRPr lang="ru-RU" altLang="ru-RU"/>
          </a:p>
        </p:txBody>
      </p:sp>
      <p:sp>
        <p:nvSpPr>
          <p:cNvPr id="20485" name="Прямоугольник 4"/>
          <p:cNvSpPr>
            <a:spLocks noChangeArrowheads="1"/>
          </p:cNvSpPr>
          <p:nvPr/>
        </p:nvSpPr>
        <p:spPr bwMode="auto">
          <a:xfrm>
            <a:off x="827088" y="1557338"/>
            <a:ext cx="207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«Портрет весны»</a:t>
            </a:r>
          </a:p>
        </p:txBody>
      </p:sp>
      <p:sp>
        <p:nvSpPr>
          <p:cNvPr id="20486" name="Прямоугольник 5"/>
          <p:cNvSpPr>
            <a:spLocks noChangeArrowheads="1"/>
          </p:cNvSpPr>
          <p:nvPr/>
        </p:nvSpPr>
        <p:spPr bwMode="auto">
          <a:xfrm>
            <a:off x="5292725" y="1957388"/>
            <a:ext cx="3297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«Животные в нашей жизни»</a:t>
            </a:r>
          </a:p>
        </p:txBody>
      </p:sp>
      <p:sp>
        <p:nvSpPr>
          <p:cNvPr id="20487" name="Прямоугольник 6"/>
          <p:cNvSpPr>
            <a:spLocks noChangeArrowheads="1"/>
          </p:cNvSpPr>
          <p:nvPr/>
        </p:nvSpPr>
        <p:spPr bwMode="auto">
          <a:xfrm>
            <a:off x="2627313" y="2492375"/>
            <a:ext cx="2525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cs typeface="Times New Roman" pitchFamily="18" charset="0"/>
              </a:rPr>
              <a:t>«Перелетные птицы»</a:t>
            </a:r>
          </a:p>
        </p:txBody>
      </p:sp>
      <p:sp>
        <p:nvSpPr>
          <p:cNvPr id="20488" name="Прямоугольник 7"/>
          <p:cNvSpPr>
            <a:spLocks noChangeArrowheads="1"/>
          </p:cNvSpPr>
          <p:nvPr/>
        </p:nvSpPr>
        <p:spPr bwMode="auto">
          <a:xfrm>
            <a:off x="1131888" y="3524250"/>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cs typeface="Times New Roman" pitchFamily="18" charset="0"/>
              </a:rPr>
              <a:t>«Первоцветы»</a:t>
            </a:r>
          </a:p>
        </p:txBody>
      </p:sp>
      <p:sp>
        <p:nvSpPr>
          <p:cNvPr id="20489" name="Прямоугольник 8"/>
          <p:cNvSpPr>
            <a:spLocks noChangeArrowheads="1"/>
          </p:cNvSpPr>
          <p:nvPr/>
        </p:nvSpPr>
        <p:spPr bwMode="auto">
          <a:xfrm>
            <a:off x="5829300" y="3284538"/>
            <a:ext cx="2484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cs typeface="Times New Roman" pitchFamily="18" charset="0"/>
              </a:rPr>
              <a:t>«Порхающие цветы»</a:t>
            </a:r>
          </a:p>
        </p:txBody>
      </p:sp>
      <p:sp>
        <p:nvSpPr>
          <p:cNvPr id="20490" name="Прямоугольник 9"/>
          <p:cNvSpPr>
            <a:spLocks noChangeArrowheads="1"/>
          </p:cNvSpPr>
          <p:nvPr/>
        </p:nvSpPr>
        <p:spPr bwMode="auto">
          <a:xfrm>
            <a:off x="3275013" y="4076700"/>
            <a:ext cx="2992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rPr>
              <a:t>«Ласточкино гнездышко»</a:t>
            </a:r>
            <a:endParaRPr lang="ru-RU" altLang="ru-RU" sz="2000"/>
          </a:p>
        </p:txBody>
      </p:sp>
      <p:sp>
        <p:nvSpPr>
          <p:cNvPr id="20491" name="Прямоугольник 10"/>
          <p:cNvSpPr>
            <a:spLocks noChangeArrowheads="1"/>
          </p:cNvSpPr>
          <p:nvPr/>
        </p:nvSpPr>
        <p:spPr bwMode="auto">
          <a:xfrm>
            <a:off x="1022350" y="2092325"/>
            <a:ext cx="288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cs typeface="Times New Roman" pitchFamily="18" charset="0"/>
              </a:rPr>
              <a:t>«Растения наших лугов»</a:t>
            </a:r>
          </a:p>
        </p:txBody>
      </p:sp>
      <p:sp>
        <p:nvSpPr>
          <p:cNvPr id="20492" name="Прямоугольник 11"/>
          <p:cNvSpPr>
            <a:spLocks noChangeArrowheads="1"/>
          </p:cNvSpPr>
          <p:nvPr/>
        </p:nvSpPr>
        <p:spPr bwMode="auto">
          <a:xfrm>
            <a:off x="2273300" y="3084513"/>
            <a:ext cx="3259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rPr>
              <a:t>«Цветы для нашей клумбы»</a:t>
            </a:r>
            <a:endParaRPr lang="ru-RU" altLang="ru-RU" sz="2000">
              <a:solidFill>
                <a:srgbClr val="000000"/>
              </a:solidFill>
            </a:endParaRPr>
          </a:p>
        </p:txBody>
      </p:sp>
      <p:sp>
        <p:nvSpPr>
          <p:cNvPr id="20493" name="Прямоугольник 12"/>
          <p:cNvSpPr>
            <a:spLocks noChangeArrowheads="1"/>
          </p:cNvSpPr>
          <p:nvPr/>
        </p:nvSpPr>
        <p:spPr bwMode="auto">
          <a:xfrm>
            <a:off x="3903663" y="1368425"/>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«Прогноз погоды»</a:t>
            </a: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2" descr="2634_html_26a5dd18.png">
            <a:hlinkClick r:id="" action="ppaction://hlinkshowjump?jump=nextslide"/>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8188" y="4214813"/>
            <a:ext cx="5635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Прямоугольник 1"/>
          <p:cNvSpPr>
            <a:spLocks noChangeArrowheads="1"/>
          </p:cNvSpPr>
          <p:nvPr/>
        </p:nvSpPr>
        <p:spPr bwMode="auto">
          <a:xfrm>
            <a:off x="4559300" y="268288"/>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a:solidFill>
                  <a:srgbClr val="000000"/>
                </a:solidFill>
                <a:latin typeface="Times New Roman" pitchFamily="18" charset="0"/>
                <a:cs typeface="Times New Roman" pitchFamily="18" charset="0"/>
              </a:rPr>
              <a:t>Исследовательские экологические  проекты для детей подготовительной к школе группы:</a:t>
            </a:r>
            <a:endParaRPr lang="ru-RU" altLang="ru-RU"/>
          </a:p>
        </p:txBody>
      </p:sp>
      <p:sp>
        <p:nvSpPr>
          <p:cNvPr id="21508" name="Прямоугольник 4"/>
          <p:cNvSpPr>
            <a:spLocks noChangeArrowheads="1"/>
          </p:cNvSpPr>
          <p:nvPr/>
        </p:nvSpPr>
        <p:spPr bwMode="auto">
          <a:xfrm>
            <a:off x="1042988" y="1373188"/>
            <a:ext cx="289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latin typeface="Times New Roman" pitchFamily="18" charset="0"/>
                <a:cs typeface="Times New Roman" pitchFamily="18" charset="0"/>
              </a:rPr>
              <a:t>«Удивительная крапива»</a:t>
            </a:r>
          </a:p>
        </p:txBody>
      </p:sp>
      <p:sp>
        <p:nvSpPr>
          <p:cNvPr id="21509" name="Прямоугольник 5"/>
          <p:cNvSpPr>
            <a:spLocks noChangeArrowheads="1"/>
          </p:cNvSpPr>
          <p:nvPr/>
        </p:nvSpPr>
        <p:spPr bwMode="auto">
          <a:xfrm>
            <a:off x="4633913" y="1549400"/>
            <a:ext cx="3071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rPr>
              <a:t>«Земля – наш общий дом»</a:t>
            </a:r>
            <a:endParaRPr lang="ru-RU" altLang="ru-RU" sz="2000">
              <a:solidFill>
                <a:srgbClr val="000000"/>
              </a:solidFill>
            </a:endParaRPr>
          </a:p>
        </p:txBody>
      </p:sp>
      <p:sp>
        <p:nvSpPr>
          <p:cNvPr id="21510" name="Прямоугольник 6"/>
          <p:cNvSpPr>
            <a:spLocks noChangeArrowheads="1"/>
          </p:cNvSpPr>
          <p:nvPr/>
        </p:nvSpPr>
        <p:spPr bwMode="auto">
          <a:xfrm>
            <a:off x="2771775" y="1982788"/>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cs typeface="Times New Roman" pitchFamily="18" charset="0"/>
              </a:rPr>
              <a:t>«Животные, занесенные в Красную книгу Костромской области»</a:t>
            </a:r>
          </a:p>
        </p:txBody>
      </p:sp>
      <p:sp>
        <p:nvSpPr>
          <p:cNvPr id="21511" name="Прямоугольник 7"/>
          <p:cNvSpPr>
            <a:spLocks noChangeArrowheads="1"/>
          </p:cNvSpPr>
          <p:nvPr/>
        </p:nvSpPr>
        <p:spPr bwMode="auto">
          <a:xfrm>
            <a:off x="179388" y="2828925"/>
            <a:ext cx="283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cs typeface="Times New Roman" pitchFamily="18" charset="0"/>
              </a:rPr>
              <a:t>«Растения нашего края»</a:t>
            </a:r>
          </a:p>
        </p:txBody>
      </p:sp>
      <p:sp>
        <p:nvSpPr>
          <p:cNvPr id="21512" name="Прямоугольник 8"/>
          <p:cNvSpPr>
            <a:spLocks noChangeArrowheads="1"/>
          </p:cNvSpPr>
          <p:nvPr/>
        </p:nvSpPr>
        <p:spPr bwMode="auto">
          <a:xfrm>
            <a:off x="488950" y="4005263"/>
            <a:ext cx="3713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rPr>
              <a:t>«Какая она муравьиная жизнь?»</a:t>
            </a:r>
            <a:endParaRPr lang="ru-RU" altLang="ru-RU" sz="2000"/>
          </a:p>
        </p:txBody>
      </p:sp>
      <p:sp>
        <p:nvSpPr>
          <p:cNvPr id="21513" name="Прямоугольник 9"/>
          <p:cNvSpPr>
            <a:spLocks noChangeArrowheads="1"/>
          </p:cNvSpPr>
          <p:nvPr/>
        </p:nvSpPr>
        <p:spPr bwMode="auto">
          <a:xfrm>
            <a:off x="4427538" y="2984500"/>
            <a:ext cx="198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rPr>
              <a:t>«Берегите воду»</a:t>
            </a:r>
            <a:endParaRPr lang="ru-RU" altLang="ru-RU" sz="2000">
              <a:solidFill>
                <a:srgbClr val="000000"/>
              </a:solidFill>
            </a:endParaRPr>
          </a:p>
        </p:txBody>
      </p:sp>
      <p:sp>
        <p:nvSpPr>
          <p:cNvPr id="21514" name="Прямоугольник 10"/>
          <p:cNvSpPr>
            <a:spLocks noChangeArrowheads="1"/>
          </p:cNvSpPr>
          <p:nvPr/>
        </p:nvSpPr>
        <p:spPr bwMode="auto">
          <a:xfrm>
            <a:off x="2935288" y="4508500"/>
            <a:ext cx="5260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rPr>
              <a:t>«Посадили огород-посмотрите, что растет!»</a:t>
            </a:r>
            <a:endParaRPr lang="ru-RU" altLang="ru-RU" sz="2000"/>
          </a:p>
        </p:txBody>
      </p:sp>
      <p:sp>
        <p:nvSpPr>
          <p:cNvPr id="21515" name="Прямоугольник 11"/>
          <p:cNvSpPr>
            <a:spLocks noChangeArrowheads="1"/>
          </p:cNvSpPr>
          <p:nvPr/>
        </p:nvSpPr>
        <p:spPr bwMode="auto">
          <a:xfrm>
            <a:off x="1597025" y="3440113"/>
            <a:ext cx="3527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2000">
                <a:solidFill>
                  <a:srgbClr val="000000"/>
                </a:solidFill>
                <a:latin typeface="Times New Roman" pitchFamily="18" charset="0"/>
                <a:cs typeface="Times New Roman" pitchFamily="18" charset="0"/>
              </a:rPr>
              <a:t>«Лечебная трава подорожник»</a:t>
            </a:r>
          </a:p>
        </p:txBody>
      </p:sp>
      <p:pic>
        <p:nvPicPr>
          <p:cNvPr id="21516" name="Рисунок 3" descr="1globus-raskraski-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1838325"/>
            <a:ext cx="28194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c48e722-e5ee-4bb4-abb8-2d4075f5b3da">6PQ52NDQUCDJ-440-2055</_dlc_DocId>
    <_dlc_DocIdUrl xmlns="4c48e722-e5ee-4bb4-abb8-2d4075f5b3da">
      <Url>http://www.eduportal44.ru/Manturovo/mant_MDOU4/1/_layouts/15/DocIdRedir.aspx?ID=6PQ52NDQUCDJ-440-2055</Url>
      <Description>6PQ52NDQUCDJ-440-2055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2C9BB411764DC944AA7B28F5C0E62FFE" ma:contentTypeVersion="0" ma:contentTypeDescription="Создание документа." ma:contentTypeScope="" ma:versionID="4749fa0ebc4561d9d866723bca394eea">
  <xsd:schema xmlns:xsd="http://www.w3.org/2001/XMLSchema" xmlns:xs="http://www.w3.org/2001/XMLSchema" xmlns:p="http://schemas.microsoft.com/office/2006/metadata/properties" xmlns:ns2="4c48e722-e5ee-4bb4-abb8-2d4075f5b3da" targetNamespace="http://schemas.microsoft.com/office/2006/metadata/properties" ma:root="true" ma:fieldsID="8a220eebd1fd7726bb29bddc0ee35786" ns2:_="">
    <xsd:import namespace="4c48e722-e5ee-4bb4-abb8-2d4075f5b3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8e722-e5ee-4bb4-abb8-2d4075f5b3da"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E422DAA-62C2-4D15-B955-0AFAC94B878C}"/>
</file>

<file path=customXml/itemProps2.xml><?xml version="1.0" encoding="utf-8"?>
<ds:datastoreItem xmlns:ds="http://schemas.openxmlformats.org/officeDocument/2006/customXml" ds:itemID="{98A46962-51B9-4083-9FD6-C2037E3FEC56}"/>
</file>

<file path=customXml/itemProps3.xml><?xml version="1.0" encoding="utf-8"?>
<ds:datastoreItem xmlns:ds="http://schemas.openxmlformats.org/officeDocument/2006/customXml" ds:itemID="{3559856C-A18A-436F-B1E8-8E1A2BAAC4CF}"/>
</file>

<file path=customXml/itemProps4.xml><?xml version="1.0" encoding="utf-8"?>
<ds:datastoreItem xmlns:ds="http://schemas.openxmlformats.org/officeDocument/2006/customXml" ds:itemID="{9A64E721-38ED-4AE5-A27B-60F3F1CE4E88}"/>
</file>

<file path=docProps/app.xml><?xml version="1.0" encoding="utf-8"?>
<Properties xmlns="http://schemas.openxmlformats.org/officeDocument/2006/extended-properties" xmlns:vt="http://schemas.openxmlformats.org/officeDocument/2006/docPropsVTypes">
  <TotalTime>327</TotalTime>
  <Words>505</Words>
  <Application>Microsoft Office PowerPoint</Application>
  <PresentationFormat>Экран (16:9)</PresentationFormat>
  <Paragraphs>61</Paragraphs>
  <Slides>11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Calligraph</vt:lpstr>
      <vt:lpstr>Calibri</vt:lpstr>
      <vt:lpstr>Times New Roman</vt:lpstr>
      <vt:lpstr>Тема Office</vt:lpstr>
      <vt:lpstr>Экологическое воспитание дошкольников через проектный метод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dc:creator>
  <cp:lastModifiedBy>Admin</cp:lastModifiedBy>
  <cp:revision>20</cp:revision>
  <dcterms:created xsi:type="dcterms:W3CDTF">2017-02-13T14:16:33Z</dcterms:created>
  <dcterms:modified xsi:type="dcterms:W3CDTF">2017-05-11T08:55:55Z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0x0101002C9BB411764DC944AA7B28F5C0E62FFE</vt:lpwstr>
  </property>
  <property fmtid="{D5CDD505-2E9C-101B-9397-08002B2CF9AE}" pid="3" name="_dlc_DocIdItemGuid">
    <vt:lpwstr>55f55514-c1da-4c9e-8f96-87c452e88fe8</vt:lpwstr>
  </property>
</Properties>
</file>