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2" r:id="rId6"/>
    <p:sldId id="261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опытнической деятельности детей 6- 7 лет через ознакомление с живой и неживой природой»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5892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подготовительной к школе группы Смирнова Галина Валерьевна</a:t>
            </a:r>
            <a:endParaRPr lang="ru-RU" sz="1400" dirty="0"/>
          </a:p>
        </p:txBody>
      </p:sp>
      <p:pic>
        <p:nvPicPr>
          <p:cNvPr id="1026" name="Picture 2" descr="C:\Users\Елена\Desktop\подготовит группа 2017-2018\WP_20171212_08_22_53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357718" cy="4158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89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204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Исследовательская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деятельность: «Какого цвета почва – рисование почвой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5945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Моделирование «Какой должна быть почва, чтобы на ней хорошо рослось растениям?»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993" y="356749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Опыт: Свалка и дождь – загрязнение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почвы, обсуждение последствий загрязнения почвы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Елена\Desktop\подготовит группа 2017-2018\WP_20171212_08_19_57_Pro.jpg"/>
          <p:cNvPicPr>
            <a:picLocks noChangeAspect="1" noChangeArrowheads="1"/>
          </p:cNvPicPr>
          <p:nvPr/>
        </p:nvPicPr>
        <p:blipFill>
          <a:blip r:embed="rId2" cstate="print"/>
          <a:srcRect t="30575"/>
          <a:stretch>
            <a:fillRect/>
          </a:stretch>
        </p:blipFill>
        <p:spPr bwMode="auto">
          <a:xfrm>
            <a:off x="2786050" y="4214818"/>
            <a:ext cx="2357454" cy="2380583"/>
          </a:xfrm>
          <a:prstGeom prst="rect">
            <a:avLst/>
          </a:prstGeom>
          <a:noFill/>
        </p:spPr>
      </p:pic>
      <p:pic>
        <p:nvPicPr>
          <p:cNvPr id="2051" name="Picture 3" descr="C:\Users\Елена\Desktop\подготовит группа 2017-2018\WP_20171212_12_38_37_Pro.jpg"/>
          <p:cNvPicPr>
            <a:picLocks noChangeAspect="1" noChangeArrowheads="1"/>
          </p:cNvPicPr>
          <p:nvPr/>
        </p:nvPicPr>
        <p:blipFill>
          <a:blip r:embed="rId3" cstate="print"/>
          <a:srcRect l="13301" b="163"/>
          <a:stretch>
            <a:fillRect/>
          </a:stretch>
        </p:blipFill>
        <p:spPr bwMode="auto">
          <a:xfrm>
            <a:off x="5072066" y="928670"/>
            <a:ext cx="3833786" cy="271464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857232"/>
            <a:ext cx="2284396" cy="282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10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2360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занятия: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40113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1. Создание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образовательной ситуации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2875" y="5749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2. Мотивация </a:t>
            </a:r>
            <a:r>
              <a:rPr lang="ru-RU" dirty="0">
                <a:latin typeface="Times New Roman"/>
                <a:ea typeface="Times New Roman"/>
              </a:rPr>
              <a:t>детей на предстоящую деятельность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58" y="1214482"/>
            <a:ext cx="4225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3. Формулирование </a:t>
            </a:r>
            <a:r>
              <a:rPr lang="ru-RU" dirty="0">
                <a:latin typeface="Times New Roman"/>
                <a:ea typeface="Calibri"/>
              </a:rPr>
              <a:t>цели предстоящей деятельности и принятие её детьми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431526"/>
            <a:ext cx="366177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4. Включение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детей в деятельность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52" y="1860813"/>
            <a:ext cx="4572000" cy="1176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5. Уточнение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знаний детей в процессе деятельности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2875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6. Закрепление </a:t>
            </a:r>
            <a:r>
              <a:rPr lang="ru-RU" dirty="0">
                <a:latin typeface="Times New Roman"/>
                <a:ea typeface="Calibri"/>
              </a:rPr>
              <a:t>детьми полученных знаний, снятие эмоционального напряжения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2618" y="2708920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7. Подведение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итогов деятельности. Педагогическая оценка результатов деятельности детей.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27848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8. Плавный </a:t>
            </a:r>
            <a:r>
              <a:rPr lang="ru-RU" dirty="0">
                <a:latin typeface="Times New Roman"/>
                <a:ea typeface="Times New Roman"/>
              </a:rPr>
              <a:t>вывод детей из образовательной деятельности в самостоятельную.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37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исследований является всё то, что окружает ребёнка, что он видит ежедневно. Это живая и неживая природа, растения, рукотворный мир, мир человеческих отношений.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Опыты, эксперименты побуждают детей к самостоятельному поиску причин, способов, действий, проявлению творчества.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56282" y="1844824"/>
            <a:ext cx="383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ОСНОВНЫЕ НАПРАВЛЕНИЯ </a:t>
            </a:r>
            <a:r>
              <a:rPr lang="ru-RU" b="1" dirty="0" smtClean="0"/>
              <a:t>РАБОТЫ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821124"/>
            <a:ext cx="2952328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осознанного правильного отношения к объектам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явлениям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6096" y="2924944"/>
            <a:ext cx="3240360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основ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экспериментирования и исследования на примере различных материалов и предметов.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437112"/>
            <a:ext cx="3682653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взаимосвязей и взаимозависимостей между объектами живой и неживой природы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139952" y="2214156"/>
            <a:ext cx="288032" cy="1862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354436">
            <a:off x="2526051" y="2170094"/>
            <a:ext cx="240381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029258">
            <a:off x="6288597" y="2210439"/>
            <a:ext cx="246905" cy="653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9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23224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познаёт объект в ходе практической деятельности с ним, осуществляемые ребёнком практические действия выполняют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 функцию. Исследовательская деятельность способствует расширению представлений об окружающем мире, развивает мыслительные процессы. Формируются навыки исследовательской деятельности: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наблюдательность;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расширяет кругозор детей;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углубляет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предмете, явлении;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приучает к усидчивости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56490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И</a:t>
            </a:r>
            <a:r>
              <a:rPr lang="ru-RU" b="1" dirty="0" smtClean="0"/>
              <a:t>ССЛЕДОВАТЕЛЬСКОЙ</a:t>
            </a:r>
            <a:r>
              <a:rPr lang="ru-RU" b="1" dirty="0"/>
              <a:t> </a:t>
            </a:r>
            <a:r>
              <a:rPr lang="ru-RU" b="1" dirty="0" smtClean="0"/>
              <a:t>ДЕЯТЕЛЬНОСТИ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10597"/>
            <a:ext cx="316835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Обогащение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личного опыта ребёнка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61856" y="3209514"/>
            <a:ext cx="3456384" cy="926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Расширение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представлений о предметах и объектах окружающего мира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726981"/>
            <a:ext cx="3240360" cy="10906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Установление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причинно- следственных связей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4679737"/>
            <a:ext cx="324036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algn="ctr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Развитие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коммуникативных навыков и любознательности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572181">
            <a:off x="2834436" y="2822689"/>
            <a:ext cx="89255" cy="623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923928" y="2934236"/>
            <a:ext cx="144016" cy="157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10282" y="2934236"/>
            <a:ext cx="216024" cy="1646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987521">
            <a:off x="6991618" y="2735346"/>
            <a:ext cx="121943" cy="561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6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исследовательской деятельности: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92896"/>
            <a:ext cx="4572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эвристические беседы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ряд вопросов, которые направляют мысли и ответы детей в нужное русло. Эвристическая беседа происходит от латинского слова «эврика», что означает – открытие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3988" y="893911"/>
            <a:ext cx="15841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наблюдения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888963"/>
            <a:ext cx="24759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опыты 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эксперименты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001" y="515719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фиксация результатов: наблюдений, опытов,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экспериментов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0103" y="1601721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дидактические игры, игровые обучающие и творчески развивающие ситуации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75541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постановка и решение проблемных педагогических ситуаций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6021288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проектная деятельность познавательно-исследовательского характера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666480"/>
            <a:ext cx="16866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</a:rPr>
              <a:t>моделирование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6543" y="4391463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постановка и решение вопросов проблемного характера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4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экспериментирования, которыми должен обладать ребенок подготовительной к школе группы: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844781"/>
              </p:ext>
            </p:extLst>
          </p:nvPr>
        </p:nvGraphicFramePr>
        <p:xfrm>
          <a:off x="467544" y="764704"/>
          <a:ext cx="8389440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3320477"/>
                <a:gridCol w="5068963"/>
              </a:tblGrid>
              <a:tr h="41488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Этапы эксперимента</a:t>
                      </a: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Подготовительная группа</a:t>
                      </a: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ый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Осознание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Хорошо дифференцируют известное и неизвестное, активно стремятся  добывать знания разными доступными  им способами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Формулирование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Задачу эксперимента формулируют самостоятельно; нуждаются в моральном поощрении со стороны педагога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6674866"/>
              </p:ext>
            </p:extLst>
          </p:nvPr>
        </p:nvGraphicFramePr>
        <p:xfrm>
          <a:off x="467544" y="2132856"/>
          <a:ext cx="8424936" cy="1567040"/>
        </p:xfrm>
        <a:graphic>
          <a:graphicData uri="http://schemas.openxmlformats.org/drawingml/2006/table">
            <a:tbl>
              <a:tblPr firstRow="1" firstCol="1" bandRow="1"/>
              <a:tblGrid>
                <a:gridCol w="3334526"/>
                <a:gridCol w="5090410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Продумывание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методики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Самостоятельно продумывают методику проведения простых опытов и принимают активное участие в разработке методики сложных опытов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4-ый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Выслушивание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инструкций 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рекомендаций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Выслушивают инструкции, задают уточняющие вопросы, критически относятся к советам взрослых и товарищей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5-ый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Прогнозирование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результатов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Начинают строить простейшие гипотезы. Умеют принять их или отказаться от гипотез под влиянием результатов проведенного эксперимента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2889798"/>
              </p:ext>
            </p:extLst>
          </p:nvPr>
        </p:nvGraphicFramePr>
        <p:xfrm>
          <a:off x="395536" y="3789040"/>
          <a:ext cx="8496944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3363026"/>
                <a:gridCol w="513391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6-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Выполнение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работы</a:t>
                      </a:r>
                    </a:p>
                  </a:txBody>
                  <a:tcPr marL="84335" marR="8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То, что и в старшей группе. Иногда работают совершенно самостоятельно. При коллективном труде проявляют умение спланировать работу и разделить обязанности между собой</a:t>
                      </a:r>
                    </a:p>
                  </a:txBody>
                  <a:tcPr marL="84335" marR="8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Выполнение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правил безопасности</a:t>
                      </a:r>
                    </a:p>
                  </a:txBody>
                  <a:tcPr marL="84335" marR="8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Стараются выполнять правила безопасности, следят, как их выполняют другие, но часто о них забывают. Могут предвидеть последствия действий, выполняемых впервые. Вероятность травматизма увеличивается из-за усложнения экспериментов, неустойчивости внимания детей и их импульсивности</a:t>
                      </a:r>
                    </a:p>
                  </a:txBody>
                  <a:tcPr marL="84335" marR="8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96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8240932"/>
              </p:ext>
            </p:extLst>
          </p:nvPr>
        </p:nvGraphicFramePr>
        <p:xfrm>
          <a:off x="323528" y="188640"/>
          <a:ext cx="8496944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3363027"/>
                <a:gridCol w="5133917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8-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Наблюдение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результатов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Продолжительность непрерывного наблюдения составляет 5-10 минут (в отдельных случаях - до 15 минут). Воспитатель привлекает внимание только к самым важным моментам. Часто практикуются самостоятельные наблюдения результатов экспериментов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1111910"/>
              </p:ext>
            </p:extLst>
          </p:nvPr>
        </p:nvGraphicFramePr>
        <p:xfrm>
          <a:off x="323528" y="1124744"/>
          <a:ext cx="8496944" cy="720080"/>
        </p:xfrm>
        <a:graphic>
          <a:graphicData uri="http://schemas.openxmlformats.org/drawingml/2006/table">
            <a:tbl>
              <a:tblPr firstRow="1" firstCol="1" bandRow="1"/>
              <a:tblGrid>
                <a:gridCol w="3363027"/>
                <a:gridCol w="5133917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ый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Фиксирование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результатов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Владеют многими графическими и практическими способами фиксирования результатов наблюдений. Начинают осваивать письменные способы и моделирование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6636" marR="9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7911387"/>
              </p:ext>
            </p:extLst>
          </p:nvPr>
        </p:nvGraphicFramePr>
        <p:xfrm>
          <a:off x="323528" y="1988840"/>
          <a:ext cx="8568952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3303092"/>
                <a:gridCol w="5265860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10-ый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Анализ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полученных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данных</a:t>
                      </a:r>
                    </a:p>
                  </a:txBody>
                  <a:tcPr marL="73098" marR="7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простых случаях могут самостоятельно проанализировать результат. Учатся делать заключения о скрытых свойствах предметов и явлений. При анализе нужна постоянная моральная поддержка педагога</a:t>
                      </a:r>
                    </a:p>
                  </a:txBody>
                  <a:tcPr marL="73098" marR="7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11-ый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Словесный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 об увиденном</a:t>
                      </a:r>
                    </a:p>
                  </a:txBody>
                  <a:tcPr marL="73098" marR="7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Дают яркое, полное, красочное описание увиденного. Нуждаются в постоянно поощрении со стороны взрослых</a:t>
                      </a:r>
                    </a:p>
                  </a:txBody>
                  <a:tcPr marL="73098" marR="7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12-ый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 - Формулирование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выводов</a:t>
                      </a:r>
                    </a:p>
                  </a:txBody>
                  <a:tcPr marL="73098" marR="7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Запоминают, что после каждого опыта необходимо сделать вывод. Иногда делают выводы самостоятельно.</a:t>
                      </a:r>
                    </a:p>
                  </a:txBody>
                  <a:tcPr marL="73098" marR="7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78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познавательно – исследовательской деятельности: «Почва – живая земля»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784976" cy="10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Данная тема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предусматривает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представление воспитанников об удивительном мире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живой так и неживой природы.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Ребенок знакомится с такими понятиями, как почва,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ее состав,  свойства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влиянием человека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изменение окружающего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мира: к чему приведет загрязнение почвы, т.е. при каких обстоятельствах почва становится неживой. </a:t>
            </a:r>
            <a:endParaRPr lang="ru-RU" sz="1100" dirty="0">
              <a:ea typeface="Times New Roman"/>
              <a:cs typeface="Times New Roman"/>
            </a:endParaRPr>
          </a:p>
        </p:txBody>
      </p:sp>
      <p:pic>
        <p:nvPicPr>
          <p:cNvPr id="5122" name="Picture 2" descr="http://prezentacii.info/wp-content/uploads/2015/11/hnHTPtb4aCCabqUP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072542" cy="30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012" y="3573016"/>
            <a:ext cx="36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Просмотр презентаций по теме «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Полезные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ископаемые»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3296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Предварительная работа: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8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557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6672"/>
            <a:ext cx="4572000" cy="7092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Рассматривание иллюстраций,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энциклопедий. 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624606"/>
            <a:ext cx="604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Исследовательская деятельность: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опыт «Что есть в почве?»</a:t>
            </a:r>
            <a:endParaRPr lang="ru-RU" dirty="0"/>
          </a:p>
        </p:txBody>
      </p:sp>
      <p:pic>
        <p:nvPicPr>
          <p:cNvPr id="4135" name="Picture 39" descr="D:\Users7\User\Desktop\Новая папка\WP_20171211_16_19_2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728" y="335310"/>
            <a:ext cx="3024336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D:\Users7\User\Desktop\Новая папка\WP_20171211_17_41_53_Pr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" t="1296" r="28969" b="-1"/>
          <a:stretch/>
        </p:blipFill>
        <p:spPr bwMode="auto">
          <a:xfrm>
            <a:off x="107504" y="1202715"/>
            <a:ext cx="2402570" cy="21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7" name="Picture 41" descr="D:\Users7\User\Desktop\Новая папка\WP_20171211_16_22_34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2592288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9" name="Picture 43" descr="D:\Users7\User\Desktop\Новая папка\WP_20171211_17_37_19_Pr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0" b="17114"/>
          <a:stretch/>
        </p:blipFill>
        <p:spPr bwMode="auto">
          <a:xfrm>
            <a:off x="7020272" y="2322683"/>
            <a:ext cx="1928813" cy="26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41" name="Picture 45" descr="D:\Users7\User\Desktop\Новая папка\WP_20171211_16_11_43_Pr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t="579" r="11547"/>
          <a:stretch/>
        </p:blipFill>
        <p:spPr bwMode="auto">
          <a:xfrm>
            <a:off x="126677" y="4174943"/>
            <a:ext cx="2958822" cy="213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D:\Users7\User\Desktop\Новая папка\WP_20171211_16_12_17_Pr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579" r="15051"/>
          <a:stretch/>
        </p:blipFill>
        <p:spPr bwMode="auto">
          <a:xfrm>
            <a:off x="3635896" y="4174943"/>
            <a:ext cx="2815208" cy="24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6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367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«Есть ли в почве воздух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?»</a:t>
            </a:r>
            <a:endParaRPr lang="ru-RU" dirty="0"/>
          </a:p>
        </p:txBody>
      </p:sp>
      <p:pic>
        <p:nvPicPr>
          <p:cNvPr id="6146" name="Picture 2" descr="D:\Users7\User\Desktop\Новая папка\WP_20171211_17_20_18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353"/>
          <a:stretch/>
        </p:blipFill>
        <p:spPr bwMode="auto">
          <a:xfrm>
            <a:off x="360292" y="836712"/>
            <a:ext cx="3347864" cy="22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292" y="3606677"/>
            <a:ext cx="2989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Моделирование: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почвы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7" name="Picture 3" descr="D:\Users7\User\Desktop\Новая папка\WP_20171211_16_08_34_Pr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9" r="6970"/>
          <a:stretch/>
        </p:blipFill>
        <p:spPr bwMode="auto">
          <a:xfrm>
            <a:off x="253040" y="4221088"/>
            <a:ext cx="3275856" cy="19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2529" y="35921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Рыхление почвы в горшках с комнатными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растениями: «Как мы можем помочь воздуху попасть в почву в цветочном горшке?»</a:t>
            </a:r>
            <a:endParaRPr lang="ru-RU" dirty="0"/>
          </a:p>
        </p:txBody>
      </p:sp>
      <p:pic>
        <p:nvPicPr>
          <p:cNvPr id="6148" name="Picture 4" descr="D:\Users7\User\Desktop\Новая папка\WP_20171211_16_04_19_Pr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14" r="21010"/>
          <a:stretch/>
        </p:blipFill>
        <p:spPr bwMode="auto">
          <a:xfrm>
            <a:off x="5868143" y="4515468"/>
            <a:ext cx="2652543" cy="22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673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Растения Красной книги Кологривского заповедника</a:t>
            </a:r>
            <a:endParaRPr lang="ru-RU" dirty="0"/>
          </a:p>
        </p:txBody>
      </p:sp>
      <p:pic>
        <p:nvPicPr>
          <p:cNvPr id="9" name="Рисунок 8" descr="http://img0.liveinternet.ru/images/attach/c/2/67/687/67687693_1291985774_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46326"/>
            <a:ext cx="1368152" cy="125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Огонёк\Documents\акты проверки\Галине Алексеевне\hello_html_m549da00a.png"/>
          <p:cNvPicPr/>
          <p:nvPr/>
        </p:nvPicPr>
        <p:blipFill rotWithShape="1">
          <a:blip r:embed="rId6"/>
          <a:srcRect l="8071" t="7396" r="7660" b="7988"/>
          <a:stretch/>
        </p:blipFill>
        <p:spPr bwMode="auto">
          <a:xfrm>
            <a:off x="5724128" y="517322"/>
            <a:ext cx="1152128" cy="1183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http://elektro-sadovnik.ru/wp-content/uploads/2016/05/57290edc397bc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170" y="390475"/>
            <a:ext cx="1314376" cy="143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А\Голубева\МАЙ\pechenochnitsa-rastenie-razmnozhenie-vyrashhivanie-777x43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7" y="2235210"/>
            <a:ext cx="1644481" cy="122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няжик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3" y="1942515"/>
            <a:ext cx="1242393" cy="12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альчатокоренник Траунштейнера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8355" y="1942516"/>
            <a:ext cx="1421147" cy="14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1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6PQ52NDQUCDJ-440-1668</_dlc_DocId>
    <_dlc_DocIdUrl xmlns="4c48e722-e5ee-4bb4-abb8-2d4075f5b3da">
      <Url>http://www.eduportal44.ru/Manturovo/mant_MDOU4/1/_layouts/15/DocIdRedir.aspx?ID=6PQ52NDQUCDJ-440-1668</Url>
      <Description>6PQ52NDQUCDJ-440-1668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BABD3-72E6-4C97-BC46-9E0B52A2AE54}"/>
</file>

<file path=customXml/itemProps2.xml><?xml version="1.0" encoding="utf-8"?>
<ds:datastoreItem xmlns:ds="http://schemas.openxmlformats.org/officeDocument/2006/customXml" ds:itemID="{3F2470DE-6805-4534-BAA4-D90BBBDB5853}"/>
</file>

<file path=customXml/itemProps3.xml><?xml version="1.0" encoding="utf-8"?>
<ds:datastoreItem xmlns:ds="http://schemas.openxmlformats.org/officeDocument/2006/customXml" ds:itemID="{EAF5B9CC-23AE-4753-89D2-C4B4AC1D6911}"/>
</file>

<file path=customXml/itemProps4.xml><?xml version="1.0" encoding="utf-8"?>
<ds:datastoreItem xmlns:ds="http://schemas.openxmlformats.org/officeDocument/2006/customXml" ds:itemID="{63A027DC-C372-4F06-A05C-CD5A46BD0302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742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«Развитие опытнической деятельности детей 6- 7 лет через ознакомление с живой и неживой природой»</vt:lpstr>
      <vt:lpstr>Содержанием исследований является всё то, что окружает ребёнка, что он видит ежедневно. Это живая и неживая природа, растения, рукотворный мир, мир человеческих отношений. Опыты, эксперименты побуждают детей к самостоятельному поиску причин, способов, действий, проявлению творчества. </vt:lpstr>
      <vt:lpstr>Ребёнок познаёт объект в ходе практической деятельности с ним, осуществляемые ребёнком практические действия выполняют познавательную, исследовательскую функцию. Исследовательская деятельность способствует расширению представлений об окружающем мире, развивает мыслительные процессы. Формируются навыки исследовательской деятельности: - наблюдательность; - расширяет кругозор детей; - углубляет знания о предмете, явлении; - приучает к усидчивости и аккуратности</vt:lpstr>
      <vt:lpstr>Методы и приемы исследовательской деятельности:</vt:lpstr>
      <vt:lpstr>Навыки экспериментирования, которыми должен обладать ребенок подготовительной к школе группы:</vt:lpstr>
      <vt:lpstr>Слайд 6</vt:lpstr>
      <vt:lpstr>Тема познавательно – исследовательской деятельности: «Почва – живая земля»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опытнической деятельности детей 6- 7 л6т через ознакомление с живой и неживой природой »</dc:title>
  <dc:creator>User</dc:creator>
  <cp:lastModifiedBy>Елена</cp:lastModifiedBy>
  <cp:revision>20</cp:revision>
  <dcterms:created xsi:type="dcterms:W3CDTF">2017-12-11T16:19:31Z</dcterms:created>
  <dcterms:modified xsi:type="dcterms:W3CDTF">2017-12-12T09:55:21Z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5fcbe26b-286a-48e2-91a6-4daec825c946</vt:lpwstr>
  </property>
</Properties>
</file>