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58" r:id="rId4"/>
    <p:sldId id="259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CD8AE-A32E-4755-B42E-EAC795AECCF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5F11BB-EB62-4CDE-953D-0B1627FED65E}">
      <dgm:prSet phldrT="[Текст]"/>
      <dgm:spPr/>
      <dgm:t>
        <a:bodyPr/>
        <a:lstStyle/>
        <a:p>
          <a:r>
            <a:rPr lang="ru-RU" dirty="0" smtClean="0">
              <a:ln>
                <a:solidFill>
                  <a:srgbClr val="FFC000"/>
                </a:solidFill>
              </a:ln>
            </a:rPr>
            <a:t>Нераскрывшееся </a:t>
          </a:r>
          <a:r>
            <a:rPr lang="ru-RU" dirty="0" smtClean="0">
              <a:ln>
                <a:solidFill>
                  <a:srgbClr val="FFC000"/>
                </a:solidFill>
              </a:ln>
            </a:rPr>
            <a:t>соцветие</a:t>
          </a:r>
          <a:endParaRPr lang="ru-RU" dirty="0">
            <a:ln>
              <a:solidFill>
                <a:srgbClr val="FFC000"/>
              </a:solidFill>
            </a:ln>
          </a:endParaRPr>
        </a:p>
      </dgm:t>
    </dgm:pt>
    <dgm:pt modelId="{652FF281-8C41-4C6C-8F98-E7B669D073A6}" type="parTrans" cxnId="{F6166ACD-AED2-4617-BFD9-4B50CDF3C7FD}">
      <dgm:prSet/>
      <dgm:spPr/>
      <dgm:t>
        <a:bodyPr/>
        <a:lstStyle/>
        <a:p>
          <a:endParaRPr lang="ru-RU"/>
        </a:p>
      </dgm:t>
    </dgm:pt>
    <dgm:pt modelId="{1023546E-85B2-49AE-9E85-727018D8E1C6}" type="sibTrans" cxnId="{F6166ACD-AED2-4617-BFD9-4B50CDF3C7FD}">
      <dgm:prSet/>
      <dgm:spPr/>
      <dgm:t>
        <a:bodyPr/>
        <a:lstStyle/>
        <a:p>
          <a:endParaRPr lang="ru-RU"/>
        </a:p>
      </dgm:t>
    </dgm:pt>
    <dgm:pt modelId="{001865C5-5871-43F7-990A-1C0B90A7FF49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FFC000"/>
                </a:solidFill>
              </a:ln>
            </a:rPr>
            <a:t>Соцветие </a:t>
          </a:r>
          <a:r>
            <a:rPr lang="ru-RU" b="0" i="0" dirty="0" smtClean="0">
              <a:ln>
                <a:solidFill>
                  <a:srgbClr val="FFC000"/>
                </a:solidFill>
              </a:ln>
            </a:rPr>
            <a:t>с опылителем</a:t>
          </a:r>
          <a:endParaRPr lang="ru-RU" dirty="0">
            <a:ln>
              <a:solidFill>
                <a:srgbClr val="FFC000"/>
              </a:solidFill>
            </a:ln>
          </a:endParaRPr>
        </a:p>
      </dgm:t>
    </dgm:pt>
    <dgm:pt modelId="{1318DC93-F85F-4524-971D-13FC83CBF2F7}" type="parTrans" cxnId="{44DF50DE-DA1F-4180-98FA-9AE5654E6396}">
      <dgm:prSet/>
      <dgm:spPr/>
      <dgm:t>
        <a:bodyPr/>
        <a:lstStyle/>
        <a:p>
          <a:endParaRPr lang="ru-RU"/>
        </a:p>
      </dgm:t>
    </dgm:pt>
    <dgm:pt modelId="{2B616207-1E32-4B9C-8A94-73EC05C9FBBB}" type="sibTrans" cxnId="{44DF50DE-DA1F-4180-98FA-9AE5654E6396}">
      <dgm:prSet/>
      <dgm:spPr/>
      <dgm:t>
        <a:bodyPr/>
        <a:lstStyle/>
        <a:p>
          <a:endParaRPr lang="ru-RU"/>
        </a:p>
      </dgm:t>
    </dgm:pt>
    <dgm:pt modelId="{5E3AD1B0-CF67-43C4-9142-F784FD69677C}">
      <dgm:prSet phldrT="[Текст]"/>
      <dgm:spPr/>
      <dgm:t>
        <a:bodyPr/>
        <a:lstStyle/>
        <a:p>
          <a:r>
            <a:rPr lang="ru-RU" b="0" i="0" dirty="0" smtClean="0">
              <a:ln>
                <a:solidFill>
                  <a:srgbClr val="FFC000"/>
                </a:solidFill>
              </a:ln>
            </a:rPr>
            <a:t>Плоды </a:t>
          </a:r>
          <a:r>
            <a:rPr lang="ru-RU" b="0" i="0" dirty="0" smtClean="0">
              <a:ln>
                <a:solidFill>
                  <a:srgbClr val="FFC000"/>
                </a:solidFill>
              </a:ln>
            </a:rPr>
            <a:t>(семянки)</a:t>
          </a:r>
          <a:endParaRPr lang="ru-RU" dirty="0">
            <a:ln>
              <a:solidFill>
                <a:srgbClr val="FFC000"/>
              </a:solidFill>
            </a:ln>
          </a:endParaRPr>
        </a:p>
      </dgm:t>
    </dgm:pt>
    <dgm:pt modelId="{5689FEF3-C42C-422D-93F8-AEEADD32D13A}" type="parTrans" cxnId="{042B12B3-43CE-440F-B2F2-53ACA26C013D}">
      <dgm:prSet/>
      <dgm:spPr/>
      <dgm:t>
        <a:bodyPr/>
        <a:lstStyle/>
        <a:p>
          <a:endParaRPr lang="ru-RU"/>
        </a:p>
      </dgm:t>
    </dgm:pt>
    <dgm:pt modelId="{1D384CE0-6319-4E3C-A334-D71A9B169E5E}" type="sibTrans" cxnId="{042B12B3-43CE-440F-B2F2-53ACA26C013D}">
      <dgm:prSet/>
      <dgm:spPr/>
      <dgm:t>
        <a:bodyPr/>
        <a:lstStyle/>
        <a:p>
          <a:endParaRPr lang="ru-RU"/>
        </a:p>
      </dgm:t>
    </dgm:pt>
    <dgm:pt modelId="{ACAFEEBA-333B-4B71-8F57-1D4C3C0836A1}" type="pres">
      <dgm:prSet presAssocID="{A1DCD8AE-A32E-4755-B42E-EAC795AECCF1}" presName="linearFlow" presStyleCnt="0">
        <dgm:presLayoutVars>
          <dgm:dir/>
          <dgm:resizeHandles val="exact"/>
        </dgm:presLayoutVars>
      </dgm:prSet>
      <dgm:spPr/>
    </dgm:pt>
    <dgm:pt modelId="{058420DB-23FA-4CEF-BA7D-355B523FB45E}" type="pres">
      <dgm:prSet presAssocID="{F25F11BB-EB62-4CDE-953D-0B1627FED65E}" presName="composite" presStyleCnt="0"/>
      <dgm:spPr/>
    </dgm:pt>
    <dgm:pt modelId="{CEA2CAAF-7A26-4E24-862A-673948D2EAB2}" type="pres">
      <dgm:prSet presAssocID="{F25F11BB-EB62-4CDE-953D-0B1627FED65E}" presName="imgShp" presStyleLbl="fgImgPlace1" presStyleIdx="0" presStyleCnt="3" custScaleX="247404" custScaleY="194994" custLinFactNeighborX="-72325" custLinFactNeighborY="134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5CE927-C836-48F6-A46A-646EC8B3CCA4}" type="pres">
      <dgm:prSet presAssocID="{F25F11BB-EB62-4CDE-953D-0B1627FED65E}" presName="txShp" presStyleLbl="node1" presStyleIdx="0" presStyleCnt="3" custLinFactNeighborX="13759" custLinFactNeighborY="-10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04358-774B-4EE5-87E8-FBE283A1A024}" type="pres">
      <dgm:prSet presAssocID="{1023546E-85B2-49AE-9E85-727018D8E1C6}" presName="spacing" presStyleCnt="0"/>
      <dgm:spPr/>
    </dgm:pt>
    <dgm:pt modelId="{2EBC0D81-3775-4205-B1E5-C2C587B48EBB}" type="pres">
      <dgm:prSet presAssocID="{001865C5-5871-43F7-990A-1C0B90A7FF49}" presName="composite" presStyleCnt="0"/>
      <dgm:spPr/>
    </dgm:pt>
    <dgm:pt modelId="{E0386947-AD91-43FE-B792-AB84605DE31A}" type="pres">
      <dgm:prSet presAssocID="{001865C5-5871-43F7-990A-1C0B90A7FF49}" presName="imgShp" presStyleLbl="fgImgPlace1" presStyleIdx="1" presStyleCnt="3" custScaleX="245013" custScaleY="194490" custLinFactNeighborX="-72923" custLinFactNeighborY="26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9DAD86-4E7F-4269-A8C0-60171DF7F9C9}" type="pres">
      <dgm:prSet presAssocID="{001865C5-5871-43F7-990A-1C0B90A7FF49}" presName="txShp" presStyleLbl="node1" presStyleIdx="1" presStyleCnt="3" custLinFactNeighborX="13205" custLinFactNeighborY="-7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7C4DD-DDBA-4658-B3FF-9E7B6FA43B0F}" type="pres">
      <dgm:prSet presAssocID="{2B616207-1E32-4B9C-8A94-73EC05C9FBBB}" presName="spacing" presStyleCnt="0"/>
      <dgm:spPr/>
    </dgm:pt>
    <dgm:pt modelId="{F14E55D1-C6B7-4F2F-A955-2FB7D8E46B7C}" type="pres">
      <dgm:prSet presAssocID="{5E3AD1B0-CF67-43C4-9142-F784FD69677C}" presName="composite" presStyleCnt="0"/>
      <dgm:spPr/>
    </dgm:pt>
    <dgm:pt modelId="{B990AC26-F668-4587-B0AB-202838AD8789}" type="pres">
      <dgm:prSet presAssocID="{5E3AD1B0-CF67-43C4-9142-F784FD69677C}" presName="imgShp" presStyleLbl="fgImgPlace1" presStyleIdx="2" presStyleCnt="3" custScaleX="245490" custScaleY="212776" custLinFactNeighborX="-72803" custLinFactNeighborY="-1467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35BA7AE-C32D-45D3-A9F0-837BC7A07243}" type="pres">
      <dgm:prSet presAssocID="{5E3AD1B0-CF67-43C4-9142-F784FD69677C}" presName="txShp" presStyleLbl="node1" presStyleIdx="2" presStyleCnt="3" custLinFactNeighborX="14362" custLinFactNeighborY="-128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3B6E71-DE3A-404F-9750-9C4089AF4EC3}" type="presOf" srcId="{A1DCD8AE-A32E-4755-B42E-EAC795AECCF1}" destId="{ACAFEEBA-333B-4B71-8F57-1D4C3C0836A1}" srcOrd="0" destOrd="0" presId="urn:microsoft.com/office/officeart/2005/8/layout/vList3#1"/>
    <dgm:cxn modelId="{F6166ACD-AED2-4617-BFD9-4B50CDF3C7FD}" srcId="{A1DCD8AE-A32E-4755-B42E-EAC795AECCF1}" destId="{F25F11BB-EB62-4CDE-953D-0B1627FED65E}" srcOrd="0" destOrd="0" parTransId="{652FF281-8C41-4C6C-8F98-E7B669D073A6}" sibTransId="{1023546E-85B2-49AE-9E85-727018D8E1C6}"/>
    <dgm:cxn modelId="{650C341A-7991-40AF-97D8-23398EC9FC63}" type="presOf" srcId="{001865C5-5871-43F7-990A-1C0B90A7FF49}" destId="{BD9DAD86-4E7F-4269-A8C0-60171DF7F9C9}" srcOrd="0" destOrd="0" presId="urn:microsoft.com/office/officeart/2005/8/layout/vList3#1"/>
    <dgm:cxn modelId="{44DF50DE-DA1F-4180-98FA-9AE5654E6396}" srcId="{A1DCD8AE-A32E-4755-B42E-EAC795AECCF1}" destId="{001865C5-5871-43F7-990A-1C0B90A7FF49}" srcOrd="1" destOrd="0" parTransId="{1318DC93-F85F-4524-971D-13FC83CBF2F7}" sibTransId="{2B616207-1E32-4B9C-8A94-73EC05C9FBBB}"/>
    <dgm:cxn modelId="{C437D20A-2949-4C64-9B40-14F21308299F}" type="presOf" srcId="{F25F11BB-EB62-4CDE-953D-0B1627FED65E}" destId="{E95CE927-C836-48F6-A46A-646EC8B3CCA4}" srcOrd="0" destOrd="0" presId="urn:microsoft.com/office/officeart/2005/8/layout/vList3#1"/>
    <dgm:cxn modelId="{1B9E21CA-858E-4779-92FC-798659835837}" type="presOf" srcId="{5E3AD1B0-CF67-43C4-9142-F784FD69677C}" destId="{A35BA7AE-C32D-45D3-A9F0-837BC7A07243}" srcOrd="0" destOrd="0" presId="urn:microsoft.com/office/officeart/2005/8/layout/vList3#1"/>
    <dgm:cxn modelId="{042B12B3-43CE-440F-B2F2-53ACA26C013D}" srcId="{A1DCD8AE-A32E-4755-B42E-EAC795AECCF1}" destId="{5E3AD1B0-CF67-43C4-9142-F784FD69677C}" srcOrd="2" destOrd="0" parTransId="{5689FEF3-C42C-422D-93F8-AEEADD32D13A}" sibTransId="{1D384CE0-6319-4E3C-A334-D71A9B169E5E}"/>
    <dgm:cxn modelId="{C252EE68-2A74-40A7-8957-96C41DB98E8B}" type="presParOf" srcId="{ACAFEEBA-333B-4B71-8F57-1D4C3C0836A1}" destId="{058420DB-23FA-4CEF-BA7D-355B523FB45E}" srcOrd="0" destOrd="0" presId="urn:microsoft.com/office/officeart/2005/8/layout/vList3#1"/>
    <dgm:cxn modelId="{FC8EAD07-415C-4976-868E-6A831E73B404}" type="presParOf" srcId="{058420DB-23FA-4CEF-BA7D-355B523FB45E}" destId="{CEA2CAAF-7A26-4E24-862A-673948D2EAB2}" srcOrd="0" destOrd="0" presId="urn:microsoft.com/office/officeart/2005/8/layout/vList3#1"/>
    <dgm:cxn modelId="{64436647-C7D5-47FF-A330-9B2C94223EE1}" type="presParOf" srcId="{058420DB-23FA-4CEF-BA7D-355B523FB45E}" destId="{E95CE927-C836-48F6-A46A-646EC8B3CCA4}" srcOrd="1" destOrd="0" presId="urn:microsoft.com/office/officeart/2005/8/layout/vList3#1"/>
    <dgm:cxn modelId="{71A6A604-00D9-46CE-8143-8030DC5C77C8}" type="presParOf" srcId="{ACAFEEBA-333B-4B71-8F57-1D4C3C0836A1}" destId="{A6504358-774B-4EE5-87E8-FBE283A1A024}" srcOrd="1" destOrd="0" presId="urn:microsoft.com/office/officeart/2005/8/layout/vList3#1"/>
    <dgm:cxn modelId="{0B9E523E-671A-4C1B-9A73-A9660ACE14D0}" type="presParOf" srcId="{ACAFEEBA-333B-4B71-8F57-1D4C3C0836A1}" destId="{2EBC0D81-3775-4205-B1E5-C2C587B48EBB}" srcOrd="2" destOrd="0" presId="urn:microsoft.com/office/officeart/2005/8/layout/vList3#1"/>
    <dgm:cxn modelId="{CF6BF3C4-BA66-4134-9C41-A87F0ACFF92B}" type="presParOf" srcId="{2EBC0D81-3775-4205-B1E5-C2C587B48EBB}" destId="{E0386947-AD91-43FE-B792-AB84605DE31A}" srcOrd="0" destOrd="0" presId="urn:microsoft.com/office/officeart/2005/8/layout/vList3#1"/>
    <dgm:cxn modelId="{7A1224F6-33BB-4C98-B57A-18418069A38A}" type="presParOf" srcId="{2EBC0D81-3775-4205-B1E5-C2C587B48EBB}" destId="{BD9DAD86-4E7F-4269-A8C0-60171DF7F9C9}" srcOrd="1" destOrd="0" presId="urn:microsoft.com/office/officeart/2005/8/layout/vList3#1"/>
    <dgm:cxn modelId="{CFC1492B-D492-430A-BB15-E67C7A31E6CD}" type="presParOf" srcId="{ACAFEEBA-333B-4B71-8F57-1D4C3C0836A1}" destId="{04C7C4DD-DDBA-4658-B3FF-9E7B6FA43B0F}" srcOrd="3" destOrd="0" presId="urn:microsoft.com/office/officeart/2005/8/layout/vList3#1"/>
    <dgm:cxn modelId="{3037CAF1-731A-462C-99F5-E4D7F5850162}" type="presParOf" srcId="{ACAFEEBA-333B-4B71-8F57-1D4C3C0836A1}" destId="{F14E55D1-C6B7-4F2F-A955-2FB7D8E46B7C}" srcOrd="4" destOrd="0" presId="urn:microsoft.com/office/officeart/2005/8/layout/vList3#1"/>
    <dgm:cxn modelId="{BCA8E2EB-9794-4FDE-BEDE-63E47B6FE955}" type="presParOf" srcId="{F14E55D1-C6B7-4F2F-A955-2FB7D8E46B7C}" destId="{B990AC26-F668-4587-B0AB-202838AD8789}" srcOrd="0" destOrd="0" presId="urn:microsoft.com/office/officeart/2005/8/layout/vList3#1"/>
    <dgm:cxn modelId="{531B8F42-EF5B-4EB7-B25B-4EB17AC48CDA}" type="presParOf" srcId="{F14E55D1-C6B7-4F2F-A955-2FB7D8E46B7C}" destId="{A35BA7AE-C32D-45D3-A9F0-837BC7A0724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CE927-C836-48F6-A46A-646EC8B3CCA4}">
      <dsp:nvSpPr>
        <dsp:cNvPr id="0" name=""/>
        <dsp:cNvSpPr/>
      </dsp:nvSpPr>
      <dsp:spPr>
        <a:xfrm rot="10800000">
          <a:off x="3008454" y="385498"/>
          <a:ext cx="6080760" cy="10350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n>
                <a:solidFill>
                  <a:srgbClr val="FFC000"/>
                </a:solidFill>
              </a:ln>
            </a:rPr>
            <a:t>Нераскрывшееся </a:t>
          </a:r>
          <a:r>
            <a:rPr lang="ru-RU" sz="3200" kern="1200" dirty="0" smtClean="0">
              <a:ln>
                <a:solidFill>
                  <a:srgbClr val="FFC000"/>
                </a:solidFill>
              </a:ln>
            </a:rPr>
            <a:t>соцветие</a:t>
          </a:r>
          <a:endParaRPr lang="ru-RU" sz="3200" kern="1200" dirty="0">
            <a:ln>
              <a:solidFill>
                <a:srgbClr val="FFC000"/>
              </a:solidFill>
            </a:ln>
          </a:endParaRPr>
        </a:p>
      </dsp:txBody>
      <dsp:txXfrm rot="10800000">
        <a:off x="3267214" y="385498"/>
        <a:ext cx="5822000" cy="1035040"/>
      </dsp:txXfrm>
    </dsp:sp>
    <dsp:sp modelId="{CEA2CAAF-7A26-4E24-862A-673948D2EAB2}">
      <dsp:nvSpPr>
        <dsp:cNvPr id="0" name=""/>
        <dsp:cNvSpPr/>
      </dsp:nvSpPr>
      <dsp:spPr>
        <a:xfrm>
          <a:off x="142844" y="142853"/>
          <a:ext cx="2560730" cy="20182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DAD86-4E7F-4269-A8C0-60171DF7F9C9}">
      <dsp:nvSpPr>
        <dsp:cNvPr id="0" name=""/>
        <dsp:cNvSpPr/>
      </dsp:nvSpPr>
      <dsp:spPr>
        <a:xfrm rot="10800000">
          <a:off x="2968580" y="2737727"/>
          <a:ext cx="6080760" cy="10350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ln>
                <a:solidFill>
                  <a:srgbClr val="FFC000"/>
                </a:solidFill>
              </a:ln>
            </a:rPr>
            <a:t>Соцветие </a:t>
          </a:r>
          <a:r>
            <a:rPr lang="ru-RU" sz="3200" b="0" i="0" kern="1200" dirty="0" smtClean="0">
              <a:ln>
                <a:solidFill>
                  <a:srgbClr val="FFC000"/>
                </a:solidFill>
              </a:ln>
            </a:rPr>
            <a:t>с опылителем</a:t>
          </a:r>
          <a:endParaRPr lang="ru-RU" sz="3200" kern="1200" dirty="0">
            <a:ln>
              <a:solidFill>
                <a:srgbClr val="FFC000"/>
              </a:solidFill>
            </a:ln>
          </a:endParaRPr>
        </a:p>
      </dsp:txBody>
      <dsp:txXfrm rot="10800000">
        <a:off x="3227340" y="2737727"/>
        <a:ext cx="5822000" cy="1035040"/>
      </dsp:txXfrm>
    </dsp:sp>
    <dsp:sp modelId="{E0386947-AD91-43FE-B792-AB84605DE31A}">
      <dsp:nvSpPr>
        <dsp:cNvPr id="0" name=""/>
        <dsp:cNvSpPr/>
      </dsp:nvSpPr>
      <dsp:spPr>
        <a:xfrm>
          <a:off x="142842" y="2357433"/>
          <a:ext cx="2535982" cy="20130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BA7AE-C32D-45D3-A9F0-837BC7A07243}">
      <dsp:nvSpPr>
        <dsp:cNvPr id="0" name=""/>
        <dsp:cNvSpPr/>
      </dsp:nvSpPr>
      <dsp:spPr>
        <a:xfrm rot="10800000">
          <a:off x="3040168" y="5102791"/>
          <a:ext cx="6080760" cy="10350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42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i="0" kern="1200" dirty="0" smtClean="0">
              <a:ln>
                <a:solidFill>
                  <a:srgbClr val="FFC000"/>
                </a:solidFill>
              </a:ln>
            </a:rPr>
            <a:t>Плоды </a:t>
          </a:r>
          <a:r>
            <a:rPr lang="ru-RU" sz="3200" b="0" i="0" kern="1200" dirty="0" smtClean="0">
              <a:ln>
                <a:solidFill>
                  <a:srgbClr val="FFC000"/>
                </a:solidFill>
              </a:ln>
            </a:rPr>
            <a:t>(семянки)</a:t>
          </a:r>
          <a:endParaRPr lang="ru-RU" sz="3200" kern="1200" dirty="0">
            <a:ln>
              <a:solidFill>
                <a:srgbClr val="FFC000"/>
              </a:solidFill>
            </a:ln>
          </a:endParaRPr>
        </a:p>
      </dsp:txBody>
      <dsp:txXfrm rot="10800000">
        <a:off x="3298928" y="5102791"/>
        <a:ext cx="5822000" cy="1035040"/>
      </dsp:txXfrm>
    </dsp:sp>
    <dsp:sp modelId="{B990AC26-F668-4587-B0AB-202838AD8789}">
      <dsp:nvSpPr>
        <dsp:cNvPr id="0" name=""/>
        <dsp:cNvSpPr/>
      </dsp:nvSpPr>
      <dsp:spPr>
        <a:xfrm>
          <a:off x="142849" y="4500574"/>
          <a:ext cx="2540919" cy="220231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D%D0%B5%D0%BA%D1%82%D0%B0%D1%80_(%D1%81%D0%B0%D1%85%D0%B0%D1%80%D0%B8%D1%81%D1%82%D1%8B%D0%B9_%D1%81%D0%BE%D0%BA)" TargetMode="External"/><Relationship Id="rId2" Type="http://schemas.openxmlformats.org/officeDocument/2006/relationships/hyperlink" Target="https://ru.wikipedia.org/wiki/%D0%9C%D0%B5%D0%B4%D0%BE%D0%BD%D0%BE%D1%81%D1%8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ru.wikipedia.org/wiki/%D0%9F%D1%8B%D0%BB%D1%8C%D1%86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70648" cy="59766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  на тему: «Мать – и - мачеха»</a:t>
            </a:r>
            <a:br>
              <a:rPr lang="ru-RU" sz="3600" b="1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подготовил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 МБДОУ №4 «Огонек»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Лукин Саша 6 лет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16832"/>
            <a:ext cx="41402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4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06" y="274320"/>
            <a:ext cx="6804442" cy="5818976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Изучить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цветок 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мать-и-мачеха.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Ознакомиться с 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 названия мать-и-мачехи.</a:t>
            </a:r>
            <a:b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2. Узнать время цветения и место произрастания.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строение 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цветка.</a:t>
            </a:r>
            <a:b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4. Узнать о применении мать-и-мачехи в медицине.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рассматривая картинки с весенними цветами: тюльпанами, нарциссами, подснежниками, я обратил внимание на 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цветы 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– мать-и-мачеху. Мама 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сказала, что 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 вытаявших после снега пригорках уже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скоро расцветут эти цветы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 Мне очень захотелось узнать про этот цветок: где он растет, почему так интересно называется.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n>
                <a:solidFill>
                  <a:srgbClr val="FFC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она так называется?</a:t>
            </a:r>
            <a:endParaRPr lang="ru-RU" b="1" dirty="0">
              <a:ln>
                <a:solidFill>
                  <a:srgbClr val="FFC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312494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такое цветковое растение -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мать-и-мачеха. Но мало кто знает, почему она так называется.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Я спросил у мамы, знает ли она о том, почему у цвета такое интересное название? И мама объяснила мне, что 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рассмотреть лист этого растения с «лица и с изнанки», то видно, что одна сторона листочка на ощупь теплая, ласковая, пушистая, как мать. А другая, нижняя сторона, если прикоснуться к ней – холодная, жесткая и скользкая. Это - мачеха.</a:t>
            </a:r>
          </a:p>
          <a:p>
            <a:endParaRPr lang="ru-RU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97215"/>
            <a:ext cx="4608512" cy="3452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00800" cy="31683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 мы нашли информацию о том, что цветёт мать-и-мачеха ранней весной, до распускания листьев.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встречается на берегах водоёмов, на склонах оврагов, на  полях, пустырях, свалках. Обычное время цветения в апреле.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Мать-и-мачеха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собо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ценный ранневесенний 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2" tooltip="Медоносы"/>
              </a:rPr>
              <a:t>медонос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дающий пчёлам 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3" tooltip="Нектар (сахаристый сок)"/>
              </a:rPr>
              <a:t>нектар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  <a:hlinkClick r:id="rId4" tooltip="Пыльца"/>
              </a:rPr>
              <a:t>пыльцу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n>
                <a:solidFill>
                  <a:srgbClr val="FFC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336704" cy="356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342189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800px-Tussilago-farfara_0018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00808"/>
            <a:ext cx="6624736" cy="49685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свойства</a:t>
            </a:r>
            <a:endParaRPr lang="ru-RU" dirty="0">
              <a:ln>
                <a:solidFill>
                  <a:srgbClr val="FFC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2204864"/>
            <a:ext cx="27268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лекарственного сырья используют лист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мать-и-мачехи, который </a:t>
            </a:r>
            <a:r>
              <a:rPr lang="ru-RU" sz="2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заготовляют весной, сушат на воздухе или в сушилках. Мать-и-мачеха — традиционное средство от 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кашля</a:t>
            </a:r>
            <a:r>
              <a:rPr lang="ru-RU" sz="20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730426"/>
          </a:xfrm>
        </p:spPr>
        <p:txBody>
          <a:bodyPr>
            <a:noAutofit/>
          </a:bodyPr>
          <a:lstStyle/>
          <a:p>
            <a:r>
              <a:rPr lang="ru-RU" sz="2400" u="sng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В ходе проекта я узнал много нового о цветке 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мать-и-мачеха,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познакомился с 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 его названия, узнал, что мать-и-мачеха помогает лечить кашель, цветет одна из первых после таяния снега, </a:t>
            </a: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 делать цветок из бумаги</a:t>
            </a: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n>
                <a:solidFill>
                  <a:srgbClr val="FFC00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Содержимое 5" descr="0_65993_d24ec24a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2636912"/>
            <a:ext cx="5316084" cy="3987063"/>
          </a:xfrm>
        </p:spPr>
      </p:pic>
      <p:sp>
        <p:nvSpPr>
          <p:cNvPr id="4" name="Прямоугольник 3"/>
          <p:cNvSpPr/>
          <p:nvPr/>
        </p:nvSpPr>
        <p:spPr>
          <a:xfrm>
            <a:off x="230343" y="3284984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>
                  <a:solidFill>
                    <a:srgbClr val="FFC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Цветы – это верные, друзья человека. Помните, нужно заботится о цветах и дарить им свою любовь и тогда они отдадут всю свою красоту.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6PQ52NDQUCDJ-440-2056</_dlc_DocId>
    <_dlc_DocIdUrl xmlns="4c48e722-e5ee-4bb4-abb8-2d4075f5b3da">
      <Url>http://www.eduportal44.ru/Manturovo/mant_MDOU4/1/_layouts/15/DocIdRedir.aspx?ID=6PQ52NDQUCDJ-440-2056</Url>
      <Description>6PQ52NDQUCDJ-440-2056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01A0B87-6807-49CA-8CAB-7269E55ECB64}"/>
</file>

<file path=customXml/itemProps2.xml><?xml version="1.0" encoding="utf-8"?>
<ds:datastoreItem xmlns:ds="http://schemas.openxmlformats.org/officeDocument/2006/customXml" ds:itemID="{75655253-C7F5-4128-B159-FCA4D7B7D7BB}"/>
</file>

<file path=customXml/itemProps3.xml><?xml version="1.0" encoding="utf-8"?>
<ds:datastoreItem xmlns:ds="http://schemas.openxmlformats.org/officeDocument/2006/customXml" ds:itemID="{DBFD08B6-06C1-449C-9255-7AE7C9520A2D}"/>
</file>

<file path=customXml/itemProps4.xml><?xml version="1.0" encoding="utf-8"?>
<ds:datastoreItem xmlns:ds="http://schemas.openxmlformats.org/officeDocument/2006/customXml" ds:itemID="{252F8369-DCE9-4D7D-B2B4-3FF891911A27}"/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140</TotalTime>
  <Words>259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Исследовательский проект  на тему: «Мать – и - мачеха»          проект подготовил  воспитанник МБДОУ №4 «Огонек»  Лукин Саша 6 лет</vt:lpstr>
      <vt:lpstr>Цель проекта: Изучить цветок мать-и-мачеха. Задачи. 1. Ознакомиться с историей названия мать-и-мачехи. 2. Узнать время цветения и место произрастания.  3. Узнать строение цветка. 4. Узнать о применении мать-и-мачехи в медицине.  Однажды рассматривая картинки с весенними цветами: тюльпанами, нарциссами, подснежниками, я обратил внимание на  цветы – мать-и-мачеху. Мама  сказала, что на вытаявших после снега пригорках уже скоро расцветут эти цветы. Мне очень захотелось узнать про этот цветок: где он растет, почему так интересно называется. </vt:lpstr>
      <vt:lpstr>  Почему она так называется?</vt:lpstr>
      <vt:lpstr>В интернете мы нашли информацию о том, что цветёт мать-и-мачеха ранней весной, до распускания листьев. Обычно встречается на берегах водоёмов, на склонах оврагов, на  полях, пустырях, свалках. Обычное время цветения в апреле. Мать-и-мачеха особо ценный ранневесенний медонос, дающий пчёлам нектар и пыльцу. </vt:lpstr>
      <vt:lpstr>Презентация PowerPoint</vt:lpstr>
      <vt:lpstr>Лекарственные свойства</vt:lpstr>
      <vt:lpstr>Вывод: В ходе проекта я узнал много нового о цветке мать-и-мачеха, познакомился с историей его названия, узнал, что мать-и-мачеха помогает лечить кашель, цветет одна из первых после таяния снега, научился делать цветок из бумаги.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МАТЬ-И-МАЧЕХА</dc:title>
  <dc:creator>1</dc:creator>
  <cp:lastModifiedBy>Admin</cp:lastModifiedBy>
  <cp:revision>18</cp:revision>
  <dcterms:created xsi:type="dcterms:W3CDTF">2013-04-18T11:22:18Z</dcterms:created>
  <dcterms:modified xsi:type="dcterms:W3CDTF">2017-04-21T03:17:13Z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936c83b3-ab2b-4ce1-9105-72b842061384</vt:lpwstr>
  </property>
</Properties>
</file>