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80" r:id="rId4"/>
    <p:sldId id="281" r:id="rId5"/>
    <p:sldId id="265" r:id="rId6"/>
    <p:sldId id="264" r:id="rId7"/>
    <p:sldId id="263" r:id="rId8"/>
    <p:sldId id="267" r:id="rId9"/>
    <p:sldId id="273" r:id="rId10"/>
    <p:sldId id="272" r:id="rId11"/>
    <p:sldId id="276" r:id="rId12"/>
    <p:sldId id="294" r:id="rId13"/>
    <p:sldId id="259" r:id="rId14"/>
    <p:sldId id="286" r:id="rId15"/>
    <p:sldId id="291" r:id="rId16"/>
    <p:sldId id="293" r:id="rId17"/>
    <p:sldId id="287" r:id="rId18"/>
    <p:sldId id="288" r:id="rId19"/>
    <p:sldId id="277" r:id="rId20"/>
    <p:sldId id="279" r:id="rId21"/>
    <p:sldId id="295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7F2-73CB-4C43-B2D7-6E635F2FEEB2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068960"/>
            <a:ext cx="5742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haroni" pitchFamily="2" charset="-79"/>
              </a:rPr>
              <a:t>УГОЛОК ЭКСПЕРИМЕНТИРОВАНИЯ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haroni" pitchFamily="2" charset="-79"/>
              </a:rPr>
              <a:t>В ДЕТСКОМ САДУ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6" name="Picture 2" descr="http://danvillecdc.org/wp-content/uploads/2015/01/feature-4-980x48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4464496" cy="22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99992" y="508518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Подготовила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воспитатель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Смирнова Татьяна Валентиновна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Компонент стимулирующий</a:t>
            </a:r>
          </a:p>
          <a:p>
            <a:pPr algn="ctr"/>
            <a:endParaRPr lang="ru-RU" sz="3200" kern="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/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836712"/>
            <a:ext cx="67687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разнообразные сосуды из различных материалов разной конфигурации и объема;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сита, воронки разного размера и материала;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природный материал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утилизированный материал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технические материалы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разные виды бумаги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красители: пищевые и непищевые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медицинские  материалы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прочие материалы</a:t>
            </a:r>
            <a:endParaRPr lang="ru-RU" sz="2800" kern="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(средней)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В уголке экспериментальной деятельности  в средней группы должны быть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1"/>
            <a:ext cx="7200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книги познавательного характера;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тематические альбомы;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коллекции:  семена разных растений, шишки, камешки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мини-музей (тематика различна, например "камни", чудеса из стекла" и др.)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песок, глина; семена бобов, фасоли, гороха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некоторые пищевые продукты (сахар, соль, крахмал)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набор игрушек резиновых и пластмассовых для игр в воде;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материалы для игр с мыльной пеной,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красители - пищевые и непищевые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Природный материал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Владелец\Documents\средняя группа\ПДД\Экспериментирование\PC071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Средняя группа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836712"/>
            <a:ext cx="69847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Простейшие приборы и приспособления: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Лупы, сосуды  для воды, «чудесный мешочек», зеркальце для игр с "солнечным зайчиком", контейнеры из "киндер-сюрпризов" с отверстиями, внутрь помещены вещества и травы с разными запахами.</a:t>
            </a:r>
          </a:p>
        </p:txBody>
      </p:sp>
      <p:pic>
        <p:nvPicPr>
          <p:cNvPr id="4" name="Picture 2" descr="C:\Users\Владелец\Documents\средняя группа\PC11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55015"/>
            <a:ext cx="4382597" cy="38316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07704" y="620688"/>
            <a:ext cx="69127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"бросовый материал": веревки, шнурки, тесьма, катушки деревянные, прищепки, пробки</a:t>
            </a:r>
          </a:p>
        </p:txBody>
      </p:sp>
      <p:pic>
        <p:nvPicPr>
          <p:cNvPr id="2050" name="Picture 2" descr="C:\Users\Владелец\Documents\средняя группа\PC11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3657065" cy="3168352"/>
          </a:xfrm>
          <a:prstGeom prst="rect">
            <a:avLst/>
          </a:prstGeom>
          <a:noFill/>
        </p:spPr>
      </p:pic>
      <p:pic>
        <p:nvPicPr>
          <p:cNvPr id="2051" name="Picture 3" descr="C:\Users\Владелец\Documents\средняя группа\ПДД\Экспериментирование\PC071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779912" cy="283493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07704" y="620688"/>
            <a:ext cx="691276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коллекции: камней, тканей, пуговиц</a:t>
            </a:r>
          </a:p>
        </p:txBody>
      </p:sp>
      <p:pic>
        <p:nvPicPr>
          <p:cNvPr id="3074" name="Picture 2" descr="C:\Users\Владелец\Documents\средняя группа\PC11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921" y="1628800"/>
            <a:ext cx="5362423" cy="480438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Владелец\Documents\средняя группа\ПДД\Экспериментирование\PC071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700" y="1196752"/>
            <a:ext cx="6504724" cy="487854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91680" y="764704"/>
            <a:ext cx="71287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видном месте вывешиваются правила работы с материалами, доступными детям</a:t>
            </a: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 </a:t>
            </a:r>
          </a:p>
        </p:txBody>
      </p:sp>
      <p:pic>
        <p:nvPicPr>
          <p:cNvPr id="2050" name="Picture 2" descr="F:\печать цветная\правила в схем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835696" y="548680"/>
            <a:ext cx="69847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карточки-схемы проведения экспериментов (заполняется воспитателем)</a:t>
            </a:r>
            <a:endParaRPr lang="ru-RU" sz="2400" kern="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7" name="Picture 5" descr="http://doy19zeya.ucoz.ru/_si/0/28042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3196910" cy="2259150"/>
          </a:xfrm>
          <a:prstGeom prst="rect">
            <a:avLst/>
          </a:prstGeom>
          <a:noFill/>
        </p:spPr>
      </p:pic>
      <p:pic>
        <p:nvPicPr>
          <p:cNvPr id="3079" name="Picture 7" descr="http://900igr.net/up/datai/199949/0007-00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538" y="1412776"/>
            <a:ext cx="3325053" cy="2304256"/>
          </a:xfrm>
          <a:prstGeom prst="rect">
            <a:avLst/>
          </a:prstGeom>
          <a:noFill/>
        </p:spPr>
      </p:pic>
      <p:pic>
        <p:nvPicPr>
          <p:cNvPr id="3081" name="Picture 9" descr="http://img1.labirint.ru/books/431689/scrn_big_1.jpg"/>
          <p:cNvPicPr>
            <a:picLocks noChangeAspect="1" noChangeArrowheads="1"/>
          </p:cNvPicPr>
          <p:nvPr/>
        </p:nvPicPr>
        <p:blipFill>
          <a:blip r:embed="rId5" cstate="print"/>
          <a:srcRect l="2475" t="1673" r="50736" b="6276"/>
          <a:stretch>
            <a:fillRect/>
          </a:stretch>
        </p:blipFill>
        <p:spPr bwMode="auto">
          <a:xfrm>
            <a:off x="3635896" y="3801612"/>
            <a:ext cx="2016224" cy="28163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Картотека опытов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F:\печать цветная\опыты с водой цв картот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4164618" cy="2944515"/>
          </a:xfrm>
          <a:prstGeom prst="rect">
            <a:avLst/>
          </a:prstGeom>
          <a:noFill/>
        </p:spPr>
      </p:pic>
      <p:pic>
        <p:nvPicPr>
          <p:cNvPr id="4099" name="Picture 3" descr="F:\печать цветная\опыты с магнит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4470154" cy="316053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печать цветная\экспериментир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6552728" cy="490814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91680" y="404664"/>
            <a:ext cx="698477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</a:rPr>
              <a:t>    </a:t>
            </a: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endParaRPr lang="ru-RU" sz="24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420888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</a:rPr>
              <a:t>     </a:t>
            </a:r>
            <a:r>
              <a:rPr lang="ru-RU" sz="24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 .</a:t>
            </a:r>
            <a:endParaRPr lang="ru-RU" sz="2400" kern="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Владелец\Desktop\PC08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46190"/>
            <a:ext cx="2880320" cy="216060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91680" y="404664"/>
            <a:ext cx="698477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</a:rPr>
              <a:t>    </a:t>
            </a:r>
            <a:endParaRPr lang="ru-RU" sz="2400" kern="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endParaRPr lang="ru-RU" sz="24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634" t="9352" r="9617" b="12160"/>
          <a:stretch>
            <a:fillRect/>
          </a:stretch>
        </p:blipFill>
        <p:spPr bwMode="auto">
          <a:xfrm>
            <a:off x="1643042" y="857231"/>
            <a:ext cx="7286676" cy="512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23728" y="1988840"/>
            <a:ext cx="6264696" cy="258532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 ЗА</a:t>
            </a:r>
          </a:p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5"/>
            <a:ext cx="7067128" cy="1872207"/>
          </a:xfrm>
        </p:spPr>
        <p:txBody>
          <a:bodyPr/>
          <a:lstStyle/>
          <a:p>
            <a:pPr>
              <a:buNone/>
            </a:pPr>
            <a:r>
              <a:rPr lang="ru-RU" b="1" kern="0" dirty="0" smtClean="0">
                <a:solidFill>
                  <a:srgbClr val="330066"/>
                </a:solidFill>
              </a:rPr>
              <a:t>   </a:t>
            </a: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Основная задача ДОУ - поддержать и развить в ребенке интерес к исследованиям, открытиям, создать необходимые для этого условия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494116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Наполнение уголка экспериментирования в средней группе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елец\Documents\средняя группа\ПДД\Экспериментирование\PC071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4536504" cy="34023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836712"/>
            <a:ext cx="6984776" cy="51125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kern="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Работу по опытно – экспериментальной деятельности с детьми можно выстроить  по трём взаимосвязанным направлениям: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живая природа - характерные особенности сезонов, многообразие живых организмов, как приспособление к окружающей среде и др. 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Неживая природа: воздух, вода, почва, свет, цвет, теплота и др.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Человек: функционирование организма; рукотворный мир: материалы и их свойства, преобразование предметов и явлений и др.</a:t>
            </a:r>
          </a:p>
          <a:p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Требования при оборудовании</a:t>
            </a:r>
          </a:p>
          <a:p>
            <a:pPr algn="ctr"/>
            <a:r>
              <a:rPr lang="ru-RU" sz="28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уголка  экспериментирования в группе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916832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безопасность для жизни и здоровья детей;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достаточность;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доступность расположения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47667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уголке экспериментальной деятельности  должны быть выделены: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484784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место для постоянной выставки, где размещают музей, различные коллекции. Экспонаты, редкие предметы (раковины, камни, кристаллы, перья и т. п.)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место для приборов.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место для хранения материалов (природного, "бросового")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место для проведения опытов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место для неструктурированных материалов (песок, вода, опилки, стружка, пенопласт и др.)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kern="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/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Уголок экспериментирования делится на следующие компоненты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568863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Компонент дидактический  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Компонент оборудования       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Компонент стимулирующий</a:t>
            </a:r>
            <a:endParaRPr lang="ru-RU" sz="2800" kern="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9" y="548680"/>
            <a:ext cx="691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Дидактический компонент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44824"/>
            <a:ext cx="705678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Познавательные  книги, атласы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Тематические альбомы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Серии картин с изображением природных сообществ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Схемы, таблицы, модели с алгоритмами выполнения опытов</a:t>
            </a:r>
            <a:endParaRPr lang="ru-RU" sz="2800" kern="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1" y="548680"/>
            <a:ext cx="626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        </a:t>
            </a:r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Компонент оборудования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96753"/>
            <a:ext cx="6480720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3200" kern="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приборы-помощники: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b="1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b="1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микроскоп, лупы, увеличительные стекла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песочные, механические часы,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портновский метр, линейки, треугольник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магниты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компас, весы и т.д.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V Boli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6PQ52NDQUCDJ-440-1667</_dlc_DocId>
    <_dlc_DocIdUrl xmlns="4c48e722-e5ee-4bb4-abb8-2d4075f5b3da">
      <Url>http://www.eduportal44.ru/Manturovo/mant_MDOU4/1/_layouts/15/DocIdRedir.aspx?ID=6PQ52NDQUCDJ-440-1667</Url>
      <Description>6PQ52NDQUCDJ-440-1667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06B13-4730-478B-9BB8-24E429CD58F7}"/>
</file>

<file path=customXml/itemProps2.xml><?xml version="1.0" encoding="utf-8"?>
<ds:datastoreItem xmlns:ds="http://schemas.openxmlformats.org/officeDocument/2006/customXml" ds:itemID="{2F6D1DCA-B0DD-468C-817C-9B93EDA8AF4C}"/>
</file>

<file path=customXml/itemProps3.xml><?xml version="1.0" encoding="utf-8"?>
<ds:datastoreItem xmlns:ds="http://schemas.openxmlformats.org/officeDocument/2006/customXml" ds:itemID="{4C40BFBC-5D98-4AFC-BB74-4471D1336135}"/>
</file>

<file path=customXml/itemProps4.xml><?xml version="1.0" encoding="utf-8"?>
<ds:datastoreItem xmlns:ds="http://schemas.openxmlformats.org/officeDocument/2006/customXml" ds:itemID="{22954424-DF43-49A7-B7F4-B7E618E137B4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421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(средней)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Огонёк</cp:lastModifiedBy>
  <cp:revision>88</cp:revision>
  <dcterms:created xsi:type="dcterms:W3CDTF">2015-11-05T17:10:03Z</dcterms:created>
  <dcterms:modified xsi:type="dcterms:W3CDTF">2017-12-12T10:31:39Z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fb6e4eee-5f5c-4f36-97b9-4e7835ecbc32</vt:lpwstr>
  </property>
</Properties>
</file>