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3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A4F64A4-2AE0-480A-8C85-83B65F7BFB77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3BEF70-7203-4BB5-9A9D-C6E5A8F042C0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8434720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6FCA235-6AFA-4ED5-8066-ABADE18396FE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7732C3C-A191-48C2-A7E8-9C96AF841A7A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856394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7732C3C-A191-48C2-A7E8-9C96AF841A7A}" type="slidenum">
              <a:rPr lang="ru-RU" noProof="1" smtClean="0"/>
              <a:pPr rtl="0"/>
              <a:t>1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96486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7732C3C-A191-48C2-A7E8-9C96AF841A7A}" type="slidenum">
              <a:rPr lang="ru-RU" noProof="1" smtClean="0"/>
              <a:pPr rtl="0"/>
              <a:t>2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237160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 rtlCol="0"/>
          <a:lstStyle>
            <a:lvl1pPr>
              <a:defRPr sz="54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rtlCol="0"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8D14F6-3BD6-4829-AC11-78392C9448C4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10000" y="5367338"/>
            <a:ext cx="10561418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29C859-9C8C-4451-B9C7-1FBAEF2DA653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rtlCol="0" anchor="b"/>
          <a:lstStyle>
            <a:lvl1pPr algn="l">
              <a:defRPr sz="4200" b="1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53190" y="4443680"/>
            <a:ext cx="5891636" cy="713241"/>
          </a:xfrm>
        </p:spPr>
        <p:txBody>
          <a:bodyPr rtlCol="0"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7574642" y="1081456"/>
            <a:ext cx="3810001" cy="4075465"/>
          </a:xfrm>
        </p:spPr>
        <p:txBody>
          <a:bodyPr rtlCol="0" anchor="t"/>
          <a:lstStyle>
            <a:lvl1pPr marL="0" indent="0">
              <a:buFontTx/>
              <a:buNone/>
              <a:defRPr/>
            </a:lvl1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1CD3C7-6328-46AE-8F82-CBDBF303528A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Заголовок 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 rtlCol="0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6156000" y="2286000"/>
            <a:ext cx="4880300" cy="2295525"/>
          </a:xfrm>
        </p:spPr>
        <p:txBody>
          <a:bodyPr rtlCol="0" anchor="t"/>
          <a:lstStyle>
            <a:lvl1pPr marL="0" indent="0">
              <a:buFontTx/>
              <a:buNone/>
              <a:defRPr/>
            </a:lvl1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FCD3ED-93ED-479D-9E8C-C9F001254D08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CF4241-4F96-4834-AE46-35BB0CA4DE80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10001" y="446089"/>
            <a:ext cx="6611540" cy="5414962"/>
          </a:xfrm>
        </p:spPr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52DD94-F418-44B5-ABE5-722123F1B89C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818712" y="2222287"/>
            <a:ext cx="10554574" cy="3636511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429293-1767-4AC2-BB8A-423B9DA41EE2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rtlCol="0" anchor="b"/>
          <a:lstStyle>
            <a:lvl1pPr algn="r">
              <a:defRPr sz="4800" b="1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10000" y="5281201"/>
            <a:ext cx="10561418" cy="433955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600981-0BD9-46E6-9763-C792FCAA5155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818712" y="2222287"/>
            <a:ext cx="5185873" cy="3638763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87415" y="2222287"/>
            <a:ext cx="5194583" cy="3638764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D40C8D-1BDE-47B9-AB60-296BD98BAE6A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14728" y="2174875"/>
            <a:ext cx="5189857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14729" y="2751138"/>
            <a:ext cx="5189856" cy="3109913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87415" y="2174875"/>
            <a:ext cx="5194583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87415" y="2751138"/>
            <a:ext cx="5194583" cy="3109913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FA2149-8A8C-431F-B777-1A067D314F37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BDE828-0E3D-4F4B-ADFE-F379809FC78A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29F030-0426-4DB9-A813-BAA7F5B3B270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855633" y="446088"/>
            <a:ext cx="6252633" cy="5414963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73151" y="2260738"/>
            <a:ext cx="3547533" cy="3600311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CC4415-3CB4-4419-AF1D-92364C39A5DF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9" name="Рисунок 11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rtlCol="0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14728" y="2344684"/>
            <a:ext cx="4852988" cy="3516365"/>
          </a:xfrm>
        </p:spPr>
        <p:txBody>
          <a:bodyPr rtlCol="0"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 rtlCol="0"/>
          <a:lstStyle/>
          <a:p>
            <a:pPr rtl="0"/>
            <a:fld id="{8211745B-C411-403B-9A98-E50B6C8457D2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rtl="0"/>
            <a:fld id="{163647EA-04AD-4D04-A278-4E5266C109D1}" type="datetime1">
              <a:rPr lang="ru-RU" noProof="1" smtClean="0"/>
              <a:pPr rtl="0"/>
              <a:t>29.03.2022</a:t>
            </a:fld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rtl="0"/>
            <a:fld id="{D57F1E4F-1CFF-5643-939E-217C01CDF565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2839A1C-34CB-4C3C-8531-CA67525FDE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 useBgFill="1">
        <p:nvSpPr>
          <p:cNvPr id="24" name="Полилиния: Фигура 23">
            <a:extLst>
              <a:ext uri="{FF2B5EF4-FFF2-40B4-BE49-F238E27FC236}">
                <a16:creationId xmlns="" xmlns:a16="http://schemas.microsoft.com/office/drawing/2014/main" id="{FAC94EAF-F7F7-4727-AE69-A7036B4A51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0FC7E44-4828-47E6-A083-C1E389988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2281574"/>
            <a:ext cx="3994015" cy="2294852"/>
          </a:xfrm>
          <a:effectLst/>
        </p:spPr>
        <p:txBody>
          <a:bodyPr rtlCol="0" anchor="ctr">
            <a:normAutofit/>
          </a:bodyPr>
          <a:lstStyle/>
          <a:p>
            <a:pPr algn="ctr" rtl="0"/>
            <a:r>
              <a:rPr lang="ru-RU" sz="2800" noProof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САМОПРЕЗЕНТАЦИЯ НА КОНКУРС «УЧЕНИК ГОДА-2022»</a:t>
            </a:r>
            <a:endParaRPr lang="ru-RU" sz="2800" noProof="1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8617FD-A3DD-4B1B-A618-8B7F44A2D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4065" y="1032918"/>
            <a:ext cx="6647935" cy="4642951"/>
          </a:xfrm>
          <a:effectLst/>
        </p:spPr>
        <p:txBody>
          <a:bodyPr rtlCol="0" anchor="ctr">
            <a:normAutofit/>
          </a:bodyPr>
          <a:lstStyle/>
          <a:p>
            <a:r>
              <a:rPr lang="ru-RU" sz="5200" noProof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noProof="1" smtClean="0">
                <a:solidFill>
                  <a:schemeClr val="accent1">
                    <a:lumMod val="20000"/>
                    <a:lumOff val="80000"/>
                  </a:schemeClr>
                </a:solidFill>
                <a:cs typeface="Times New Roman" pitchFamily="18" charset="0"/>
              </a:rPr>
              <a:t>Карина Гасанбекова</a:t>
            </a:r>
            <a:endParaRPr lang="ru-RU" sz="6000" noProof="1">
              <a:solidFill>
                <a:schemeClr val="accent1">
                  <a:lumMod val="20000"/>
                  <a:lumOff val="80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774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Котлов Анатолий Георгиевич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 августа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1922г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– 20 февраля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1945г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07741" y="3875355"/>
            <a:ext cx="1243170" cy="1298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698" name="Picture 2" descr="C:\Users\Владелец\Pictures\2022-03-14\i.jpg"/>
          <p:cNvPicPr>
            <a:picLocks noChangeAspect="1" noChangeArrowheads="1"/>
          </p:cNvPicPr>
          <p:nvPr/>
        </p:nvPicPr>
        <p:blipFill>
          <a:blip r:embed="rId2"/>
          <a:srcRect b="8739"/>
          <a:stretch>
            <a:fillRect/>
          </a:stretch>
        </p:blipFill>
        <p:spPr bwMode="auto">
          <a:xfrm>
            <a:off x="1062679" y="2397210"/>
            <a:ext cx="3122143" cy="4168115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855633" y="446088"/>
            <a:ext cx="6545535" cy="596295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Анатолий Котлов родился в д.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Ложково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Кологривского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района, в семье крестьянина.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Вскоре семья переехала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Мантурово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Здесь он закончил школу и стал работать токарем на фанерном заводе.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декабре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1942г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закончил Саратовское автобронетанковое училище и стал командиром мотоциклетного взвода.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Боевое крещение молодой офицер принял в июле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1943г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районе города Красноармейска мотоциклисты с ходу захватили аэродром противника с 15 самолетами и экипажем. За что летом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1944г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был награжден медалью – Орден Отечественной войны 2-ой степени.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личную храбрость в боях, и умелое руководство лейтенант Котлов был представлен к Званию Героя Советского Союза.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конце февраля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1945г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районе г.Будапешта группа мотоциклистов, возвращаясь из разведки попала под артиллерийский огонь. Командир был ранен и умер в медсанбате от потери крови. О присвоении высокого звания Героя так и не узнал.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г.Мантурово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честь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Котлова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Анатолия Георгиевича названа улица (улица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Котлова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200" y="635559"/>
            <a:ext cx="3547533" cy="1618396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Смирнов Николай Яковлевич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 июля 1920 – 19 марта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1979г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5633" y="446089"/>
            <a:ext cx="6800908" cy="3022042"/>
          </a:xfrm>
        </p:spPr>
        <p:txBody>
          <a:bodyPr>
            <a:normAutofit/>
          </a:bodyPr>
          <a:lstStyle/>
          <a:p>
            <a:r>
              <a:rPr lang="ru-RU" b="1" dirty="0" smtClean="0"/>
              <a:t> </a:t>
            </a:r>
            <a:r>
              <a:rPr lang="ru-RU" dirty="0" smtClean="0"/>
              <a:t>Смирнов Николай Яковлевич родился в </a:t>
            </a:r>
            <a:r>
              <a:rPr lang="ru-RU" dirty="0" err="1" smtClean="0"/>
              <a:t>д.Паршино</a:t>
            </a:r>
            <a:r>
              <a:rPr lang="ru-RU" dirty="0" smtClean="0"/>
              <a:t> </a:t>
            </a:r>
            <a:r>
              <a:rPr lang="ru-RU" dirty="0" err="1" smtClean="0"/>
              <a:t>Мантуровского</a:t>
            </a:r>
            <a:r>
              <a:rPr lang="ru-RU" dirty="0" smtClean="0"/>
              <a:t> района в семье крестьянина. Уже после окончания 5 класса стал помогать отцу. А уже в 13 лет плавал с отцом сплавщиком на реку Волгу. До ухода в армию был руководителем молодежной артели «Прогресс».</a:t>
            </a:r>
          </a:p>
          <a:p>
            <a:r>
              <a:rPr lang="ru-RU" b="1" dirty="0" smtClean="0"/>
              <a:t> </a:t>
            </a:r>
            <a:r>
              <a:rPr lang="ru-RU" dirty="0" err="1" smtClean="0"/>
              <a:t>В1941г</a:t>
            </a:r>
            <a:r>
              <a:rPr lang="ru-RU" dirty="0" smtClean="0"/>
              <a:t>. проходил службу командиром отделения пограничного отряда на Дальнем Востоке.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38124" y="3430512"/>
            <a:ext cx="1670049" cy="21053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фотокоп8"/>
          <p:cNvPicPr/>
          <p:nvPr/>
        </p:nvPicPr>
        <p:blipFill>
          <a:blip r:embed="rId2" cstate="print"/>
          <a:srcRect l="2641" t="2229" r="3780" b="20303"/>
          <a:stretch>
            <a:fillRect/>
          </a:stretch>
        </p:blipFill>
        <p:spPr bwMode="auto">
          <a:xfrm>
            <a:off x="1032065" y="2474734"/>
            <a:ext cx="3408129" cy="406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дрей\Desktop\Новая папка\DSCN0763.JPG"/>
          <p:cNvPicPr/>
          <p:nvPr/>
        </p:nvPicPr>
        <p:blipFill>
          <a:blip r:embed="rId3" cstate="print"/>
          <a:srcRect l="5291" t="25502" r="4754" b="8565"/>
          <a:stretch>
            <a:fillRect/>
          </a:stretch>
        </p:blipFill>
        <p:spPr bwMode="auto">
          <a:xfrm>
            <a:off x="5280454" y="3164838"/>
            <a:ext cx="5255741" cy="32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597337" y="3203763"/>
            <a:ext cx="1812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Яковлевич – второй слева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151" y="0"/>
            <a:ext cx="3547533" cy="1618396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Сильнее смерти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8627" y="528466"/>
            <a:ext cx="6463157" cy="5814669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Воспоминания Николая Яковлевича: «Немцы так крепко укрепились по ту сторону реки и считали, что русские ни за что не возьмут их рубежей. Но они ошиблись. Под шквальным огнем. Под разрывы бомб и снарядов на лодках пробирались наши бойцы к тому берегу. Надо было переплыть реку, закрепиться и продержаться до подхода основных воинских частей. Немногим из бойцов нашей роты удалось переправиться через Днепр, а кто закрепился на том берегу и выжил – стал героем».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«...В 1942 году был направлен на Центральный фронт. Участвовал в сражениях на Курско-Орловской дуге. Тогда-то и предстала война во всей своей черной маске. Кроме пуль и снарядов, некоторые воинские части косил тиф, который распространяли немцы. Перенес эту страшную болезнь и я. Устрашающе действовали на бойцов также гитлеровские танки «тигры». (из статьи «Сильнее смерти», опубликованной в районной газете «Авангард» )</a:t>
            </a:r>
            <a:br>
              <a:rPr lang="ru-RU" sz="1900" dirty="0" smtClean="0">
                <a:latin typeface="Times New Roman" pitchFamily="18" charset="0"/>
                <a:cs typeface="Times New Roman" pitchFamily="18" charset="0"/>
              </a:rPr>
            </a:b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0687" y="5321643"/>
            <a:ext cx="4116686" cy="1021493"/>
          </a:xfrm>
        </p:spPr>
        <p:txBody>
          <a:bodyPr/>
          <a:lstStyle/>
          <a:p>
            <a:r>
              <a:rPr lang="ru-RU" sz="1800" i="1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Смирнов Н.Я с другом Спиридоновым О.Е. Под Курском. 1943 год.</a:t>
            </a:r>
          </a:p>
          <a:p>
            <a:endParaRPr lang="ru-RU" dirty="0"/>
          </a:p>
        </p:txBody>
      </p:sp>
      <p:pic>
        <p:nvPicPr>
          <p:cNvPr id="5" name="Содержимое 9" descr="C:\Users\Андрей\Desktop\ФОТО 16-17\Беседа со СМИРНОВЫМ БН 22.11.16\DSCN0725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 l="22929" t="16917" r="13736" b="26339"/>
          <a:stretch>
            <a:fillRect/>
          </a:stretch>
        </p:blipFill>
        <p:spPr bwMode="auto">
          <a:xfrm>
            <a:off x="741406" y="2420425"/>
            <a:ext cx="4143632" cy="281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151" y="289569"/>
            <a:ext cx="3547533" cy="1618396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Дальнейшая жизнь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5633" y="446088"/>
            <a:ext cx="6693816" cy="5938236"/>
          </a:xfrm>
        </p:spPr>
        <p:txBody>
          <a:bodyPr/>
          <a:lstStyle/>
          <a:p>
            <a:r>
              <a:rPr lang="ru-RU" dirty="0" smtClean="0"/>
              <a:t>Указом президиума Верховного Совета СССР за образцовое выполнение заданий командования, мужество и героизм старшему сержанту Смирнову Николаю Яковлевичу присвоено звание Героя Советского Союза с вручением ордена Ленина и медали «Золотая Звезда».</a:t>
            </a:r>
          </a:p>
          <a:p>
            <a:r>
              <a:rPr lang="ru-RU" dirty="0" smtClean="0"/>
              <a:t>После войны в </a:t>
            </a:r>
            <a:r>
              <a:rPr lang="ru-RU" dirty="0" err="1" smtClean="0"/>
              <a:t>1947г</a:t>
            </a:r>
            <a:r>
              <a:rPr lang="ru-RU" dirty="0" smtClean="0"/>
              <a:t>. Николай Яковлевич окончил Ленинградское военное училище войск МВД. Служил заместителем начальника и начальником пограничных войск в Молдавии, Азербайджане, в Одессе.</a:t>
            </a:r>
          </a:p>
          <a:p>
            <a:r>
              <a:rPr lang="ru-RU" dirty="0" smtClean="0"/>
              <a:t>Только в </a:t>
            </a:r>
            <a:r>
              <a:rPr lang="ru-RU" dirty="0" err="1" smtClean="0"/>
              <a:t>1954г</a:t>
            </a:r>
            <a:r>
              <a:rPr lang="ru-RU" dirty="0" smtClean="0"/>
              <a:t>. расстался с армией и приехал на родину в </a:t>
            </a:r>
            <a:r>
              <a:rPr lang="ru-RU" dirty="0" err="1" smtClean="0"/>
              <a:t>Мантурово</a:t>
            </a:r>
            <a:r>
              <a:rPr lang="ru-RU" dirty="0" smtClean="0"/>
              <a:t>. Работал начальником районной организации пожарного общества. Именем героя названа улица в </a:t>
            </a:r>
            <a:r>
              <a:rPr lang="ru-RU" dirty="0" err="1" smtClean="0"/>
              <a:t>г.Мантурове</a:t>
            </a:r>
            <a:r>
              <a:rPr lang="ru-RU" dirty="0" smtClean="0"/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3151" y="4201297"/>
            <a:ext cx="2666827" cy="1659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6" descr="C:\Users\Андрей\Desktop\ФОТО 16-17\Беседа со СМИРНОВЫМ БН 22.11.16\DSCN0730.JPG"/>
          <p:cNvPicPr>
            <a:picLocks noGrp="1"/>
          </p:cNvPicPr>
          <p:nvPr>
            <p:ph idx="1"/>
          </p:nvPr>
        </p:nvPicPr>
        <p:blipFill>
          <a:blip r:embed="rId2"/>
          <a:srcRect l="20833" t="12703" r="12605" b="6852"/>
          <a:stretch>
            <a:fillRect/>
          </a:stretch>
        </p:blipFill>
        <p:spPr bwMode="auto">
          <a:xfrm rot="5400000">
            <a:off x="844569" y="2563234"/>
            <a:ext cx="3940350" cy="355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61470" y="5881816"/>
            <a:ext cx="587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Смирнов Н.Я. с сослуживцами в Азербайджане. 1950 год.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7838" y="2951395"/>
            <a:ext cx="10753580" cy="1472323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 себе</a:t>
            </a:r>
            <a:endParaRPr lang="ru-RU" sz="6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32678" y="2098720"/>
            <a:ext cx="8457095" cy="4508027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Меня зовут </a:t>
            </a:r>
            <a:r>
              <a:rPr lang="ru-RU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Гасанбекова</a:t>
            </a:r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Карина</a:t>
            </a:r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Вадимовна. Родилась в г.Кострома, однако с раннего детства жила и росла в </a:t>
            </a:r>
            <a:r>
              <a:rPr lang="ru-RU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г.Мантурово</a:t>
            </a:r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Все мои родственники - уроженцы Дагестана и живут там, по национальности я азербайджанка, но, несмотря на это, именно </a:t>
            </a:r>
            <a:r>
              <a:rPr lang="ru-RU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Мантурово</a:t>
            </a:r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я считаю своей малой Родиной. </a:t>
            </a:r>
          </a:p>
          <a:p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Я ученица </a:t>
            </a:r>
            <a:r>
              <a:rPr lang="ru-RU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9Б</a:t>
            </a:r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класса </a:t>
            </a:r>
            <a:r>
              <a:rPr lang="ru-RU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МБОУ</a:t>
            </a:r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СОШ</a:t>
            </a:r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№3.  Являюсь старостой и лидером своего класса, активной участницей жизни школы. Учусь на отлично, постоянно участвую в различных конкурсах и олимпиадах, занимая места. Особенно люблю гуманитарные науки, и, как показывает практика, в них же имею большие успехи. Но это не значит, что я зациклена только на них: из-за своей жажды знаний перепробовала много различных хобби, секций и направлений. О некоторых из них я расскажу в своей презентации, но для начала мне бы хотелось остановиться на своих достижениях. </a:t>
            </a:r>
            <a:endParaRPr lang="ru-RU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un9-65.userapi.com/impg/knYOJzESWKjFp3o0rCHiaTWlI2bltqk41Fbuxg/Q9FK4zKJx5s.jpg?size=810x1080&amp;quality=96&amp;sign=f7aa3bd8d44142ba3e5d1d30fb50595f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47439" y="2287458"/>
            <a:ext cx="3112894" cy="4150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7145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Некоторые достижения</a:t>
            </a:r>
            <a:endParaRPr lang="ru-RU" sz="4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652" y="2141839"/>
            <a:ext cx="6417277" cy="4716161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уже сказала,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считаю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себя гуманитарием. Почему? Ответ прост: для меня нет ничего интересней решения олимпиадных, экзаменационных и других заданий по таким предметам, как: литература(1 и 2 места), русский язык(2 место), обществознание(1), право(1) и другим. В этот перечень также затесалась и география. Моя любознательность просто не дала мне пропустить её: за те 4 года, что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участвую в этой олимпиаде,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добилась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трёх первых мест и одного второго.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Помимо этого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часто принимаю участие в различных интеллектуальных играх и конкурсах. С 4 класса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участвую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 Всероссийской игре по русском языку «Русский медвежонок», постоянно занимаю первые места по нему в школе, а в последние годы – призовые в регионе.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постоянно участвую в конкурсах чтецов, где читаю стихи как на русском, так и на английском. Всегда занимаю на них призовые места, чаще всего - побеждаю. </a:t>
            </a:r>
          </a:p>
        </p:txBody>
      </p:sp>
      <p:pic>
        <p:nvPicPr>
          <p:cNvPr id="1025" name="Picture 1" descr="C:\Users\Владелец\Pictures\2022-03-28\001.jpg"/>
          <p:cNvPicPr>
            <a:picLocks noChangeAspect="1" noChangeArrowheads="1"/>
          </p:cNvPicPr>
          <p:nvPr/>
        </p:nvPicPr>
        <p:blipFill>
          <a:blip r:embed="rId2"/>
          <a:srcRect l="15450" t="602" r="17244" b="29928"/>
          <a:stretch>
            <a:fillRect/>
          </a:stretch>
        </p:blipFill>
        <p:spPr bwMode="auto">
          <a:xfrm rot="16200000">
            <a:off x="8772638" y="3777714"/>
            <a:ext cx="2327188" cy="3297920"/>
          </a:xfrm>
          <a:prstGeom prst="rect">
            <a:avLst/>
          </a:prstGeom>
          <a:noFill/>
        </p:spPr>
      </p:pic>
      <p:pic>
        <p:nvPicPr>
          <p:cNvPr id="1026" name="Picture 2" descr="C:\Users\Владелец\Pictures\2022-03-15\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4203" y="1924006"/>
            <a:ext cx="2294682" cy="3150502"/>
          </a:xfrm>
          <a:prstGeom prst="rect">
            <a:avLst/>
          </a:prstGeom>
          <a:noFill/>
        </p:spPr>
      </p:pic>
      <p:pic>
        <p:nvPicPr>
          <p:cNvPr id="1028" name="Picture 4" descr="C:\Users\Владелец\Pictures\2022-03-15\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6377" y="1081863"/>
            <a:ext cx="2332055" cy="3201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Любимые предметы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6648" y="2133601"/>
            <a:ext cx="7735329" cy="4724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Однако с особым трепетом я отношусь к истории и английскому языку. </a:t>
            </a:r>
            <a:endParaRPr lang="ru-RU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Историю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начинала учить для экзаменов, но впоследствии просто влюбилась в этот предмет.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года подряд хожу на олимпиаду по ней и занимаю первые места. Мне очень интересно узнавать, как жили люди раньше, какие у них были ценности и взгляды, и как же моя страна стала такой огромной и великой державой.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Английский  язык же стал частью моей жизни: имею беглый разговорный уровень(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В2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). Я окружила себя языком: почти всё мое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инфополе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вне школы – на английском.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родолжаю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углублять свои знания и активно учиться, а также начала учить сама – на протяжении некоторого времени занимаюсь репетиторством по данному предмету.</a:t>
            </a: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Конечно, такое трепетное отношение принесло свои результаты: заняв в 8 классе 2 место, в 9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отыгралась как могла: победив в муниципальном этапе, стала призёром в регионального.</a:t>
            </a:r>
          </a:p>
          <a:p>
            <a:endParaRPr lang="ru-RU" dirty="0"/>
          </a:p>
        </p:txBody>
      </p:sp>
      <p:pic>
        <p:nvPicPr>
          <p:cNvPr id="23556" name="Picture 4" descr="https://sun9-75.userapi.com/impg/mYFqa2aLPF0BSI7RWDfgo7p3Y4aDKQCjX75PiQ/XVLFCj7mGGM.jpg?size=780x1040&amp;quality=95&amp;sign=fd291c9a3f02b661755dfc701dcb564f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46292" y="2420595"/>
            <a:ext cx="2759676" cy="367956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765060" y="5902411"/>
            <a:ext cx="3220994" cy="955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+mj-lt"/>
              </a:rPr>
              <a:t>Регистрация на региональный этап </a:t>
            </a:r>
            <a:r>
              <a:rPr lang="ru-RU" sz="1200" b="1" i="1" dirty="0" err="1" smtClean="0">
                <a:solidFill>
                  <a:schemeClr val="bg1"/>
                </a:solidFill>
                <a:latin typeface="+mj-lt"/>
              </a:rPr>
              <a:t>ВОШ</a:t>
            </a:r>
            <a:r>
              <a:rPr lang="ru-RU" sz="1200" b="1" i="1" dirty="0" smtClean="0">
                <a:solidFill>
                  <a:schemeClr val="bg1"/>
                </a:solidFill>
                <a:latin typeface="+mj-lt"/>
              </a:rPr>
              <a:t> по английскому языку</a:t>
            </a:r>
            <a:endParaRPr lang="ru-RU" sz="1200" b="1" i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Планы на будущее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4886" y="2001795"/>
            <a:ext cx="6779741" cy="4506097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предыдущих слайдов понятно, что с предметами для сдачи на ЕГЭ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определилась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это будут обществознание, история и английский. С такой комбинацией можно пойти на любой факультет, на который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хочу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Критерия в выборе будущего факультета, а, следовательно, и профессии, у меня 3: актуальность, мой интерес и международное направление. Мою «цензуру» прошли немногие: остались только международные отношения, востоковедение и международная юриспруденция. Именно с факультетов такого плана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смогу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выйти специалистом в нескольких областях и профессиональной мобильностью.</a:t>
            </a:r>
          </a:p>
        </p:txBody>
      </p:sp>
      <p:pic>
        <p:nvPicPr>
          <p:cNvPr id="26626" name="Picture 2" descr="https://vuzopedia.ru/storage/app/uploads/public/5a8/1a8/8f2/5a81a88f2ca16478542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51093" y="1966579"/>
            <a:ext cx="2660822" cy="1410933"/>
          </a:xfrm>
          <a:prstGeom prst="rect">
            <a:avLst/>
          </a:prstGeom>
          <a:noFill/>
        </p:spPr>
      </p:pic>
      <p:sp>
        <p:nvSpPr>
          <p:cNvPr id="26632" name="AutoShape 8" descr="https://city.ooogoroda.mobi/uploads/images/vladikavkaz/11-1_16366972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4" name="AutoShape 10" descr="https://city.ooogoroda.mobi/uploads/images/vladikavkaz/11-1_16366972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https://catherineasquithgallery.com/uploads/posts/2021-02/1613652558_101-p-fon-dlya-prezentatsii-yurisprudentsiya-1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8" name="Picture 14" descr="Что есть юриспруденция?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4116" y="3527870"/>
            <a:ext cx="2704326" cy="1456021"/>
          </a:xfrm>
          <a:prstGeom prst="rect">
            <a:avLst/>
          </a:prstGeom>
          <a:noFill/>
        </p:spPr>
      </p:pic>
      <p:sp>
        <p:nvSpPr>
          <p:cNvPr id="26640" name="AutoShape 16" descr="https://catherineasquithgallery.com/uploads/posts/2021-02/1613713972_4-p-kitaiskii-fon-dlya-prezentatsii-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Китайский фон для презентации (87 фото) 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32107" y="5195055"/>
            <a:ext cx="3332205" cy="156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524" y="471902"/>
            <a:ext cx="10571998" cy="970450"/>
          </a:xfrm>
        </p:spPr>
        <p:txBody>
          <a:bodyPr/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Творчество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533" y="2255238"/>
            <a:ext cx="5722132" cy="4277367"/>
          </a:xfrm>
        </p:spPr>
        <p:txBody>
          <a:bodyPr>
            <a:no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Помимо учебы,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люблю заниматься рукоделием. Вязание, вышивание разными техниками , бисероплетение, шитье – я перепробовала всё это. 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осещала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различные секции и кружки: танцевальную, музыкальную(отдел фортепиано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) и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художественную школу. Из всех этих увлечений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вынесла что-то полезное. Благодаря танцам и фортепиано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научилась чувствовать такт и тоны музыки, обрела, что называется, «музыкальный вкус». Благодаря художественной школе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развила творческое мышление, поняла принципы рисования, научилась делать ровные линии.</a:t>
            </a:r>
          </a:p>
        </p:txBody>
      </p:sp>
      <p:pic>
        <p:nvPicPr>
          <p:cNvPr id="25602" name="Picture 2" descr="https://sun9-84.userapi.com/impg/tbpNYFrZReKIQpztxk5UBaVmsiFgJnt3OsfftA/hyNPLy756pk.jpg?size=844x1080&amp;quality=95&amp;sign=d8018c834844417836e79a9957bffce6&amp;type=album"/>
          <p:cNvPicPr>
            <a:picLocks noChangeAspect="1" noChangeArrowheads="1"/>
          </p:cNvPicPr>
          <p:nvPr/>
        </p:nvPicPr>
        <p:blipFill>
          <a:blip r:embed="rId2"/>
          <a:srcRect l="5686" t="3451" r="1378" b="2017"/>
          <a:stretch>
            <a:fillRect/>
          </a:stretch>
        </p:blipFill>
        <p:spPr bwMode="auto">
          <a:xfrm rot="16200000">
            <a:off x="9557112" y="1706449"/>
            <a:ext cx="2032307" cy="2743199"/>
          </a:xfrm>
          <a:prstGeom prst="rect">
            <a:avLst/>
          </a:prstGeom>
          <a:noFill/>
        </p:spPr>
      </p:pic>
      <p:pic>
        <p:nvPicPr>
          <p:cNvPr id="25604" name="Picture 4" descr="https://sun9-24.userapi.com/impg/nXidxDgRlOp2QLQhmz5jda2twI5HNm_vn9Sy-w/QdYkbt8NGv4.jpg?size=723x1080&amp;quality=95&amp;sign=1e909c00f532baccb940917c6d6e7618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821069" y="1605630"/>
            <a:ext cx="1764598" cy="2635915"/>
          </a:xfrm>
          <a:prstGeom prst="rect">
            <a:avLst/>
          </a:prstGeom>
          <a:noFill/>
        </p:spPr>
      </p:pic>
      <p:pic>
        <p:nvPicPr>
          <p:cNvPr id="25608" name="Picture 8" descr="https://sun9-80.userapi.com/impg/S4YvUAYz4yLvPjjlC3yQ0vVKr9i4ux-P19raLA/C8JWfjcYqNU.jpg?size=775x1080&amp;quality=95&amp;sign=533f193597035eb00eab24a068681a48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1989" y="3926785"/>
            <a:ext cx="1960605" cy="2732197"/>
          </a:xfrm>
          <a:prstGeom prst="rect">
            <a:avLst/>
          </a:prstGeom>
          <a:noFill/>
        </p:spPr>
      </p:pic>
      <p:pic>
        <p:nvPicPr>
          <p:cNvPr id="25610" name="Picture 10" descr="https://sun9-77.userapi.com/impg/h6eNHKN30J64E1vNgSFAEDqeZELzGNTmsso5Uw/HPEOBT1-GrI.jpg?size=780x1080&amp;quality=95&amp;sign=fcf3a8a298be546794f1bbe59a4521e9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9128345" y="3821166"/>
            <a:ext cx="2362242" cy="3270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Спорт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481" y="2537255"/>
            <a:ext cx="6005542" cy="415716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Кроме творчества, большой страницей моей жизни была лёгкая атлетика.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несколько лет в спорте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добилась довольно многого: помимо постоянных первых мест на городских соревнованиях,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победила в Первенстве Костромской области в беге на 2000м, подтвердив 2 взрослый разряд. На этих же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соревнованиях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заняла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 место в беге на 1000м и подтвердила 3 взрослый разряд на этой дистанции.</a:t>
            </a:r>
          </a:p>
          <a:p>
            <a:pPr>
              <a:buNone/>
            </a:pPr>
            <a:r>
              <a:rPr lang="ru-RU" sz="2000" dirty="0" smtClean="0"/>
              <a:t>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сожалению, из-за травмы мне пришлось уйти из спорта. Но все воспоминания оттуда бережно хранятся в моей памяти.</a:t>
            </a:r>
          </a:p>
          <a:p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4578" name="Picture 2" descr="https://sun9-85.userapi.com/impf/Y5rPkSKecgXcLSK1w7vMhMhsgzir48n_QlhFTQ/9sg1AHhUKIE.jpg?size=1280x960&amp;quality=96&amp;sign=fa6f0438d4e598270848a8b8c3bd8606&amp;type=album"/>
          <p:cNvPicPr>
            <a:picLocks noChangeAspect="1" noChangeArrowheads="1"/>
          </p:cNvPicPr>
          <p:nvPr/>
        </p:nvPicPr>
        <p:blipFill>
          <a:blip r:embed="rId2"/>
          <a:srcRect t="20709"/>
          <a:stretch>
            <a:fillRect/>
          </a:stretch>
        </p:blipFill>
        <p:spPr bwMode="auto">
          <a:xfrm>
            <a:off x="6535025" y="2019705"/>
            <a:ext cx="3642959" cy="2166401"/>
          </a:xfrm>
          <a:prstGeom prst="rect">
            <a:avLst/>
          </a:prstGeom>
          <a:noFill/>
        </p:spPr>
      </p:pic>
      <p:pic>
        <p:nvPicPr>
          <p:cNvPr id="24579" name="Picture 3" descr="C:\Users\Владелец\Pictures\2022-03-15\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7453" y="4334853"/>
            <a:ext cx="1740004" cy="2388923"/>
          </a:xfrm>
          <a:prstGeom prst="rect">
            <a:avLst/>
          </a:prstGeom>
          <a:noFill/>
        </p:spPr>
      </p:pic>
      <p:pic>
        <p:nvPicPr>
          <p:cNvPr id="24580" name="Picture 4" descr="C:\Users\Владелец\Pictures\2022-03-15\017.jpg"/>
          <p:cNvPicPr>
            <a:picLocks noChangeAspect="1" noChangeArrowheads="1"/>
          </p:cNvPicPr>
          <p:nvPr/>
        </p:nvPicPr>
        <p:blipFill>
          <a:blip r:embed="rId4"/>
          <a:srcRect b="4255"/>
          <a:stretch>
            <a:fillRect/>
          </a:stretch>
        </p:blipFill>
        <p:spPr bwMode="auto">
          <a:xfrm>
            <a:off x="10343626" y="3083065"/>
            <a:ext cx="1739318" cy="2286365"/>
          </a:xfrm>
          <a:prstGeom prst="rect">
            <a:avLst/>
          </a:prstGeom>
          <a:noFill/>
        </p:spPr>
      </p:pic>
      <p:pic>
        <p:nvPicPr>
          <p:cNvPr id="24581" name="Picture 5" descr="C:\Users\Владелец\Pictures\2022-03-15\0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8685" y="4337421"/>
            <a:ext cx="1722859" cy="2365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Герои-мантуровцы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0344" y="1933963"/>
            <a:ext cx="11307386" cy="1830729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Говоря о памяти: как много жителей городов и деревень знают, в честь кого названы улицы, по которым они ходят каждый день и на которых живут? Как человек, изучающий историю, я хотела бы рассказать 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мантуровцах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–героях войны, в честь которых названы улицы моего родного города.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autotravel.ru/phalbum/91282/152.jpg"/>
          <p:cNvPicPr>
            <a:picLocks noChangeAspect="1" noChangeArrowheads="1"/>
          </p:cNvPicPr>
          <p:nvPr/>
        </p:nvPicPr>
        <p:blipFill>
          <a:blip r:embed="rId2"/>
          <a:srcRect t="4729" b="6480"/>
          <a:stretch>
            <a:fillRect/>
          </a:stretch>
        </p:blipFill>
        <p:spPr bwMode="auto">
          <a:xfrm>
            <a:off x="897924" y="3586021"/>
            <a:ext cx="5123935" cy="3033082"/>
          </a:xfrm>
          <a:prstGeom prst="rect">
            <a:avLst/>
          </a:prstGeom>
          <a:noFill/>
        </p:spPr>
      </p:pic>
      <p:pic>
        <p:nvPicPr>
          <p:cNvPr id="27651" name="Picture 3" descr="C:\Users\Владелец\Downloads\13432.jpeg"/>
          <p:cNvPicPr>
            <a:picLocks noChangeAspect="1" noChangeArrowheads="1"/>
          </p:cNvPicPr>
          <p:nvPr/>
        </p:nvPicPr>
        <p:blipFill>
          <a:blip r:embed="rId3"/>
          <a:srcRect t="6037" b="6562"/>
          <a:stretch>
            <a:fillRect/>
          </a:stretch>
        </p:blipFill>
        <p:spPr bwMode="auto">
          <a:xfrm>
            <a:off x="6598509" y="3575219"/>
            <a:ext cx="4580238" cy="3002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06102" y="528465"/>
            <a:ext cx="3547533" cy="2363015"/>
          </a:xfrm>
        </p:spPr>
        <p:txBody>
          <a:bodyPr/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Черемохин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Иван Алексеевич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28 марта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1915г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– 25 августа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1944г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438400" y="4443901"/>
            <a:ext cx="11532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123936" y="469557"/>
            <a:ext cx="6713838" cy="628958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Черемохин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Иван Алексеевич родился 28 марта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1915г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д.Плосково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Мантуровского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района в семье крестьянина. Работал в колхозе.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Красную Армию был призван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1937г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стал кадровым военным.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фронте с июля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1941г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воевал на Западном. Северо-Западном и Воронежском фронте. Был три раза ранен. Награжден орденом Отечественной войны 2-й степени.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ночь на 27 сентября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1943г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батальон под командованием капитана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Черемохина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форсировал Днепр в районе села Новые Петровцы.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Указом Президиума Верховного Совета СССР за мужество и героизм, проявленные при форсировании Днепра капитану Ивану Алексеевичу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Черемохину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присвоено звание Героя Советского Союза с вручением ордена Ленина и медали «Золотая звезда».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Герой – комбат не дожил до Победы. Майор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Черемохин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погиб в бою 25 августа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1944г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Похоронен в Румынии.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честь него названа улица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Черемохина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г.Мантурово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Courier New" pitchFamily="49" charset="0"/>
              <a:buChar char="o"/>
            </a:pPr>
            <a:endParaRPr lang="ru-RU" dirty="0"/>
          </a:p>
        </p:txBody>
      </p:sp>
      <p:pic>
        <p:nvPicPr>
          <p:cNvPr id="28676" name="Picture 4" descr="http://starina44.ru/thumb/2/BNWZsy3KEG4HMIDXyJIDCg/r/d/%D0%BA%D0%BC%D0%B7_%D0%BD%D0%B2_9218.jpg"/>
          <p:cNvPicPr>
            <a:picLocks noChangeAspect="1" noChangeArrowheads="1"/>
          </p:cNvPicPr>
          <p:nvPr/>
        </p:nvPicPr>
        <p:blipFill>
          <a:blip r:embed="rId2"/>
          <a:srcRect r="285" b="8709"/>
          <a:stretch>
            <a:fillRect/>
          </a:stretch>
        </p:blipFill>
        <p:spPr bwMode="auto">
          <a:xfrm>
            <a:off x="1170192" y="2372382"/>
            <a:ext cx="3286478" cy="4176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11381587_win32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6806584_TF11381587.potx" id="{39960431-B770-4A47-ABAE-6DDCD864A62A}" vid="{17B34671-D737-4357-AAB0-95043B21998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9A6620A798C5C4EBFE598734B2B55C3" ma:contentTypeVersion="2" ma:contentTypeDescription="Создание документа." ma:contentTypeScope="" ma:versionID="8c9baf3d7356e7d308b6269f7d95385a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acaa67dec13bfd1f4674971e7a51f229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6PQ52NDQUCDJ-269-1390</_dlc_DocId>
    <_dlc_DocIdUrl xmlns="4c48e722-e5ee-4bb4-abb8-2d4075f5b3da">
      <Url>http://www.eduportal44.ru/Manturovo/Sch3/_layouts/15/DocIdRedir.aspx?ID=6PQ52NDQUCDJ-269-1390</Url>
      <Description>6PQ52NDQUCDJ-269-1390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2E65267-30A1-4987-A121-D87BCCD122D9}"/>
</file>

<file path=customXml/itemProps2.xml><?xml version="1.0" encoding="utf-8"?>
<ds:datastoreItem xmlns:ds="http://schemas.openxmlformats.org/officeDocument/2006/customXml" ds:itemID="{A2F4A21B-80B9-40F1-8308-E0B7F0FE0B09}"/>
</file>

<file path=customXml/itemProps3.xml><?xml version="1.0" encoding="utf-8"?>
<ds:datastoreItem xmlns:ds="http://schemas.openxmlformats.org/officeDocument/2006/customXml" ds:itemID="{F3E96646-423E-4354-94C2-1A28227BF075}"/>
</file>

<file path=customXml/itemProps4.xml><?xml version="1.0" encoding="utf-8"?>
<ds:datastoreItem xmlns:ds="http://schemas.openxmlformats.org/officeDocument/2006/customXml" ds:itemID="{0C92CC88-7C90-4FC0-B4A7-0CC7F79880EE}"/>
</file>

<file path=docProps/app.xml><?xml version="1.0" encoding="utf-8"?>
<Properties xmlns="http://schemas.openxmlformats.org/officeDocument/2006/extended-properties" xmlns:vt="http://schemas.openxmlformats.org/officeDocument/2006/docPropsVTypes">
  <Template>tf11381587_win32</Template>
  <TotalTime>0</TotalTime>
  <Words>1173</Words>
  <Application>Microsoft Office PowerPoint</Application>
  <PresentationFormat>Произвольный</PresentationFormat>
  <Paragraphs>59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tf11381587_win32</vt:lpstr>
      <vt:lpstr> Карина Гасанбекова</vt:lpstr>
      <vt:lpstr>О себе</vt:lpstr>
      <vt:lpstr>Некоторые достижения</vt:lpstr>
      <vt:lpstr>Любимые предметы</vt:lpstr>
      <vt:lpstr>Планы на будущее</vt:lpstr>
      <vt:lpstr>Творчество</vt:lpstr>
      <vt:lpstr>Спорт</vt:lpstr>
      <vt:lpstr>Герои-мантуровцы</vt:lpstr>
      <vt:lpstr>Черемохин Иван Алексеевич 28 марта 1915г. – 25 августа 1944г.  </vt:lpstr>
      <vt:lpstr>Котлов Анатолий Георгиевич 12 августа 1922г. – 20 февраля 1945г. </vt:lpstr>
      <vt:lpstr>Смирнов Николай Яковлевич 19 июля 1920 – 19 марта 1979г. </vt:lpstr>
      <vt:lpstr>Сильнее смерти</vt:lpstr>
      <vt:lpstr>Дальнейшая жизнь</vt:lpstr>
      <vt:lpstr>Спасибо за внимание!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2022-03-28T14:22:31Z</dcterms:created>
  <dcterms:modified xsi:type="dcterms:W3CDTF">2022-03-29T08:02:24Z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0x01010009A6620A798C5C4EBFE598734B2B55C3</vt:lpwstr>
  </property>
  <property fmtid="{D5CDD505-2E9C-101B-9397-08002B2CF9AE}" pid="3" name="_dlc_DocIdItemGuid">
    <vt:lpwstr>3e9d020a-8be6-442a-ad60-40e7139a363e</vt:lpwstr>
  </property>
</Properties>
</file>