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42"/>
  </p:notesMasterIdLst>
  <p:sldIdLst>
    <p:sldId id="256" r:id="rId2"/>
    <p:sldId id="336" r:id="rId3"/>
    <p:sldId id="280" r:id="rId4"/>
    <p:sldId id="258" r:id="rId5"/>
    <p:sldId id="286" r:id="rId6"/>
    <p:sldId id="320" r:id="rId7"/>
    <p:sldId id="288" r:id="rId8"/>
    <p:sldId id="322" r:id="rId9"/>
    <p:sldId id="321" r:id="rId10"/>
    <p:sldId id="345" r:id="rId11"/>
    <p:sldId id="293" r:id="rId12"/>
    <p:sldId id="261" r:id="rId13"/>
    <p:sldId id="262" r:id="rId14"/>
    <p:sldId id="346" r:id="rId15"/>
    <p:sldId id="349" r:id="rId16"/>
    <p:sldId id="299" r:id="rId17"/>
    <p:sldId id="300" r:id="rId18"/>
    <p:sldId id="347" r:id="rId19"/>
    <p:sldId id="301" r:id="rId20"/>
    <p:sldId id="306" r:id="rId21"/>
    <p:sldId id="308" r:id="rId22"/>
    <p:sldId id="339" r:id="rId23"/>
    <p:sldId id="341" r:id="rId24"/>
    <p:sldId id="342" r:id="rId25"/>
    <p:sldId id="343" r:id="rId26"/>
    <p:sldId id="344" r:id="rId27"/>
    <p:sldId id="324" r:id="rId28"/>
    <p:sldId id="325" r:id="rId29"/>
    <p:sldId id="327" r:id="rId30"/>
    <p:sldId id="326" r:id="rId31"/>
    <p:sldId id="271" r:id="rId32"/>
    <p:sldId id="328" r:id="rId33"/>
    <p:sldId id="310" r:id="rId34"/>
    <p:sldId id="311" r:id="rId35"/>
    <p:sldId id="312" r:id="rId36"/>
    <p:sldId id="315" r:id="rId37"/>
    <p:sldId id="316" r:id="rId38"/>
    <p:sldId id="329" r:id="rId39"/>
    <p:sldId id="337" r:id="rId40"/>
    <p:sldId id="348" r:id="rId4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FF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5" autoAdjust="0"/>
    <p:restoredTop sz="72482" autoAdjust="0"/>
  </p:normalViewPr>
  <p:slideViewPr>
    <p:cSldViewPr>
      <p:cViewPr>
        <p:scale>
          <a:sx n="77" d="100"/>
          <a:sy n="77" d="100"/>
        </p:scale>
        <p:origin x="-176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50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2FBC015-C55A-46C6-80EC-241B956E4C60}" type="datetimeFigureOut">
              <a:rPr lang="ru-RU"/>
              <a:pPr>
                <a:defRPr/>
              </a:pPr>
              <a:t>11.10.2024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777EBD3-BD4A-4653-97DC-0E361AAFE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161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</a:pPr>
            <a:fld id="{870FEB4D-2AAA-44BC-8581-AF31909FC532}" type="slidenum">
              <a:rPr lang="ru-RU" altLang="ru-RU">
                <a:solidFill>
                  <a:srgbClr val="000000"/>
                </a:solidFill>
                <a:latin typeface="Arial" charset="0"/>
              </a:rPr>
              <a:pPr>
                <a:tabLst>
                  <a:tab pos="0" algn="l"/>
                  <a:tab pos="898525" algn="l"/>
                  <a:tab pos="1798638" algn="l"/>
                  <a:tab pos="2698750" algn="l"/>
                  <a:tab pos="3597275" algn="l"/>
                  <a:tab pos="4497388" algn="l"/>
                  <a:tab pos="5397500" algn="l"/>
                  <a:tab pos="6297613" algn="l"/>
                  <a:tab pos="7196138" algn="l"/>
                  <a:tab pos="8096250" algn="l"/>
                  <a:tab pos="8996363" algn="l"/>
                  <a:tab pos="9894888" algn="l"/>
                </a:tabLst>
              </a:pPr>
              <a:t>22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</a:pPr>
            <a:fld id="{C18F560B-E4B2-4F9B-B6D9-B852112623AF}" type="slidenum">
              <a:rPr lang="ru-RU" altLang="ru-RU">
                <a:solidFill>
                  <a:srgbClr val="000000"/>
                </a:solidFill>
                <a:latin typeface="Arial" charset="0"/>
              </a:rPr>
              <a:pPr>
                <a:tabLst>
                  <a:tab pos="0" algn="l"/>
                  <a:tab pos="898525" algn="l"/>
                  <a:tab pos="1798638" algn="l"/>
                  <a:tab pos="2698750" algn="l"/>
                  <a:tab pos="3597275" algn="l"/>
                  <a:tab pos="4497388" algn="l"/>
                  <a:tab pos="5397500" algn="l"/>
                  <a:tab pos="6297613" algn="l"/>
                  <a:tab pos="7196138" algn="l"/>
                  <a:tab pos="8096250" algn="l"/>
                  <a:tab pos="8996363" algn="l"/>
                  <a:tab pos="9894888" algn="l"/>
                </a:tabLst>
              </a:pPr>
              <a:t>23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</a:pPr>
            <a:fld id="{6EAC83BD-9FAB-4F8D-A4A3-76546E6EBA0B}" type="slidenum">
              <a:rPr lang="ru-RU" altLang="ru-RU">
                <a:solidFill>
                  <a:srgbClr val="000000"/>
                </a:solidFill>
                <a:latin typeface="Arial" charset="0"/>
              </a:rPr>
              <a:pPr>
                <a:tabLst>
                  <a:tab pos="0" algn="l"/>
                  <a:tab pos="898525" algn="l"/>
                  <a:tab pos="1798638" algn="l"/>
                  <a:tab pos="2698750" algn="l"/>
                  <a:tab pos="3597275" algn="l"/>
                  <a:tab pos="4497388" algn="l"/>
                  <a:tab pos="5397500" algn="l"/>
                  <a:tab pos="6297613" algn="l"/>
                  <a:tab pos="7196138" algn="l"/>
                  <a:tab pos="8096250" algn="l"/>
                  <a:tab pos="8996363" algn="l"/>
                  <a:tab pos="9894888" algn="l"/>
                </a:tabLst>
              </a:pPr>
              <a:t>24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</a:pPr>
            <a:fld id="{0E5BB093-D241-4D4C-B2A1-A20A8E334D48}" type="slidenum">
              <a:rPr lang="ru-RU" altLang="ru-RU">
                <a:solidFill>
                  <a:srgbClr val="000000"/>
                </a:solidFill>
                <a:latin typeface="Arial" charset="0"/>
              </a:rPr>
              <a:pPr>
                <a:tabLst>
                  <a:tab pos="0" algn="l"/>
                  <a:tab pos="898525" algn="l"/>
                  <a:tab pos="1798638" algn="l"/>
                  <a:tab pos="2698750" algn="l"/>
                  <a:tab pos="3597275" algn="l"/>
                  <a:tab pos="4497388" algn="l"/>
                  <a:tab pos="5397500" algn="l"/>
                  <a:tab pos="6297613" algn="l"/>
                  <a:tab pos="7196138" algn="l"/>
                  <a:tab pos="8096250" algn="l"/>
                  <a:tab pos="8996363" algn="l"/>
                  <a:tab pos="9894888" algn="l"/>
                </a:tabLst>
              </a:pPr>
              <a:t>25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</a:pPr>
            <a:fld id="{F6091AC4-6058-4D04-BE1A-85509105637B}" type="slidenum">
              <a:rPr lang="ru-RU" altLang="ru-RU">
                <a:solidFill>
                  <a:srgbClr val="000000"/>
                </a:solidFill>
                <a:latin typeface="Arial" charset="0"/>
              </a:rPr>
              <a:pPr>
                <a:tabLst>
                  <a:tab pos="0" algn="l"/>
                  <a:tab pos="898525" algn="l"/>
                  <a:tab pos="1798638" algn="l"/>
                  <a:tab pos="2698750" algn="l"/>
                  <a:tab pos="3597275" algn="l"/>
                  <a:tab pos="4497388" algn="l"/>
                  <a:tab pos="5397500" algn="l"/>
                  <a:tab pos="6297613" algn="l"/>
                  <a:tab pos="7196138" algn="l"/>
                  <a:tab pos="8096250" algn="l"/>
                  <a:tab pos="8996363" algn="l"/>
                  <a:tab pos="9894888" algn="l"/>
                </a:tabLst>
              </a:pPr>
              <a:t>26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E8BF8ED-5E3B-4363-9C88-46723A8C0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0262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2483-C9B3-4435-AD5C-649743BF6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148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E013078-A6B5-4374-B5F3-90E61AC34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10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DD42-F823-4EB5-B783-D09BC10C0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42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565511-A326-4427-A8E2-EB5F52FFB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607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A617F-6F39-48DC-BFE8-31A343DE1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14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FCEF-9FC1-4158-9681-9743190F7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40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B36A-7A65-492B-B462-7972E34AC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12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BB0C-206A-489C-A94E-D776DE36E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27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3682-4ED5-44D0-97A8-9896AFFF3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571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76FF0B-C845-4442-A992-EBC72DFA5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739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A024F27-609E-4FDF-8597-48467A2A0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4" r:id="rId2"/>
    <p:sldLayoutId id="2147483852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3" r:id="rId9"/>
    <p:sldLayoutId id="2147483850" r:id="rId10"/>
    <p:sldLayoutId id="21474838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533400"/>
            <a:ext cx="5348068" cy="3352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FF00"/>
                </a:solidFill>
              </a:rPr>
              <a:t>родителям </a:t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rgbClr val="FFFF00"/>
                </a:solidFill>
              </a:rPr>
              <a:t>о </a:t>
            </a:r>
            <a:r>
              <a:rPr lang="ru-RU" sz="8000" dirty="0" smtClean="0">
                <a:solidFill>
                  <a:srgbClr val="FFFF00"/>
                </a:solidFill>
              </a:rPr>
              <a:t>ГИА-9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4191000"/>
            <a:ext cx="5486400" cy="1676400"/>
          </a:xfrm>
        </p:spPr>
        <p:txBody>
          <a:bodyPr/>
          <a:lstStyle/>
          <a:p>
            <a:pPr algn="ctr" eaLnBrk="1" hangingPunct="1"/>
            <a:r>
              <a:rPr lang="ru-RU" sz="6000" dirty="0" smtClean="0">
                <a:solidFill>
                  <a:srgbClr val="FFFF00"/>
                </a:solidFill>
              </a:rPr>
              <a:t>2024-2025</a:t>
            </a:r>
            <a:endParaRPr lang="ru-RU" sz="6000" dirty="0" smtClean="0">
              <a:solidFill>
                <a:srgbClr val="FFFF00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4800" y="685800"/>
            <a:ext cx="8610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223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ИТОГОВОЕ собеседование</a:t>
            </a:r>
            <a:endParaRPr lang="ru-RU" dirty="0"/>
          </a:p>
        </p:txBody>
      </p:sp>
      <p:pic>
        <p:nvPicPr>
          <p:cNvPr id="1026" name="Picture 2" descr="C:\Users\Оксана\Desktop\fipi-ogeh-2023-goda-po-russkomu-yazyku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5125"/>
            <a:ext cx="7239000" cy="479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441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762001"/>
            <a:ext cx="7315200" cy="4343399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получения аттестата об основном общем образовании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выпускники текущего года сдают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обязательные предметы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русский язык и математику,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два предмета по выбору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 списка: 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3600" b="1" dirty="0" smtClean="0"/>
          </a:p>
        </p:txBody>
      </p:sp>
      <p:pic>
        <p:nvPicPr>
          <p:cNvPr id="4098" name="Picture 2" descr="C:\Users\Оксана\Desktop\fipi-ogeh-2023-goda-po-russkomu-yazyku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343400"/>
            <a:ext cx="3409950" cy="2273300"/>
          </a:xfrm>
          <a:prstGeom prst="rect">
            <a:avLst/>
          </a:prstGeom>
          <a:noFill/>
        </p:spPr>
      </p:pic>
      <p:pic>
        <p:nvPicPr>
          <p:cNvPr id="5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7391" y="0"/>
            <a:ext cx="1366609" cy="85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4000" cap="none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Заявление на участие в </a:t>
            </a:r>
            <a:r>
              <a:rPr lang="ru-RU" sz="4000" cap="none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ОГЭ</a:t>
            </a:r>
            <a:r>
              <a:rPr lang="ru-RU" sz="4000" cap="none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cap="none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1"/>
            <a:ext cx="6705600" cy="4495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 указанием предметов, </a:t>
            </a:r>
          </a:p>
          <a:p>
            <a:pPr algn="just" eaLnBrk="1" hangingPunct="1">
              <a:buFontTx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которые выпускник</a:t>
            </a:r>
          </a:p>
          <a:p>
            <a:pPr algn="just" eaLnBrk="1" hangingPunct="1">
              <a:buFontTx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собирается сдавать, </a:t>
            </a:r>
          </a:p>
          <a:p>
            <a:pPr algn="just" eaLnBrk="1" hangingPunct="1">
              <a:buFontTx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необходимо подать </a:t>
            </a:r>
          </a:p>
          <a:p>
            <a:pPr algn="just" eaLnBrk="1" hangingPunct="1">
              <a:buFontTx/>
              <a:buNone/>
            </a:pPr>
            <a:r>
              <a:rPr lang="ru-RU" sz="4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позднее 1 марта</a:t>
            </a:r>
          </a:p>
        </p:txBody>
      </p:sp>
      <p:pic>
        <p:nvPicPr>
          <p:cNvPr id="4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1524000" cy="948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Предметы по выбору ОГЭ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endParaRPr lang="ru-RU" sz="4000" i="1" dirty="0" smtClean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505200" y="914400"/>
            <a:ext cx="5181600" cy="5486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/>
              <a:t>Физика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/>
              <a:t>Химия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/>
              <a:t>Биология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/>
              <a:t>География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/>
              <a:t>История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/>
              <a:t>Информатика и ИКТ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/>
              <a:t>Английский язык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/>
              <a:t>Немецкий язык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/>
              <a:t>Литература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/>
              <a:t>Обществознание</a:t>
            </a:r>
          </a:p>
        </p:txBody>
      </p:sp>
      <p:pic>
        <p:nvPicPr>
          <p:cNvPr id="30724" name="Picture 4" descr="Копия (2) TEAC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25955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5008" y="228600"/>
            <a:ext cx="1488992" cy="92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Проект расписания ОГЭ 2024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endParaRPr lang="ru-RU" sz="4000" i="1" dirty="0" smtClean="0">
              <a:solidFill>
                <a:srgbClr val="FF0000"/>
              </a:solidFill>
            </a:endParaRPr>
          </a:p>
        </p:txBody>
      </p:sp>
      <p:pic>
        <p:nvPicPr>
          <p:cNvPr id="30724" name="Picture 4" descr="Копия (2) TEAC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438401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5008" y="228600"/>
            <a:ext cx="1488992" cy="9271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19400" y="1066800"/>
          <a:ext cx="5334000" cy="4399280"/>
        </p:xfrm>
        <a:graphic>
          <a:graphicData uri="http://schemas.openxmlformats.org/drawingml/2006/table">
            <a:tbl>
              <a:tblPr/>
              <a:tblGrid>
                <a:gridCol w="1087309"/>
                <a:gridCol w="424669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24 мая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Иностранные языки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27 </a:t>
                      </a: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Обществознание, химия, </a:t>
                      </a: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30 мая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география</a:t>
                      </a: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история, физика, химия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июня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6 июня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11 </a:t>
                      </a: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июня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География, информатика, обществознание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14 июня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Биология, информатика, литература</a:t>
                      </a: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, физика,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17 июня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обществознание, биология, химия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Проект расписания ОГЭ </a:t>
            </a:r>
            <a:r>
              <a:rPr lang="ru-RU" sz="4000" i="1" dirty="0" smtClean="0">
                <a:solidFill>
                  <a:srgbClr val="FF0000"/>
                </a:solidFill>
              </a:rPr>
              <a:t>2024</a:t>
            </a:r>
            <a:r>
              <a:rPr lang="ru-RU" sz="4000" i="1" dirty="0" smtClean="0">
                <a:solidFill>
                  <a:srgbClr val="FF0000"/>
                </a:solidFill>
              </a:rPr>
              <a:t/>
            </a:r>
            <a:br>
              <a:rPr lang="ru-RU" sz="4000" i="1" dirty="0" smtClean="0">
                <a:solidFill>
                  <a:srgbClr val="FF0000"/>
                </a:solidFill>
              </a:rPr>
            </a:br>
            <a:endParaRPr lang="ru-RU" sz="4000" i="1" dirty="0" smtClean="0">
              <a:solidFill>
                <a:srgbClr val="FF0000"/>
              </a:solidFill>
            </a:endParaRPr>
          </a:p>
        </p:txBody>
      </p:sp>
      <p:pic>
        <p:nvPicPr>
          <p:cNvPr id="30724" name="Picture 4" descr="Копия (2) TEAC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438401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5008" y="228600"/>
            <a:ext cx="1488992" cy="9271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19400" y="1828801"/>
          <a:ext cx="5334000" cy="3276600"/>
        </p:xfrm>
        <a:graphic>
          <a:graphicData uri="http://schemas.openxmlformats.org/drawingml/2006/table">
            <a:tbl>
              <a:tblPr/>
              <a:tblGrid>
                <a:gridCol w="1087309"/>
                <a:gridCol w="4246691"/>
              </a:tblGrid>
              <a:tr h="504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24 июня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25 июня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Предметы по выбору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26 июня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Предметы по выбору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27 </a:t>
                      </a: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июня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 июля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По всем учебным предметам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 июля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По всем учебным предметам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5200" y="1066800"/>
            <a:ext cx="456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РЕЗЕРВНЫЕ ДНИ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3100" i="1" dirty="0" smtClean="0">
                <a:solidFill>
                  <a:srgbClr val="FF0000"/>
                </a:solidFill>
              </a:rPr>
              <a:t>Правила и процедура проведения ОГЭ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endParaRPr lang="ru-RU" sz="3100" dirty="0" smtClean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696200" cy="4297363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 ОГЭ в основные сроки получают </a:t>
            </a:r>
          </a:p>
          <a:p>
            <a:pPr marL="274320" indent="-27432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уведомление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уведомлении на ОГЭ </a:t>
            </a:r>
          </a:p>
          <a:p>
            <a:pPr marL="274320" indent="-27432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указываются: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предметы ОГЭ, выбранные выпускником,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адреса пунктов проведения экзамена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(далее – ППЭ),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даты и время начала экзаменов,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коды образовательного учреждения и ППЭ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</p:txBody>
      </p:sp>
      <p:pic>
        <p:nvPicPr>
          <p:cNvPr id="4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7787" y="0"/>
            <a:ext cx="1346213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81000"/>
            <a:ext cx="7924800" cy="61722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ОГЭ проводится в специальных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пунктах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проведения экзамена (ППЭ).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ППЭ нужно приходить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паспортом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ППЭ выпускников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сопровождают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уполномоченные представители от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школы, в которой они обучаются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ОГЭ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начинается в 10:00 по местному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времени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(прибыть – согласно графика)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Время начала и окончания экзамена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фиксируется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доске.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400" b="1" dirty="0" smtClean="0"/>
          </a:p>
        </p:txBody>
      </p:sp>
      <p:pic>
        <p:nvPicPr>
          <p:cNvPr id="3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2625" y="0"/>
            <a:ext cx="1611375" cy="100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ОГЭ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533400" y="1524000"/>
          <a:ext cx="73914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5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0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20795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400" b="1" u="sng" dirty="0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мин</a:t>
                      </a:r>
                    </a:p>
                    <a:p>
                      <a:pPr algn="ctr"/>
                      <a:r>
                        <a:rPr lang="ru-RU" altLang="ru-RU" sz="2400" b="1" u="sng" dirty="0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(3ч 55 мин) </a:t>
                      </a:r>
                    </a:p>
                    <a:p>
                      <a:endParaRPr lang="ru-RU" dirty="0"/>
                    </a:p>
                  </a:txBody>
                  <a:tcPr marL="91430" marR="9143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u="sng" dirty="0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мин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u="sng" dirty="0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 ч)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u="sng" dirty="0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мин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u="sng" dirty="0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ч 30 мин)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altLang="ru-RU" sz="1800" b="1" u="sng" dirty="0" smtClean="0">
                        <a:solidFill>
                          <a:srgbClr val="240AE4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altLang="ru-RU" sz="2400" b="1" u="sng" dirty="0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мин </a:t>
                      </a:r>
                    </a:p>
                    <a:p>
                      <a:pPr algn="ctr"/>
                      <a:r>
                        <a:rPr lang="ru-RU" altLang="ru-RU" sz="2400" b="1" u="sng" dirty="0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(2ч)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7805">
                <a:tc>
                  <a:txBody>
                    <a:bodyPr/>
                    <a:lstStyle/>
                    <a:p>
                      <a:r>
                        <a:rPr lang="ru-RU" alt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r>
                        <a:rPr lang="ru-RU" alt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</a:t>
                      </a:r>
                    </a:p>
                    <a:p>
                      <a:r>
                        <a:rPr lang="ru-RU" alt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r>
                        <a:rPr lang="ru-RU" alt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</a:t>
                      </a:r>
                    </a:p>
                    <a:p>
                      <a:r>
                        <a:rPr lang="ru-RU" alt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r>
                        <a:rPr lang="ru-RU" alt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  <a:p>
                      <a:r>
                        <a:rPr lang="ru-RU" alt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r>
                        <a:rPr lang="ru-RU" alt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 География</a:t>
                      </a:r>
                    </a:p>
                    <a:p>
                      <a:r>
                        <a:rPr lang="ru-RU" alt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(письменная часть)</a:t>
                      </a:r>
                    </a:p>
                    <a:p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минут- 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устная часть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756118" y="0"/>
            <a:ext cx="2387882" cy="1987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57200"/>
            <a:ext cx="7162800" cy="6019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800" b="1" dirty="0" smtClean="0"/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Разрешается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пользоваться 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математике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линейкой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химии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непрограммируемым 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калькулятором, 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физике, географии, 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биологии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линейкой, 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непрограммируемым 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калькулятором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географии-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атласами 7-9 класс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литературе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произведениями художественной литературы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русскому языку-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орфографическими словарями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7893" y="0"/>
            <a:ext cx="1796107" cy="1118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72390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Нормативные документы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9725"/>
            <a:ext cx="7696200" cy="4846638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ФЕДЕРАЛЬНЫЕ ЗАКОНЫ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Федеральный закон «Об образовании в Российской Федерации» от 29 декабря 2012 года № 273-ФЗ (с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 29.07.2017, от 02.12.2019)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ПРИКАЗ МИНПРОСВЕЩЕНИЯ И РОСОБРНАДЗОРА РОССИИ 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России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РФ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апреля 2023г. № 232/551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8893" y="0"/>
            <a:ext cx="1415107" cy="881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458200" cy="61722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/>
              <a:t>Н</a:t>
            </a:r>
            <a:r>
              <a:rPr lang="ru-RU" sz="2800" b="1" dirty="0" smtClean="0"/>
              <a:t>а экзаменах </a:t>
            </a:r>
            <a:r>
              <a:rPr lang="ru-RU" sz="3600" b="1" dirty="0" smtClean="0">
                <a:solidFill>
                  <a:srgbClr val="FF0000"/>
                </a:solidFill>
              </a:rPr>
              <a:t>запрещено</a:t>
            </a:r>
            <a:r>
              <a:rPr lang="ru-RU" sz="2800" b="1" dirty="0"/>
              <a:t> </a:t>
            </a:r>
            <a:r>
              <a:rPr lang="ru-RU" sz="2800" b="1" dirty="0" smtClean="0"/>
              <a:t>использовать </a:t>
            </a:r>
            <a:r>
              <a:rPr lang="ru-RU" sz="2800" b="1" dirty="0" smtClean="0">
                <a:solidFill>
                  <a:schemeClr val="accent2"/>
                </a:solidFill>
              </a:rPr>
              <a:t>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800" b="1" dirty="0" smtClean="0">
              <a:solidFill>
                <a:schemeClr val="accent2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мобильные телефоны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или иные средства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связи;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любые электронно-вычислительные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устройства и справочные материалы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Также запрещаются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азговоры,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вставания с мест,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ересаживания,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писывания (шпаргалки),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обмен любыми материалами и предметами,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хождение по ППЭ во время экзамена без сопровождения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800" dirty="0" smtClean="0"/>
          </a:p>
        </p:txBody>
      </p:sp>
      <p:pic>
        <p:nvPicPr>
          <p:cNvPr id="3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5008" y="152400"/>
            <a:ext cx="1488992" cy="92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Объект 2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7400925" cy="59150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обучающийся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состоянию здоровья</a:t>
            </a:r>
            <a:r>
              <a:rPr lang="ru-RU" sz="3200" b="1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может завершить выполнение экзаменационной работы, </a:t>
            </a:r>
          </a:p>
          <a:p>
            <a:pPr marL="0" indent="0" algn="ctr" eaLnBrk="1" hangingPunct="1">
              <a:buFontTx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то он досрочно покидает аудиторию.</a:t>
            </a:r>
          </a:p>
          <a:p>
            <a:pPr marL="0" indent="0" algn="ctr" eaLnBrk="1" hangingPunct="1">
              <a:buFontTx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Экзамен может быть пересдан</a:t>
            </a:r>
          </a:p>
          <a:p>
            <a:pPr marL="0" indent="0" algn="ctr" eaLnBrk="1" hangingPunct="1">
              <a:buFontTx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резервные дни</a:t>
            </a:r>
            <a:endParaRPr lang="ru-RU" sz="3200" b="1" dirty="0" smtClean="0">
              <a:solidFill>
                <a:srgbClr val="2222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488992" cy="92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827089" y="274638"/>
            <a:ext cx="7173912" cy="1143000"/>
          </a:xfrm>
          <a:prstGeom prst="rect">
            <a:avLst/>
          </a:prstGeom>
          <a:solidFill>
            <a:srgbClr val="FFFFFF">
              <a:alpha val="89803"/>
            </a:srgbClr>
          </a:solidFill>
          <a:ln w="19080" cap="sq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400" b="1" dirty="0">
                <a:solidFill>
                  <a:srgbClr val="240AE4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ШКАЛА </a:t>
            </a:r>
            <a:r>
              <a:rPr lang="ru-RU" altLang="ru-RU" sz="4400" b="1" dirty="0" smtClean="0">
                <a:solidFill>
                  <a:srgbClr val="240AE4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ОГЭ - </a:t>
            </a:r>
            <a:r>
              <a:rPr lang="ru-RU" altLang="ru-RU" sz="4400" b="1" dirty="0" smtClean="0">
                <a:solidFill>
                  <a:srgbClr val="240AE4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2025</a:t>
            </a:r>
            <a:endParaRPr lang="ru-RU" altLang="ru-RU" sz="4400" b="1" dirty="0">
              <a:solidFill>
                <a:srgbClr val="240AE4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685801" y="1524000"/>
          <a:ext cx="7239000" cy="4641850"/>
        </p:xfrm>
        <a:graphic>
          <a:graphicData uri="http://schemas.openxmlformats.org/drawingml/2006/table">
            <a:tbl>
              <a:tblPr/>
              <a:tblGrid>
                <a:gridCol w="1405631"/>
                <a:gridCol w="1299853"/>
                <a:gridCol w="1316182"/>
                <a:gridCol w="1535545"/>
                <a:gridCol w="1681789"/>
              </a:tblGrid>
              <a:tr h="16006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Отметка по пятибалльной шкале</a:t>
                      </a:r>
                    </a:p>
                  </a:txBody>
                  <a:tcPr marL="90000" marR="90000" marT="46805" marB="46805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90000" marR="90000" marT="46805" marB="4680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90000" marR="90000" marT="46805" marB="4680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«4»</a:t>
                      </a:r>
                    </a:p>
                  </a:txBody>
                  <a:tcPr marL="90000" marR="90000" marT="46805" marB="4680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«5»</a:t>
                      </a:r>
                    </a:p>
                  </a:txBody>
                  <a:tcPr marL="90000" marR="90000" marT="46805" marB="4680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12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90000" marR="90000" marT="46805" marB="46805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0 – 14 </a:t>
                      </a:r>
                    </a:p>
                  </a:txBody>
                  <a:tcPr marL="90000" marR="90000" marT="55696" marB="4680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15 – 24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0000" marR="90000" marT="55696" marB="4680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25 – 33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 из них не менее 4 баллов за грамотность (по критериям ГК1 - ГК4). Если по критериям ГК1–ГК4 учащийся набрал </a:t>
                      </a: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менее 4</a:t>
                      </a: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баллов, выставляется отметка </a:t>
                      </a: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«3». </a:t>
                      </a:r>
                    </a:p>
                  </a:txBody>
                  <a:tcPr marL="90000" marR="90000" marT="55696" marB="4680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34 – 39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 из них не менее 6 баллов за грамотность (по критериям ГК1 - ГК4). Если по критериям ГК1–ГК4 учащийся набрал </a:t>
                      </a: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менее 6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баллов, выставляется отметка </a:t>
                      </a: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«4». </a:t>
                      </a:r>
                    </a:p>
                  </a:txBody>
                  <a:tcPr marL="90000" marR="90000" marT="55696" marB="4680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2156" y="0"/>
            <a:ext cx="1121844" cy="6985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323851" y="274638"/>
            <a:ext cx="7677150" cy="1143000"/>
          </a:xfrm>
          <a:prstGeom prst="rect">
            <a:avLst/>
          </a:prstGeom>
          <a:solidFill>
            <a:srgbClr val="FFFFFF">
              <a:alpha val="89803"/>
            </a:srgbClr>
          </a:solidFill>
          <a:ln w="19080" cap="sq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400" b="1" dirty="0">
                <a:solidFill>
                  <a:srgbClr val="240AE4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ШКАЛА ОГЭ </a:t>
            </a:r>
            <a:r>
              <a:rPr lang="ru-RU" altLang="ru-RU" sz="4400" b="1" dirty="0" smtClean="0">
                <a:solidFill>
                  <a:srgbClr val="240AE4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- </a:t>
            </a:r>
            <a:r>
              <a:rPr lang="ru-RU" altLang="ru-RU" sz="4400" b="1" dirty="0" smtClean="0">
                <a:solidFill>
                  <a:srgbClr val="240AE4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2025</a:t>
            </a:r>
            <a:endParaRPr lang="ru-RU" altLang="ru-RU" sz="4400" b="1" dirty="0">
              <a:solidFill>
                <a:srgbClr val="240AE4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graphicFrame>
        <p:nvGraphicFramePr>
          <p:cNvPr id="18434" name="Group 2"/>
          <p:cNvGraphicFramePr>
            <a:graphicFrameLocks noGrp="1"/>
          </p:cNvGraphicFramePr>
          <p:nvPr/>
        </p:nvGraphicFramePr>
        <p:xfrm>
          <a:off x="323851" y="1352592"/>
          <a:ext cx="7448548" cy="4980440"/>
        </p:xfrm>
        <a:graphic>
          <a:graphicData uri="http://schemas.openxmlformats.org/drawingml/2006/table">
            <a:tbl>
              <a:tblPr/>
              <a:tblGrid>
                <a:gridCol w="1484567"/>
                <a:gridCol w="1296863"/>
                <a:gridCol w="1706400"/>
                <a:gridCol w="1296863"/>
                <a:gridCol w="1663855"/>
              </a:tblGrid>
              <a:tr h="9139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Отметка по пятибалльной шкале</a:t>
                      </a:r>
                    </a:p>
                  </a:txBody>
                  <a:tcPr marL="89997" marR="89997" marT="46805" marB="46805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89997" marR="89997" marT="46805" marB="4680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89997" marR="89997" marT="46805" marB="4680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«4»</a:t>
                      </a:r>
                    </a:p>
                  </a:txBody>
                  <a:tcPr marL="89997" marR="89997" marT="46805" marB="4680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«5»</a:t>
                      </a:r>
                    </a:p>
                  </a:txBody>
                  <a:tcPr marL="89997" marR="89997" marT="46805" marB="4680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748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89997" marR="89997" marT="46805" marB="46805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0 – 7</a:t>
                      </a:r>
                    </a:p>
                  </a:txBody>
                  <a:tcPr marL="89997" marR="89997" marT="46805" marB="4680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8 – 14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Рекомендуемый минимальный результат выполнения экзаменационной работы, свидетельствующий об освоении федерального компонента образовательного стандарта в предметной области «Математика», – 8 баллов.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89997" marR="89997" marT="46805" marB="4680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15 – 21</a:t>
                      </a:r>
                    </a:p>
                  </a:txBody>
                  <a:tcPr marL="89997" marR="89997" marT="46805" marB="4680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22 – 32</a:t>
                      </a:r>
                    </a:p>
                  </a:txBody>
                  <a:tcPr marL="89997" marR="89997" marT="46805" marB="4680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093" y="0"/>
            <a:ext cx="1338907" cy="83365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539751" y="274638"/>
            <a:ext cx="7385050" cy="1143000"/>
          </a:xfrm>
          <a:prstGeom prst="rect">
            <a:avLst/>
          </a:prstGeom>
          <a:solidFill>
            <a:srgbClr val="FFFFFF">
              <a:alpha val="89803"/>
            </a:srgbClr>
          </a:solidFill>
          <a:ln w="19080" cap="sq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400" b="1" dirty="0">
                <a:solidFill>
                  <a:srgbClr val="240AE4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ШКАЛА </a:t>
            </a:r>
            <a:r>
              <a:rPr lang="ru-RU" altLang="ru-RU" sz="4400" b="1" dirty="0" smtClean="0">
                <a:solidFill>
                  <a:srgbClr val="240AE4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ОГЭ - </a:t>
            </a:r>
            <a:r>
              <a:rPr lang="ru-RU" altLang="ru-RU" sz="4400" b="1" dirty="0" smtClean="0">
                <a:solidFill>
                  <a:srgbClr val="240AE4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2025</a:t>
            </a:r>
            <a:endParaRPr lang="ru-RU" altLang="ru-RU" sz="4400" b="1" dirty="0">
              <a:solidFill>
                <a:srgbClr val="240AE4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539750" y="1524000"/>
          <a:ext cx="7308851" cy="4238626"/>
        </p:xfrm>
        <a:graphic>
          <a:graphicData uri="http://schemas.openxmlformats.org/drawingml/2006/table">
            <a:tbl>
              <a:tblPr/>
              <a:tblGrid>
                <a:gridCol w="2279650"/>
                <a:gridCol w="1219200"/>
                <a:gridCol w="1219200"/>
                <a:gridCol w="1197533"/>
                <a:gridCol w="1393268"/>
              </a:tblGrid>
              <a:tr h="97874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Отметка по пятибалльной шкале</a:t>
                      </a:r>
                    </a:p>
                  </a:txBody>
                  <a:tcPr marL="89998" marR="89998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89998" marR="89998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89998" marR="89998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«4»</a:t>
                      </a:r>
                    </a:p>
                  </a:txBody>
                  <a:tcPr marL="89998" marR="89998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«5»</a:t>
                      </a:r>
                    </a:p>
                  </a:txBody>
                  <a:tcPr marL="89998" marR="89998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3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89998" marR="89998" marT="595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0 – 9</a:t>
                      </a:r>
                    </a:p>
                  </a:txBody>
                  <a:tcPr marL="89998" marR="89998" marT="595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10 – 19</a:t>
                      </a:r>
                    </a:p>
                  </a:txBody>
                  <a:tcPr marL="89998" marR="89998" marT="595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20 – 30</a:t>
                      </a:r>
                    </a:p>
                  </a:txBody>
                  <a:tcPr marL="89998" marR="89998" marT="595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31 – 40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89998" marR="89998" marT="595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1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89998" marR="89998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0 – 8</a:t>
                      </a:r>
                    </a:p>
                  </a:txBody>
                  <a:tcPr marL="89998" marR="89998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9 – 17</a:t>
                      </a:r>
                    </a:p>
                  </a:txBody>
                  <a:tcPr marL="89998" marR="89998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18 – 26</a:t>
                      </a:r>
                    </a:p>
                  </a:txBody>
                  <a:tcPr marL="89998" marR="89998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27 – 34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89998" marR="89998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263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89998" marR="89998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0 – 12</a:t>
                      </a:r>
                    </a:p>
                  </a:txBody>
                  <a:tcPr marL="89998" marR="89998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13 – 25</a:t>
                      </a:r>
                    </a:p>
                  </a:txBody>
                  <a:tcPr marL="89998" marR="89998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26 – 36</a:t>
                      </a:r>
                    </a:p>
                  </a:txBody>
                  <a:tcPr marL="89998" marR="89998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37 – 46</a:t>
                      </a:r>
                    </a:p>
                  </a:txBody>
                  <a:tcPr marL="89998" marR="89998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5008" y="0"/>
            <a:ext cx="1488992" cy="9271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395289" y="274638"/>
            <a:ext cx="7453312" cy="1143000"/>
          </a:xfrm>
          <a:prstGeom prst="rect">
            <a:avLst/>
          </a:prstGeom>
          <a:solidFill>
            <a:srgbClr val="FFFFFF">
              <a:alpha val="89803"/>
            </a:srgbClr>
          </a:solidFill>
          <a:ln w="19080" cap="sq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400" b="1" dirty="0">
                <a:solidFill>
                  <a:srgbClr val="240AE4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ШКАЛА ОГЭ </a:t>
            </a:r>
            <a:r>
              <a:rPr lang="ru-RU" altLang="ru-RU" sz="4400" b="1" dirty="0" smtClean="0">
                <a:solidFill>
                  <a:srgbClr val="240AE4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- </a:t>
            </a:r>
            <a:r>
              <a:rPr lang="ru-RU" altLang="ru-RU" sz="4400" b="1" dirty="0" smtClean="0">
                <a:solidFill>
                  <a:srgbClr val="240AE4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2025</a:t>
            </a:r>
            <a:endParaRPr lang="ru-RU" altLang="ru-RU" sz="4400" b="1" dirty="0">
              <a:solidFill>
                <a:srgbClr val="240AE4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graphicFrame>
        <p:nvGraphicFramePr>
          <p:cNvPr id="20482" name="Group 2"/>
          <p:cNvGraphicFramePr>
            <a:graphicFrameLocks noGrp="1"/>
          </p:cNvGraphicFramePr>
          <p:nvPr/>
        </p:nvGraphicFramePr>
        <p:xfrm>
          <a:off x="179388" y="1600200"/>
          <a:ext cx="7974013" cy="4525963"/>
        </p:xfrm>
        <a:graphic>
          <a:graphicData uri="http://schemas.openxmlformats.org/drawingml/2006/table">
            <a:tbl>
              <a:tblPr/>
              <a:tblGrid>
                <a:gridCol w="2106612"/>
                <a:gridCol w="1295400"/>
                <a:gridCol w="1371600"/>
                <a:gridCol w="1600200"/>
                <a:gridCol w="1600201"/>
              </a:tblGrid>
              <a:tr h="10445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Отметка по пятибалльной шкале</a:t>
                      </a:r>
                    </a:p>
                  </a:txBody>
                  <a:tcPr marL="90001" marR="90001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90001" marR="90001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90001" marR="90001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«4»</a:t>
                      </a:r>
                    </a:p>
                  </a:txBody>
                  <a:tcPr marL="90001" marR="90001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«5»</a:t>
                      </a:r>
                    </a:p>
                  </a:txBody>
                  <a:tcPr marL="90001" marR="90001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90001" marR="90001" marT="595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0 – 11</a:t>
                      </a:r>
                    </a:p>
                  </a:txBody>
                  <a:tcPr marL="90001" marR="90001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12 – 19</a:t>
                      </a:r>
                    </a:p>
                  </a:txBody>
                  <a:tcPr marL="90001" marR="90001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20 – 26</a:t>
                      </a:r>
                    </a:p>
                  </a:txBody>
                  <a:tcPr marL="90001" marR="90001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27 – 32</a:t>
                      </a:r>
                    </a:p>
                  </a:txBody>
                  <a:tcPr marL="90001" marR="90001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79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90001" marR="90001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0 – 14</a:t>
                      </a:r>
                    </a:p>
                  </a:txBody>
                  <a:tcPr marL="90001" marR="90001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15 – 24</a:t>
                      </a:r>
                    </a:p>
                  </a:txBody>
                  <a:tcPr marL="90001" marR="90001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25 – 33</a:t>
                      </a:r>
                    </a:p>
                  </a:txBody>
                  <a:tcPr marL="90001" marR="90001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34 – 39</a:t>
                      </a:r>
                    </a:p>
                  </a:txBody>
                  <a:tcPr marL="90001" marR="90001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79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90001" marR="90001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0 – 12</a:t>
                      </a:r>
                    </a:p>
                  </a:txBody>
                  <a:tcPr marL="90001" marR="90001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13 – 23</a:t>
                      </a:r>
                    </a:p>
                  </a:txBody>
                  <a:tcPr marL="90001" marR="90001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24 – 34</a:t>
                      </a:r>
                    </a:p>
                  </a:txBody>
                  <a:tcPr marL="90001" marR="90001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35 – 44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90001" marR="90001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293" y="0"/>
            <a:ext cx="1262707" cy="78620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395289" y="274638"/>
            <a:ext cx="7529512" cy="1143000"/>
          </a:xfrm>
          <a:prstGeom prst="rect">
            <a:avLst/>
          </a:prstGeom>
          <a:solidFill>
            <a:srgbClr val="FFFFFF">
              <a:alpha val="89803"/>
            </a:srgbClr>
          </a:solidFill>
          <a:ln w="19080" cap="sq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400" b="1" dirty="0">
                <a:solidFill>
                  <a:srgbClr val="240AE4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ШКАЛА </a:t>
            </a:r>
            <a:r>
              <a:rPr lang="ru-RU" altLang="ru-RU" sz="4400" b="1" dirty="0" smtClean="0">
                <a:solidFill>
                  <a:srgbClr val="240AE4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ОГЭ - </a:t>
            </a:r>
            <a:r>
              <a:rPr lang="ru-RU" altLang="ru-RU" sz="4400" b="1" dirty="0" smtClean="0">
                <a:solidFill>
                  <a:srgbClr val="240AE4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2025</a:t>
            </a:r>
            <a:endParaRPr lang="ru-RU" altLang="ru-RU" sz="4400" b="1" dirty="0">
              <a:solidFill>
                <a:srgbClr val="240AE4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graphicFrame>
        <p:nvGraphicFramePr>
          <p:cNvPr id="21506" name="Group 2"/>
          <p:cNvGraphicFramePr>
            <a:graphicFrameLocks noGrp="1"/>
          </p:cNvGraphicFramePr>
          <p:nvPr/>
        </p:nvGraphicFramePr>
        <p:xfrm>
          <a:off x="323851" y="1600200"/>
          <a:ext cx="8058151" cy="4525963"/>
        </p:xfrm>
        <a:graphic>
          <a:graphicData uri="http://schemas.openxmlformats.org/drawingml/2006/table">
            <a:tbl>
              <a:tblPr/>
              <a:tblGrid>
                <a:gridCol w="1829514"/>
                <a:gridCol w="1349932"/>
                <a:gridCol w="1492031"/>
                <a:gridCol w="1492031"/>
                <a:gridCol w="1894643"/>
              </a:tblGrid>
              <a:tr h="10445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Отметка по пятибалльной шкале</a:t>
                      </a:r>
                    </a:p>
                  </a:txBody>
                  <a:tcPr marL="89997" marR="89997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89997" marR="89997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89997" marR="89997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«4»</a:t>
                      </a:r>
                    </a:p>
                  </a:txBody>
                  <a:tcPr marL="89997" marR="89997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«5»</a:t>
                      </a:r>
                    </a:p>
                  </a:txBody>
                  <a:tcPr marL="89997" marR="89997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89997" marR="89997" marT="5823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0 – 9</a:t>
                      </a:r>
                    </a:p>
                  </a:txBody>
                  <a:tcPr marL="89997" marR="89997" marT="6204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10 – 17</a:t>
                      </a:r>
                    </a:p>
                  </a:txBody>
                  <a:tcPr marL="89997" marR="89997" marT="6204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18 – 24</a:t>
                      </a:r>
                    </a:p>
                  </a:txBody>
                  <a:tcPr marL="89997" marR="89997" marT="6204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25 – 29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89997" marR="89997" marT="6204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79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ИНФОРМАТИКА и ИКТ</a:t>
                      </a:r>
                    </a:p>
                  </a:txBody>
                  <a:tcPr marL="89997" marR="89997" marT="5569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0 – 4</a:t>
                      </a:r>
                    </a:p>
                  </a:txBody>
                  <a:tcPr marL="89997" marR="89997" marT="6204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5 – 11</a:t>
                      </a:r>
                    </a:p>
                  </a:txBody>
                  <a:tcPr marL="89997" marR="89997" marT="6204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12 – 17</a:t>
                      </a:r>
                    </a:p>
                  </a:txBody>
                  <a:tcPr marL="89997" marR="89997" marT="6204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18 – 22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89997" marR="89997" marT="6204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79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 marL="89997" marR="89997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0 – 28</a:t>
                      </a:r>
                    </a:p>
                  </a:txBody>
                  <a:tcPr marL="89997" marR="89997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29 – 45</a:t>
                      </a:r>
                    </a:p>
                  </a:txBody>
                  <a:tcPr marL="89997" marR="89997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46 – 58</a:t>
                      </a:r>
                    </a:p>
                  </a:txBody>
                  <a:tcPr marL="89997" marR="89997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59 – 70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89997" marR="89997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6493" y="0"/>
            <a:ext cx="1567507" cy="97598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    </a:t>
            </a:r>
            <a:r>
              <a:rPr lang="ru-RU" sz="4000" i="1" dirty="0" smtClean="0">
                <a:solidFill>
                  <a:srgbClr val="FF0000"/>
                </a:solidFill>
              </a:rPr>
              <a:t>Неудовлетворительный результат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6705600" cy="4724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800" dirty="0" smtClean="0"/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Школьники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получившие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ОГЭ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неудовлетворительный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одному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двум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предметам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могут пересдать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экзамены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резервные сроки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 smtClean="0"/>
              <a:t> </a:t>
            </a:r>
          </a:p>
        </p:txBody>
      </p:sp>
      <p:pic>
        <p:nvPicPr>
          <p:cNvPr id="4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7789" y="0"/>
            <a:ext cx="1346212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7239000" cy="60753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Clr>
                <a:srgbClr val="B13F9A"/>
              </a:buClr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Если выпускник </a:t>
            </a:r>
          </a:p>
          <a:p>
            <a:pPr marL="0" indent="0" algn="ctr" eaLnBrk="1" hangingPunct="1">
              <a:lnSpc>
                <a:spcPct val="90000"/>
              </a:lnSpc>
              <a:buClr>
                <a:srgbClr val="B13F9A"/>
              </a:buClr>
              <a:buFont typeface="Wingdings 2" pitchFamily="18" charset="2"/>
              <a:buNone/>
            </a:pP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не преодолел минимальный порог </a:t>
            </a:r>
          </a:p>
          <a:p>
            <a:pPr marL="0" indent="0" algn="just" eaLnBrk="1" hangingPunct="1">
              <a:lnSpc>
                <a:spcPct val="90000"/>
              </a:lnSpc>
              <a:buClr>
                <a:srgbClr val="B13F9A"/>
              </a:buClr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трем и более предметам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повторная сдача ОГЭ для него возможна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осенью (в сентябре) </a:t>
            </a:r>
          </a:p>
        </p:txBody>
      </p:sp>
      <p:pic>
        <p:nvPicPr>
          <p:cNvPr id="3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5008" y="0"/>
            <a:ext cx="1488992" cy="92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990600" y="990600"/>
            <a:ext cx="6705600" cy="3352800"/>
          </a:xfrm>
        </p:spPr>
        <p:txBody>
          <a:bodyPr/>
          <a:lstStyle/>
          <a:p>
            <a:pPr algn="just" eaLnBrk="1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Тем, кто получит </a:t>
            </a:r>
            <a:r>
              <a:rPr lang="ru-RU" sz="4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неудовлетворительный результат на пересдаче осенью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придется ждать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6493" y="0"/>
            <a:ext cx="1567507" cy="975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1"/>
            <a:ext cx="7239000" cy="37338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200" b="1" u="sng" dirty="0" smtClean="0">
                <a:latin typeface="Times New Roman" pitchFamily="18" charset="0"/>
              </a:rPr>
              <a:t>Государственная итоговая аттестация </a:t>
            </a: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>
                <a:latin typeface="Times New Roman" pitchFamily="18" charset="0"/>
              </a:rPr>
              <a:t>проводится в формах: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5400" dirty="0" smtClean="0"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ОГЭ;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atin typeface="Times New Roman" pitchFamily="18" charset="0"/>
              </a:rPr>
              <a:t> ГВЭ </a:t>
            </a:r>
            <a:r>
              <a:rPr lang="ru-RU" sz="3200" dirty="0" smtClean="0">
                <a:latin typeface="Times New Roman" pitchFamily="18" charset="0"/>
              </a:rPr>
              <a:t>(дети с ОВЗ, дети-инвалиды)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200" dirty="0" smtClean="0">
              <a:latin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</p:txBody>
      </p:sp>
      <p:pic>
        <p:nvPicPr>
          <p:cNvPr id="6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8893" y="0"/>
            <a:ext cx="1415107" cy="881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457200" y="381000"/>
            <a:ext cx="7239000" cy="60753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Выпускники 9-го класса,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сдавшие ОГЭ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по решению родителей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либо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остаются в школе на второй год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, либо вместо аттестата получают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справку об обучении установленного образца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 втором случае можно сдать ОГЭ повторно через год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Такие же правила действуют и для девятиклассников, имеющих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неудовлетворительные годовые оценки и не допущенных к ОГЭ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dirty="0" smtClean="0"/>
          </a:p>
        </p:txBody>
      </p:sp>
      <p:pic>
        <p:nvPicPr>
          <p:cNvPr id="3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7391" y="0"/>
            <a:ext cx="1366609" cy="85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3100" i="1" dirty="0" smtClean="0">
                <a:solidFill>
                  <a:srgbClr val="FF0000"/>
                </a:solidFill>
              </a:rPr>
              <a:t>К повторной сдаче ОГЭ в </a:t>
            </a:r>
            <a:br>
              <a:rPr lang="ru-RU" sz="3100" i="1" dirty="0" smtClean="0">
                <a:solidFill>
                  <a:srgbClr val="FF0000"/>
                </a:solidFill>
              </a:rPr>
            </a:br>
            <a:r>
              <a:rPr lang="ru-RU" sz="3100" i="1" dirty="0" smtClean="0">
                <a:solidFill>
                  <a:srgbClr val="FF0000"/>
                </a:solidFill>
              </a:rPr>
              <a:t>текущем году  не допускаются 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endParaRPr lang="ru-RU" sz="4000" i="1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762000"/>
            <a:ext cx="7010400" cy="56943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3200" dirty="0" smtClean="0"/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 ОГЭ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явившиеся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экзамен без уважительной причины;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Участники ОГЭ результаты которых были отменены ГЭК в связи с выявлением фактов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нарушения участником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установленного порядка проведения ОГЭ</a:t>
            </a:r>
          </a:p>
          <a:p>
            <a:pPr eaLnBrk="1" hangingPunct="1">
              <a:buFontTx/>
              <a:buNone/>
            </a:pPr>
            <a:endParaRPr lang="ru-RU" sz="3200" dirty="0" smtClean="0"/>
          </a:p>
        </p:txBody>
      </p:sp>
      <p:pic>
        <p:nvPicPr>
          <p:cNvPr id="4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7459" y="0"/>
            <a:ext cx="1246541" cy="776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Объект 2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7391400" cy="5838825"/>
          </a:xfrm>
        </p:spPr>
        <p:txBody>
          <a:bodyPr/>
          <a:lstStyle/>
          <a:p>
            <a:pPr marL="0" indent="0"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Constantia" pitchFamily="18" charset="0"/>
              </a:rPr>
              <a:t>Обучающиеся, </a:t>
            </a:r>
            <a:r>
              <a:rPr lang="ru-RU" sz="4000" b="1" dirty="0" smtClean="0">
                <a:solidFill>
                  <a:srgbClr val="C00000"/>
                </a:solidFill>
                <a:latin typeface="Constantia" pitchFamily="18" charset="0"/>
              </a:rPr>
              <a:t>удаленные с экзамена за нарушение установленного порядка проведения ГИА, повторно </a:t>
            </a:r>
            <a:r>
              <a:rPr lang="ru-RU" sz="4000" b="1" dirty="0" smtClean="0">
                <a:solidFill>
                  <a:srgbClr val="000000"/>
                </a:solidFill>
                <a:latin typeface="Constantia" pitchFamily="18" charset="0"/>
              </a:rPr>
              <a:t>к сдаче экзаменов </a:t>
            </a:r>
            <a:r>
              <a:rPr lang="ru-RU" sz="4000" b="1" u="sng" dirty="0" smtClean="0">
                <a:solidFill>
                  <a:srgbClr val="C00000"/>
                </a:solidFill>
                <a:latin typeface="Constantia" pitchFamily="18" charset="0"/>
              </a:rPr>
              <a:t>в текущем году</a:t>
            </a:r>
            <a:r>
              <a:rPr lang="ru-RU" sz="4000" b="1" u="sng" dirty="0" smtClean="0">
                <a:solidFill>
                  <a:srgbClr val="7030A0"/>
                </a:solidFill>
                <a:latin typeface="Constantia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Constantia" pitchFamily="18" charset="0"/>
              </a:rPr>
              <a:t>по соответствующим предметам </a:t>
            </a:r>
          </a:p>
          <a:p>
            <a:pPr marL="0" indent="0"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Constantia" pitchFamily="18" charset="0"/>
              </a:rPr>
              <a:t>не допускаются</a:t>
            </a:r>
            <a:endParaRPr lang="ru-RU" sz="6000" dirty="0" smtClean="0">
              <a:solidFill>
                <a:srgbClr val="000000"/>
              </a:solidFill>
              <a:latin typeface="Constantia" pitchFamily="18" charset="0"/>
            </a:endParaRPr>
          </a:p>
        </p:txBody>
      </p:sp>
      <p:pic>
        <p:nvPicPr>
          <p:cNvPr id="3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7391" y="0"/>
            <a:ext cx="1366609" cy="85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</a:rPr>
              <a:t>Апелляция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315200" cy="4953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Апелляция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это письменное заявление участника ОГЭ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либо о нарушении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установленного порядка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проведения ОГЭ,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либо о несогласии с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результатами ОГЭ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</p:txBody>
      </p:sp>
      <p:pic>
        <p:nvPicPr>
          <p:cNvPr id="4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8893" y="0"/>
            <a:ext cx="1415107" cy="881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288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7239000" cy="5770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Апелляция </a:t>
            </a:r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нарушении установленного порядка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проведения ОГЭ подается в день экзамена после сдачи бланков ОГЭ до выхода из ППЭ. (результаты ОГЭ аннулируются)</a:t>
            </a:r>
          </a:p>
          <a:p>
            <a:pPr eaLnBrk="1" hangingPunct="1">
              <a:lnSpc>
                <a:spcPct val="90000"/>
              </a:lnSpc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Апелляция </a:t>
            </a:r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несогласии с результатами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ОГЭ подается в течение 2 рабочих дней после официального объявления индивидуальных результатов экзамена и ознакомления с ними участника ОГЭ</a:t>
            </a:r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</p:txBody>
      </p:sp>
      <p:pic>
        <p:nvPicPr>
          <p:cNvPr id="4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7391" y="0"/>
            <a:ext cx="1366609" cy="85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Результаты  рассмотрения апелляции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увеличения, так и в сторону уменьшения.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Экзаменационная работа </a:t>
            </a:r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перепроверяется полностью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 не отдельная ее часть. </a:t>
            </a:r>
          </a:p>
          <a:p>
            <a:pPr eaLnBrk="1" hangingPunct="1">
              <a:lnSpc>
                <a:spcPct val="80000"/>
              </a:lnSpc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Черновики, использованные на экзамене, в качестве материалов апелляции </a:t>
            </a:r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рассматриваются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7391" y="0"/>
            <a:ext cx="1366609" cy="85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Объект 2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7467600" cy="5181601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Удовлетворительные результаты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итоговой аттестации </a:t>
            </a:r>
          </a:p>
          <a:p>
            <a:pPr marL="0" indent="0" eaLnBrk="1" hangingPunct="1">
              <a:buFontTx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ВСЕМ ЧЕТЫРЕМ ПРЕДМЕТАМ</a:t>
            </a:r>
          </a:p>
          <a:p>
            <a:pPr marL="0" indent="0" eaLnBrk="1" hangingPunct="1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являются основанием для</a:t>
            </a:r>
          </a:p>
          <a:p>
            <a:pPr marL="0" indent="0" eaLnBrk="1" hangingPunct="1">
              <a:buFontTx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выдачи аттестата об основном </a:t>
            </a:r>
          </a:p>
          <a:p>
            <a:pPr marL="0" indent="0" eaLnBrk="1" hangingPunct="1">
              <a:buFontTx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общем образовании и влияют на отметки, идущие в аттестат по этим предметам</a:t>
            </a:r>
          </a:p>
          <a:p>
            <a:pPr marL="0" indent="0" algn="ctr" eaLnBrk="1" hangingPunct="1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7391" y="0"/>
            <a:ext cx="1366609" cy="85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Объект 2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7620000" cy="5943600"/>
          </a:xfrm>
        </p:spPr>
        <p:txBody>
          <a:bodyPr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аттестат выпускнику, получившему 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удовлетворительные результаты на ГИА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четырем выбранным предметам, выставляются итоговые отметки, которые определяются так: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9800" b="1" u="sng" dirty="0" smtClean="0">
              <a:solidFill>
                <a:srgbClr val="7030A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Годовая отметка </a:t>
            </a:r>
            <a:r>
              <a:rPr lang="ru-RU" sz="1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среднее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арифметическое четвертных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отметок по предмету за 9 класс</a:t>
            </a:r>
            <a:r>
              <a:rPr lang="ru-RU" sz="12800" b="1" dirty="0" smtClean="0">
                <a:solidFill>
                  <a:srgbClr val="7030A0"/>
                </a:solidFill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2800" b="1" u="sng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Итоговая отметка </a:t>
            </a:r>
            <a:r>
              <a:rPr lang="ru-RU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среднее </a:t>
            </a:r>
            <a:endParaRPr lang="ru-RU" sz="1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арифметическое годовой и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экзаменационной отметки.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 smtClean="0">
              <a:solidFill>
                <a:srgbClr val="C0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4000" b="1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7391" y="0"/>
            <a:ext cx="1366609" cy="85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Объект 2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315200" cy="5257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аттестат выпускнику, получившему удовлетворительные результаты на ГИА, по оставшимся предметам выставляются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годовые отметки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 smtClean="0">
              <a:solidFill>
                <a:srgbClr val="C0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4000" b="1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7391" y="0"/>
            <a:ext cx="1366609" cy="85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Объект 2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7620000" cy="59436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 smtClean="0">
              <a:solidFill>
                <a:srgbClr val="C0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4000" b="1" dirty="0" smtClean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990601"/>
            <a:ext cx="7315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 РЕСУРСЫ С ПОДДЕРЖКОЙ ГИА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Официальный информационный портал ЕГЭ </a:t>
            </a:r>
            <a:r>
              <a:rPr lang="ru-RU" sz="2800" dirty="0" smtClean="0">
                <a:solidFill>
                  <a:srgbClr val="0070C0"/>
                </a:solidFill>
              </a:rPr>
              <a:t>http://www.ege.edu.ru/ru/ 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РЦ ОКО «Эксперт» Кострома -</a:t>
            </a:r>
            <a:r>
              <a:rPr lang="en-US" sz="2800" dirty="0" smtClean="0">
                <a:solidFill>
                  <a:srgbClr val="0070C0"/>
                </a:solidFill>
              </a:rPr>
              <a:t>https://ege-kostroma.ru</a:t>
            </a:r>
            <a:endParaRPr lang="ru-RU" sz="28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Федеральный институт педагогических измерений(ФИПИ) </a:t>
            </a:r>
            <a:r>
              <a:rPr lang="ru-RU" sz="2800" dirty="0" smtClean="0">
                <a:solidFill>
                  <a:srgbClr val="0070C0"/>
                </a:solidFill>
              </a:rPr>
              <a:t>http://www.fipi.ru/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Федеральный центр тестирования (ФЦТ) </a:t>
            </a:r>
            <a:r>
              <a:rPr lang="ru-RU" sz="2800" dirty="0" smtClean="0">
                <a:solidFill>
                  <a:srgbClr val="0070C0"/>
                </a:solidFill>
              </a:rPr>
              <a:t>http://www.rustest.ru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7391" y="0"/>
            <a:ext cx="1366609" cy="85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         </a:t>
            </a:r>
            <a:r>
              <a:rPr lang="ru-RU" sz="4200" dirty="0" smtClean="0">
                <a:solidFill>
                  <a:schemeClr val="accent1">
                    <a:lumMod val="75000"/>
                  </a:schemeClr>
                </a:solidFill>
              </a:rPr>
              <a:t>Особенности </a:t>
            </a:r>
            <a:r>
              <a:rPr lang="ru-RU" sz="4200" dirty="0" err="1" smtClean="0">
                <a:solidFill>
                  <a:schemeClr val="accent1">
                    <a:lumMod val="75000"/>
                  </a:schemeClr>
                </a:solidFill>
              </a:rPr>
              <a:t>оГЭ</a:t>
            </a:r>
            <a:r>
              <a:rPr lang="ru-RU" sz="4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4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7620000" cy="5638800"/>
          </a:xfrm>
        </p:spPr>
        <p:txBody>
          <a:bodyPr>
            <a:normAutofit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Единые правила проведения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Единое расписание 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заданий 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стандартизированной формы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 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специальных бланков 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для оформления ответов на задания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Проведение - письменно на русском языке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(за исключением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ГЭ по иностранным 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языкам)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800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"/>
              <a:defRPr/>
            </a:pPr>
            <a:endParaRPr lang="ru-RU" sz="2800" dirty="0" smtClean="0"/>
          </a:p>
        </p:txBody>
      </p:sp>
      <p:pic>
        <p:nvPicPr>
          <p:cNvPr id="2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242" y="0"/>
            <a:ext cx="1733758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C:\Users\Евгения\Desktop\Общешкольные родительские собрания, 2015-2016\9 класс, 2015-2016\Презентация Microsoft 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8638" y="3573463"/>
            <a:ext cx="44831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88639"/>
            <a:ext cx="6372708" cy="4248472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016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ОГЭ-2025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099" name="Объект 2"/>
          <p:cNvSpPr>
            <a:spLocks noGrp="1" noChangeArrowheads="1"/>
          </p:cNvSpPr>
          <p:nvPr>
            <p:ph idx="1"/>
          </p:nvPr>
        </p:nvSpPr>
        <p:spPr>
          <a:xfrm>
            <a:off x="179389" y="990600"/>
            <a:ext cx="7440612" cy="5462588"/>
          </a:xfrm>
        </p:spPr>
        <p:txBody>
          <a:bodyPr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400" b="1" dirty="0" smtClean="0">
                <a:solidFill>
                  <a:srgbClr val="262673"/>
                </a:solidFill>
              </a:rPr>
              <a:t>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К прохождению ГИА      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допускаются обучающиеся: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имеющие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академической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задолженности по всем 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предметам учебного плана;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имеющие допуск по результатам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итогового собеседования по   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русскому языку</a:t>
            </a:r>
            <a:endParaRPr lang="ru-RU" sz="3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2625" y="0"/>
            <a:ext cx="1611375" cy="100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marL="274320" indent="-274320"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600" cap="none" dirty="0">
                <a:ln>
                  <a:noFill/>
                </a:ln>
                <a:solidFill>
                  <a:srgbClr val="FF0000"/>
                </a:solidFill>
                <a:ea typeface="+mn-ea"/>
                <a:cs typeface="+mn-cs"/>
              </a:rPr>
              <a:t>Заявление на участие в </a:t>
            </a:r>
            <a:r>
              <a:rPr lang="ru-RU" sz="3600" cap="none" dirty="0" smtClean="0">
                <a:ln>
                  <a:noFill/>
                </a:ln>
                <a:solidFill>
                  <a:srgbClr val="FF0000"/>
                </a:solidFill>
                <a:ea typeface="+mn-ea"/>
                <a:cs typeface="+mn-cs"/>
              </a:rPr>
              <a:t>итоговом собеседовании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1"/>
            <a:ext cx="7239000" cy="2286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dirty="0" smtClean="0"/>
              <a:t>необходимо подать </a:t>
            </a:r>
          </a:p>
          <a:p>
            <a:pPr algn="ctr" eaLnBrk="1" hangingPunct="1">
              <a:buFontTx/>
              <a:buNone/>
            </a:pPr>
            <a:r>
              <a:rPr lang="ru-RU" sz="4400" b="1" u="sng" dirty="0" smtClean="0">
                <a:solidFill>
                  <a:srgbClr val="7030A0"/>
                </a:solidFill>
              </a:rPr>
              <a:t>в январе</a:t>
            </a:r>
          </a:p>
          <a:p>
            <a:pPr algn="ctr" eaLnBrk="1" hangingPunct="1">
              <a:buFontTx/>
              <a:buNone/>
            </a:pPr>
            <a:r>
              <a:rPr lang="ru-RU" sz="4400" b="1" u="sng" dirty="0" smtClean="0">
                <a:solidFill>
                  <a:srgbClr val="7030A0"/>
                </a:solidFill>
              </a:rPr>
              <a:t>в школе</a:t>
            </a:r>
          </a:p>
        </p:txBody>
      </p:sp>
      <p:pic>
        <p:nvPicPr>
          <p:cNvPr id="3074" name="Picture 2" descr="C:\Users\Оксана\Desktop\fipi-ogeh-2023-goda-po-russkomu-yazyk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267200"/>
            <a:ext cx="3429000" cy="2285108"/>
          </a:xfrm>
          <a:prstGeom prst="rect">
            <a:avLst/>
          </a:prstGeom>
          <a:noFill/>
        </p:spPr>
      </p:pic>
      <p:pic>
        <p:nvPicPr>
          <p:cNvPr id="5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7391" y="0"/>
            <a:ext cx="1366609" cy="85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58050" cy="10826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ИТОГОВОЕ собеседование</a:t>
            </a:r>
          </a:p>
        </p:txBody>
      </p:sp>
      <p:sp>
        <p:nvSpPr>
          <p:cNvPr id="5123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914400" y="1357313"/>
            <a:ext cx="6553200" cy="4857750"/>
          </a:xfrm>
        </p:spPr>
        <p:txBody>
          <a:bodyPr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2024-2025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учебном году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итоговое собеседование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проводится (ориентировочно)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4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февраля </a:t>
            </a:r>
            <a:r>
              <a:rPr lang="ru-RU" sz="4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4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endParaRPr lang="ru-RU" sz="4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200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Два дня даются для резервной сдачи экзамена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4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марта, </a:t>
            </a:r>
            <a:r>
              <a:rPr lang="ru-RU" sz="4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21 апреля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</p:txBody>
      </p:sp>
      <p:pic>
        <p:nvPicPr>
          <p:cNvPr id="4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5008" y="0"/>
            <a:ext cx="1488992" cy="92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ИТОГОВОЕ собеседование</a:t>
            </a:r>
            <a:endParaRPr lang="ru-RU" dirty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381000" y="1609725"/>
            <a:ext cx="7620000" cy="46386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Модель собеседования включает следующие типы заданий: 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1.Чтение текста вслух. 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Пересказ текста с привлечением дополнительной информации. 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Монологическое высказывание по одной из выбранных тем. 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Диалог с экзаменатором-собеседником. 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3022" y="0"/>
            <a:ext cx="1590978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223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ИТОГОВОЕ собеседование</a:t>
            </a:r>
            <a:endParaRPr lang="ru-RU" dirty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762000" y="1219200"/>
            <a:ext cx="6934200" cy="5181599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выполнение работы каждому участнику будет отводиться около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 минут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процессе проведения собеседования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будет вестись аудиозапись. 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Оцениваться оно будет по системе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«зачет»/«незачет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 действует бессрочно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4" name="Picture 2" descr="C:\Users\Оксана\Desktop\-16-10-2020-012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74379"/>
            <a:ext cx="1447800" cy="901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8c9baf3d7356e7d308b6269f7d95385a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acaa67dec13bfd1f4674971e7a51f229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6PQ52NDQUCDJ-269-1639</_dlc_DocId>
    <_dlc_DocIdUrl xmlns="4c48e722-e5ee-4bb4-abb8-2d4075f5b3da">
      <Url>http://www.eduportal44.ru/Manturovo/Sch3/_layouts/15/DocIdRedir.aspx?ID=6PQ52NDQUCDJ-269-1639</Url>
      <Description>6PQ52NDQUCDJ-269-1639</Description>
    </_dlc_DocIdUrl>
  </documentManagement>
</p:properties>
</file>

<file path=customXml/itemProps1.xml><?xml version="1.0" encoding="utf-8"?>
<ds:datastoreItem xmlns:ds="http://schemas.openxmlformats.org/officeDocument/2006/customXml" ds:itemID="{66CCD1E9-0DE0-4439-A913-4CE9CB18EAD3}"/>
</file>

<file path=customXml/itemProps2.xml><?xml version="1.0" encoding="utf-8"?>
<ds:datastoreItem xmlns:ds="http://schemas.openxmlformats.org/officeDocument/2006/customXml" ds:itemID="{694DAD80-51E5-4811-9191-1157672A64E9}"/>
</file>

<file path=customXml/itemProps3.xml><?xml version="1.0" encoding="utf-8"?>
<ds:datastoreItem xmlns:ds="http://schemas.openxmlformats.org/officeDocument/2006/customXml" ds:itemID="{256E2E7C-A9ED-45CC-9F56-1D7778E312E4}"/>
</file>

<file path=customXml/itemProps4.xml><?xml version="1.0" encoding="utf-8"?>
<ds:datastoreItem xmlns:ds="http://schemas.openxmlformats.org/officeDocument/2006/customXml" ds:itemID="{C7232C33-0D5D-4E7B-AC80-4F1A56A6C512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942</TotalTime>
  <Words>1321</Words>
  <Application>Microsoft Office PowerPoint</Application>
  <PresentationFormat>Экран (4:3)</PresentationFormat>
  <Paragraphs>344</Paragraphs>
  <Slides>40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Изящная</vt:lpstr>
      <vt:lpstr>родителям  о ГИА-9</vt:lpstr>
      <vt:lpstr>Нормативные документы</vt:lpstr>
      <vt:lpstr>Слайд 3</vt:lpstr>
      <vt:lpstr>         Особенности оГЭ </vt:lpstr>
      <vt:lpstr>ОГЭ-2025</vt:lpstr>
      <vt:lpstr>Заявление на участие в итоговом собеседовании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Слайд 11</vt:lpstr>
      <vt:lpstr>Заявление на участие в ОГЭ </vt:lpstr>
      <vt:lpstr>Предметы по выбору ОГЭ </vt:lpstr>
      <vt:lpstr>Проект расписания ОГЭ 2024 </vt:lpstr>
      <vt:lpstr>Проект расписания ОГЭ 2024 </vt:lpstr>
      <vt:lpstr>   Правила и процедура проведения ОГЭ </vt:lpstr>
      <vt:lpstr>Слайд 17</vt:lpstr>
      <vt:lpstr>Продолжительность ОГЭ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    Неудовлетворительный результат</vt:lpstr>
      <vt:lpstr>Слайд 28</vt:lpstr>
      <vt:lpstr>Слайд 29</vt:lpstr>
      <vt:lpstr>Слайд 30</vt:lpstr>
      <vt:lpstr>           К повторной сдаче ОГЭ в  текущем году  не допускаются  </vt:lpstr>
      <vt:lpstr>Слайд 32</vt:lpstr>
      <vt:lpstr>Апелляция</vt:lpstr>
      <vt:lpstr>Слайд 34</vt:lpstr>
      <vt:lpstr>Результаты  рассмотрения апелляции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Оксана</cp:lastModifiedBy>
  <cp:revision>178</cp:revision>
  <cp:lastPrinted>1601-01-01T00:00:00Z</cp:lastPrinted>
  <dcterms:created xsi:type="dcterms:W3CDTF">2012-11-09T04:35:28Z</dcterms:created>
  <dcterms:modified xsi:type="dcterms:W3CDTF">2024-10-11T09:40:52Z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163727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Version">
    <vt:i4>1</vt:i4>
  </property>
  <property fmtid="{D5CDD505-2E9C-101B-9397-08002B2CF9AE}" pid="6" name="ContentTypeId">
    <vt:lpwstr>0x01010009A6620A798C5C4EBFE598734B2B55C3</vt:lpwstr>
  </property>
  <property fmtid="{D5CDD505-2E9C-101B-9397-08002B2CF9AE}" pid="7" name="_dlc_DocIdItemGuid">
    <vt:lpwstr>ee33ef43-7297-44b9-8065-c924684962a1</vt:lpwstr>
  </property>
</Properties>
</file>