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2" r:id="rId7"/>
    <p:sldId id="262" r:id="rId8"/>
    <p:sldId id="263" r:id="rId9"/>
    <p:sldId id="290" r:id="rId10"/>
    <p:sldId id="264" r:id="rId11"/>
    <p:sldId id="289" r:id="rId12"/>
    <p:sldId id="294" r:id="rId13"/>
    <p:sldId id="281" r:id="rId14"/>
    <p:sldId id="268" r:id="rId15"/>
    <p:sldId id="285" r:id="rId16"/>
    <p:sldId id="270" r:id="rId17"/>
    <p:sldId id="283" r:id="rId18"/>
    <p:sldId id="291" r:id="rId19"/>
    <p:sldId id="284" r:id="rId20"/>
    <p:sldId id="275" r:id="rId21"/>
    <p:sldId id="286" r:id="rId22"/>
    <p:sldId id="277" r:id="rId23"/>
    <p:sldId id="293" r:id="rId24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206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434" y="-52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24345" y="46609"/>
            <a:ext cx="1872233" cy="7630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29106"/>
            <a:ext cx="9144000" cy="190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1917" y="127"/>
            <a:ext cx="844016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827" y="1589659"/>
            <a:ext cx="8810345" cy="348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rustest.r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5052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16151" y="1267967"/>
            <a:ext cx="7428230" cy="1900555"/>
          </a:xfrm>
          <a:custGeom>
            <a:avLst/>
            <a:gdLst/>
            <a:ahLst/>
            <a:cxnLst/>
            <a:rect l="l" t="t" r="r" b="b"/>
            <a:pathLst>
              <a:path w="7428230" h="1900555">
                <a:moveTo>
                  <a:pt x="0" y="1900300"/>
                </a:moveTo>
                <a:lnTo>
                  <a:pt x="7427976" y="1900300"/>
                </a:lnTo>
                <a:lnTo>
                  <a:pt x="7427976" y="0"/>
                </a:lnTo>
                <a:lnTo>
                  <a:pt x="0" y="0"/>
                </a:lnTo>
                <a:lnTo>
                  <a:pt x="0" y="1900300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3087" y="2694432"/>
            <a:ext cx="568325" cy="474345"/>
          </a:xfrm>
          <a:custGeom>
            <a:avLst/>
            <a:gdLst/>
            <a:ahLst/>
            <a:cxnLst/>
            <a:rect l="l" t="t" r="r" b="b"/>
            <a:pathLst>
              <a:path w="568325" h="474344">
                <a:moveTo>
                  <a:pt x="0" y="473837"/>
                </a:moveTo>
                <a:lnTo>
                  <a:pt x="568325" y="473837"/>
                </a:lnTo>
                <a:lnTo>
                  <a:pt x="568325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6151" y="1267980"/>
            <a:ext cx="565150" cy="475615"/>
          </a:xfrm>
          <a:custGeom>
            <a:avLst/>
            <a:gdLst/>
            <a:ahLst/>
            <a:cxnLst/>
            <a:rect l="l" t="t" r="r" b="b"/>
            <a:pathLst>
              <a:path w="565150" h="475614">
                <a:moveTo>
                  <a:pt x="0" y="475145"/>
                </a:moveTo>
                <a:lnTo>
                  <a:pt x="565150" y="475145"/>
                </a:lnTo>
                <a:lnTo>
                  <a:pt x="565150" y="0"/>
                </a:lnTo>
                <a:lnTo>
                  <a:pt x="0" y="0"/>
                </a:lnTo>
                <a:lnTo>
                  <a:pt x="0" y="47514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1301" y="800100"/>
            <a:ext cx="586105" cy="467995"/>
          </a:xfrm>
          <a:custGeom>
            <a:avLst/>
            <a:gdLst/>
            <a:ahLst/>
            <a:cxnLst/>
            <a:rect l="l" t="t" r="r" b="b"/>
            <a:pathLst>
              <a:path w="586105" h="467994">
                <a:moveTo>
                  <a:pt x="0" y="467880"/>
                </a:moveTo>
                <a:lnTo>
                  <a:pt x="585787" y="467880"/>
                </a:lnTo>
                <a:lnTo>
                  <a:pt x="585787" y="0"/>
                </a:lnTo>
                <a:lnTo>
                  <a:pt x="0" y="0"/>
                </a:lnTo>
                <a:lnTo>
                  <a:pt x="0" y="46788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1412" y="2694432"/>
            <a:ext cx="584200" cy="474345"/>
          </a:xfrm>
          <a:custGeom>
            <a:avLst/>
            <a:gdLst/>
            <a:ahLst/>
            <a:cxnLst/>
            <a:rect l="l" t="t" r="r" b="b"/>
            <a:pathLst>
              <a:path w="584200" h="474344">
                <a:moveTo>
                  <a:pt x="0" y="473837"/>
                </a:moveTo>
                <a:lnTo>
                  <a:pt x="584200" y="473837"/>
                </a:lnTo>
                <a:lnTo>
                  <a:pt x="584200" y="0"/>
                </a:lnTo>
                <a:lnTo>
                  <a:pt x="0" y="0"/>
                </a:lnTo>
                <a:lnTo>
                  <a:pt x="0" y="473837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1301" y="1267980"/>
            <a:ext cx="586105" cy="482600"/>
          </a:xfrm>
          <a:custGeom>
            <a:avLst/>
            <a:gdLst/>
            <a:ahLst/>
            <a:cxnLst/>
            <a:rect l="l" t="t" r="r" b="b"/>
            <a:pathLst>
              <a:path w="586105" h="482600">
                <a:moveTo>
                  <a:pt x="0" y="482206"/>
                </a:moveTo>
                <a:lnTo>
                  <a:pt x="585787" y="482206"/>
                </a:lnTo>
                <a:lnTo>
                  <a:pt x="585787" y="0"/>
                </a:lnTo>
                <a:lnTo>
                  <a:pt x="0" y="0"/>
                </a:lnTo>
                <a:lnTo>
                  <a:pt x="0" y="48220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1412" y="1743125"/>
            <a:ext cx="575310" cy="467995"/>
          </a:xfrm>
          <a:custGeom>
            <a:avLst/>
            <a:gdLst/>
            <a:ahLst/>
            <a:cxnLst/>
            <a:rect l="l" t="t" r="r" b="b"/>
            <a:pathLst>
              <a:path w="575310" h="467994">
                <a:moveTo>
                  <a:pt x="0" y="467906"/>
                </a:moveTo>
                <a:lnTo>
                  <a:pt x="574738" y="467906"/>
                </a:lnTo>
                <a:lnTo>
                  <a:pt x="574738" y="0"/>
                </a:lnTo>
                <a:lnTo>
                  <a:pt x="0" y="0"/>
                </a:lnTo>
                <a:lnTo>
                  <a:pt x="0" y="46790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743125"/>
            <a:ext cx="582930" cy="475615"/>
          </a:xfrm>
          <a:custGeom>
            <a:avLst/>
            <a:gdLst/>
            <a:ahLst/>
            <a:cxnLst/>
            <a:rect l="l" t="t" r="r" b="b"/>
            <a:pathLst>
              <a:path w="582930" h="475614">
                <a:moveTo>
                  <a:pt x="0" y="475056"/>
                </a:moveTo>
                <a:lnTo>
                  <a:pt x="582612" y="475056"/>
                </a:lnTo>
                <a:lnTo>
                  <a:pt x="582612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D4EC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16151" y="1743125"/>
            <a:ext cx="574675" cy="475615"/>
          </a:xfrm>
          <a:custGeom>
            <a:avLst/>
            <a:gdLst/>
            <a:ahLst/>
            <a:cxnLst/>
            <a:rect l="l" t="t" r="r" b="b"/>
            <a:pathLst>
              <a:path w="574675" h="475614">
                <a:moveTo>
                  <a:pt x="0" y="475056"/>
                </a:moveTo>
                <a:lnTo>
                  <a:pt x="574675" y="475056"/>
                </a:lnTo>
                <a:lnTo>
                  <a:pt x="574675" y="0"/>
                </a:lnTo>
                <a:lnTo>
                  <a:pt x="0" y="0"/>
                </a:lnTo>
                <a:lnTo>
                  <a:pt x="0" y="475056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3087" y="2211031"/>
            <a:ext cx="568325" cy="483870"/>
          </a:xfrm>
          <a:custGeom>
            <a:avLst/>
            <a:gdLst/>
            <a:ahLst/>
            <a:cxnLst/>
            <a:rect l="l" t="t" r="r" b="b"/>
            <a:pathLst>
              <a:path w="568325" h="483869">
                <a:moveTo>
                  <a:pt x="0" y="483400"/>
                </a:moveTo>
                <a:lnTo>
                  <a:pt x="568325" y="483400"/>
                </a:lnTo>
                <a:lnTo>
                  <a:pt x="568325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1412" y="2211031"/>
            <a:ext cx="584200" cy="483870"/>
          </a:xfrm>
          <a:custGeom>
            <a:avLst/>
            <a:gdLst/>
            <a:ahLst/>
            <a:cxnLst/>
            <a:rect l="l" t="t" r="r" b="b"/>
            <a:pathLst>
              <a:path w="584200" h="483869">
                <a:moveTo>
                  <a:pt x="0" y="483400"/>
                </a:moveTo>
                <a:lnTo>
                  <a:pt x="584200" y="483400"/>
                </a:lnTo>
                <a:lnTo>
                  <a:pt x="584200" y="0"/>
                </a:lnTo>
                <a:lnTo>
                  <a:pt x="0" y="0"/>
                </a:lnTo>
                <a:lnTo>
                  <a:pt x="0" y="483400"/>
                </a:lnTo>
                <a:close/>
              </a:path>
            </a:pathLst>
          </a:custGeom>
          <a:solidFill>
            <a:srgbClr val="234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933445" y="1622806"/>
            <a:ext cx="5678805" cy="3004156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marR="463550" algn="ctr">
              <a:lnSpc>
                <a:spcPct val="71400"/>
              </a:lnSpc>
              <a:spcBef>
                <a:spcPts val="1055"/>
              </a:spcBef>
            </a:pPr>
            <a:r>
              <a:rPr sz="2800" b="1" spc="-165" dirty="0">
                <a:solidFill>
                  <a:srgbClr val="0033CC"/>
                </a:solidFill>
                <a:latin typeface="Georgia"/>
                <a:cs typeface="Georgia"/>
              </a:rPr>
              <a:t>РОДИТЕЛЬСКОЕ </a:t>
            </a:r>
            <a:r>
              <a:rPr lang="ru-RU" sz="2800" b="1" spc="-165" dirty="0" smtClean="0">
                <a:solidFill>
                  <a:srgbClr val="0033CC"/>
                </a:solidFill>
                <a:latin typeface="Georgia"/>
                <a:cs typeface="Georgia"/>
              </a:rPr>
              <a:t> </a:t>
            </a:r>
            <a:r>
              <a:rPr sz="2800" b="1" spc="-195" dirty="0" smtClean="0">
                <a:solidFill>
                  <a:srgbClr val="0033CC"/>
                </a:solidFill>
                <a:latin typeface="Georgia"/>
                <a:cs typeface="Georgia"/>
              </a:rPr>
              <a:t>СОБРАНИЕ</a:t>
            </a:r>
            <a:r>
              <a:rPr lang="ru-RU" sz="2800" b="1" spc="-195" dirty="0" smtClean="0">
                <a:solidFill>
                  <a:srgbClr val="0033CC"/>
                </a:solidFill>
                <a:latin typeface="Georgia"/>
                <a:cs typeface="Georgia"/>
              </a:rPr>
              <a:t>  ПО ТЕМЕ</a:t>
            </a:r>
            <a:endParaRPr sz="2800" dirty="0">
              <a:latin typeface="Georgia"/>
              <a:cs typeface="Georgia"/>
            </a:endParaRPr>
          </a:p>
          <a:p>
            <a:pPr marR="461645" algn="ctr">
              <a:lnSpc>
                <a:spcPct val="100000"/>
              </a:lnSpc>
              <a:spcBef>
                <a:spcPts val="1445"/>
              </a:spcBef>
            </a:pPr>
            <a:r>
              <a:rPr sz="4000" b="1" spc="-215" dirty="0">
                <a:solidFill>
                  <a:srgbClr val="0033CC"/>
                </a:solidFill>
                <a:latin typeface="Georgia"/>
                <a:cs typeface="Georgia"/>
              </a:rPr>
              <a:t>«ЕГЭ </a:t>
            </a:r>
            <a:r>
              <a:rPr sz="4000" b="1" spc="-575" dirty="0">
                <a:solidFill>
                  <a:srgbClr val="0033CC"/>
                </a:solidFill>
                <a:latin typeface="Georgia"/>
                <a:cs typeface="Georgia"/>
              </a:rPr>
              <a:t>–</a:t>
            </a:r>
            <a:r>
              <a:rPr sz="4000" b="1" spc="-500" dirty="0">
                <a:solidFill>
                  <a:srgbClr val="0033CC"/>
                </a:solidFill>
                <a:latin typeface="Georgia"/>
                <a:cs typeface="Georgia"/>
              </a:rPr>
              <a:t> </a:t>
            </a:r>
            <a:r>
              <a:rPr sz="4000" b="1" spc="-225" dirty="0" smtClean="0">
                <a:solidFill>
                  <a:srgbClr val="0033CC"/>
                </a:solidFill>
                <a:latin typeface="Georgia"/>
                <a:cs typeface="Georgia"/>
              </a:rPr>
              <a:t>202</a:t>
            </a:r>
            <a:r>
              <a:rPr lang="ru-RU" sz="4000" b="1" spc="-225" dirty="0" smtClean="0">
                <a:solidFill>
                  <a:srgbClr val="0033CC"/>
                </a:solidFill>
                <a:latin typeface="Georgia"/>
                <a:cs typeface="Georgia"/>
              </a:rPr>
              <a:t>5</a:t>
            </a:r>
            <a:r>
              <a:rPr sz="4000" b="1" spc="-225" dirty="0" smtClean="0">
                <a:solidFill>
                  <a:srgbClr val="0033CC"/>
                </a:solidFill>
                <a:latin typeface="Georgia"/>
                <a:cs typeface="Georgia"/>
              </a:rPr>
              <a:t>»</a:t>
            </a:r>
            <a:endParaRPr sz="4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3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00" dirty="0">
              <a:latin typeface="Times New Roman"/>
              <a:cs typeface="Times New Roman"/>
            </a:endParaRPr>
          </a:p>
          <a:p>
            <a:pPr marL="1839595">
              <a:lnSpc>
                <a:spcPct val="100000"/>
              </a:lnSpc>
            </a:pPr>
            <a:r>
              <a:rPr lang="ru-RU" sz="2800" b="1" spc="-180" dirty="0" smtClean="0">
                <a:latin typeface="Georgia"/>
                <a:cs typeface="Georgia"/>
              </a:rPr>
              <a:t>октябрь</a:t>
            </a:r>
            <a:r>
              <a:rPr sz="2800" b="1" spc="-180" dirty="0" smtClean="0">
                <a:latin typeface="Georgia"/>
                <a:cs typeface="Georgia"/>
              </a:rPr>
              <a:t> </a:t>
            </a:r>
            <a:r>
              <a:rPr sz="2800" b="1" spc="-75" dirty="0" smtClean="0">
                <a:latin typeface="Georgia"/>
                <a:cs typeface="Georgia"/>
              </a:rPr>
              <a:t>20</a:t>
            </a:r>
            <a:r>
              <a:rPr lang="ru-RU" sz="2800" b="1" spc="-75" dirty="0" smtClean="0">
                <a:latin typeface="Georgia"/>
                <a:cs typeface="Georgia"/>
              </a:rPr>
              <a:t>24</a:t>
            </a:r>
            <a:r>
              <a:rPr sz="2800" b="1" spc="15" dirty="0" smtClean="0">
                <a:latin typeface="Georgia"/>
                <a:cs typeface="Georgia"/>
              </a:rPr>
              <a:t> </a:t>
            </a:r>
            <a:r>
              <a:rPr sz="2800" b="1" spc="-165" dirty="0">
                <a:latin typeface="Georgia"/>
                <a:cs typeface="Georgia"/>
              </a:rPr>
              <a:t>года</a:t>
            </a:r>
            <a:endParaRPr sz="2800" dirty="0">
              <a:latin typeface="Georgia"/>
              <a:cs typeface="Georgia"/>
            </a:endParaRPr>
          </a:p>
        </p:txBody>
      </p:sp>
      <p:pic>
        <p:nvPicPr>
          <p:cNvPr id="1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3335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9052" y="760476"/>
            <a:ext cx="5871972" cy="740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27519" y="760476"/>
            <a:ext cx="758951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30704" y="877315"/>
            <a:ext cx="5292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b="1" spc="125" dirty="0" smtClean="0">
                <a:latin typeface="Georgia"/>
                <a:cs typeface="Georgia"/>
              </a:rPr>
              <a:t>3</a:t>
            </a:r>
            <a:r>
              <a:rPr sz="3600" b="1" spc="125" dirty="0" smtClean="0">
                <a:latin typeface="Georgia"/>
                <a:cs typeface="Georgia"/>
              </a:rPr>
              <a:t> </a:t>
            </a:r>
            <a:r>
              <a:rPr sz="3600" b="1" dirty="0">
                <a:latin typeface="Georgia"/>
                <a:cs typeface="Georgia"/>
              </a:rPr>
              <a:t>периода </a:t>
            </a:r>
            <a:r>
              <a:rPr sz="3600" b="1" spc="55" dirty="0">
                <a:latin typeface="Georgia"/>
                <a:cs typeface="Georgia"/>
              </a:rPr>
              <a:t>сдачи</a:t>
            </a:r>
            <a:r>
              <a:rPr sz="3600" b="1" spc="-185" dirty="0">
                <a:latin typeface="Georgia"/>
                <a:cs typeface="Georgia"/>
              </a:rPr>
              <a:t> </a:t>
            </a:r>
            <a:r>
              <a:rPr sz="3600" b="1" spc="15" dirty="0">
                <a:latin typeface="Georgia"/>
                <a:cs typeface="Georgia"/>
              </a:rPr>
              <a:t>ЕГЭ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62554" y="59258"/>
            <a:ext cx="50355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90" dirty="0">
                <a:latin typeface="Times New Roman"/>
                <a:cs typeface="Times New Roman"/>
              </a:rPr>
              <a:t>РАСПИСАНИЕ</a:t>
            </a:r>
            <a:r>
              <a:rPr sz="4400" spc="-310" dirty="0">
                <a:latin typeface="Times New Roman"/>
                <a:cs typeface="Times New Roman"/>
              </a:rPr>
              <a:t> </a:t>
            </a:r>
            <a:r>
              <a:rPr sz="4400" spc="-100" dirty="0">
                <a:latin typeface="Times New Roman"/>
                <a:cs typeface="Times New Roman"/>
              </a:rPr>
              <a:t>ЕГЭ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51916" y="1924811"/>
            <a:ext cx="3273552" cy="1303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1411" y="1892807"/>
            <a:ext cx="2258567" cy="1274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9591" y="1952370"/>
            <a:ext cx="3178124" cy="12077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9591" y="1952370"/>
            <a:ext cx="3178175" cy="1207770"/>
          </a:xfrm>
          <a:custGeom>
            <a:avLst/>
            <a:gdLst/>
            <a:ahLst/>
            <a:cxnLst/>
            <a:rect l="l" t="t" r="r" b="b"/>
            <a:pathLst>
              <a:path w="3178175" h="1207770">
                <a:moveTo>
                  <a:pt x="0" y="201295"/>
                </a:moveTo>
                <a:lnTo>
                  <a:pt x="5316" y="155114"/>
                </a:lnTo>
                <a:lnTo>
                  <a:pt x="20461" y="112735"/>
                </a:lnTo>
                <a:lnTo>
                  <a:pt x="44226" y="75361"/>
                </a:lnTo>
                <a:lnTo>
                  <a:pt x="75401" y="44197"/>
                </a:lnTo>
                <a:lnTo>
                  <a:pt x="112779" y="20445"/>
                </a:lnTo>
                <a:lnTo>
                  <a:pt x="155150" y="5312"/>
                </a:lnTo>
                <a:lnTo>
                  <a:pt x="201307" y="0"/>
                </a:lnTo>
                <a:lnTo>
                  <a:pt x="2976829" y="0"/>
                </a:lnTo>
                <a:lnTo>
                  <a:pt x="3022969" y="5312"/>
                </a:lnTo>
                <a:lnTo>
                  <a:pt x="3065333" y="20445"/>
                </a:lnTo>
                <a:lnTo>
                  <a:pt x="3102709" y="44197"/>
                </a:lnTo>
                <a:lnTo>
                  <a:pt x="3133887" y="75361"/>
                </a:lnTo>
                <a:lnTo>
                  <a:pt x="3157656" y="112735"/>
                </a:lnTo>
                <a:lnTo>
                  <a:pt x="3172805" y="155114"/>
                </a:lnTo>
                <a:lnTo>
                  <a:pt x="3178124" y="201295"/>
                </a:lnTo>
                <a:lnTo>
                  <a:pt x="3178124" y="1006475"/>
                </a:lnTo>
                <a:lnTo>
                  <a:pt x="3172805" y="1052615"/>
                </a:lnTo>
                <a:lnTo>
                  <a:pt x="3157656" y="1094978"/>
                </a:lnTo>
                <a:lnTo>
                  <a:pt x="3133887" y="1132354"/>
                </a:lnTo>
                <a:lnTo>
                  <a:pt x="3102709" y="1163532"/>
                </a:lnTo>
                <a:lnTo>
                  <a:pt x="3065333" y="1187301"/>
                </a:lnTo>
                <a:lnTo>
                  <a:pt x="3022969" y="1202451"/>
                </a:lnTo>
                <a:lnTo>
                  <a:pt x="2976829" y="1207770"/>
                </a:lnTo>
                <a:lnTo>
                  <a:pt x="201307" y="1207770"/>
                </a:lnTo>
                <a:lnTo>
                  <a:pt x="155150" y="1202451"/>
                </a:lnTo>
                <a:lnTo>
                  <a:pt x="112779" y="1187301"/>
                </a:lnTo>
                <a:lnTo>
                  <a:pt x="75401" y="1163532"/>
                </a:lnTo>
                <a:lnTo>
                  <a:pt x="44226" y="1132354"/>
                </a:lnTo>
                <a:lnTo>
                  <a:pt x="20461" y="1094978"/>
                </a:lnTo>
                <a:lnTo>
                  <a:pt x="5316" y="1052615"/>
                </a:lnTo>
                <a:lnTo>
                  <a:pt x="0" y="1006475"/>
                </a:lnTo>
                <a:lnTo>
                  <a:pt x="0" y="20129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90600" y="1975561"/>
            <a:ext cx="304799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sng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29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ДОСРОЧНЫЙ</a:t>
            </a:r>
            <a:endParaRPr sz="2400" u="sng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u="sng" spc="-60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260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 u="sng" dirty="0" smtClean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b="1" i="1" spc="-135" dirty="0" smtClean="0">
                <a:latin typeface="Trebuchet MS"/>
                <a:cs typeface="Trebuchet MS"/>
              </a:rPr>
              <a:t>(</a:t>
            </a:r>
            <a:r>
              <a:rPr lang="ru-RU" sz="2400" b="1" i="1" spc="-135" dirty="0" smtClean="0">
                <a:latin typeface="Trebuchet MS"/>
                <a:cs typeface="Trebuchet MS"/>
              </a:rPr>
              <a:t>март-апрель</a:t>
            </a:r>
            <a:r>
              <a:rPr sz="2400" b="1" i="1" spc="-135" dirty="0" smtClean="0">
                <a:latin typeface="Trebuchet MS"/>
                <a:cs typeface="Trebuchet MS"/>
              </a:rPr>
              <a:t>)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29200" y="1965960"/>
            <a:ext cx="3262884" cy="12618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69279" y="1914144"/>
            <a:ext cx="2121407" cy="12740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76063" y="1993519"/>
            <a:ext cx="3168395" cy="11666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76063" y="1993519"/>
            <a:ext cx="3168650" cy="1167130"/>
          </a:xfrm>
          <a:custGeom>
            <a:avLst/>
            <a:gdLst/>
            <a:ahLst/>
            <a:cxnLst/>
            <a:rect l="l" t="t" r="r" b="b"/>
            <a:pathLst>
              <a:path w="3168650" h="1167130">
                <a:moveTo>
                  <a:pt x="0" y="194437"/>
                </a:moveTo>
                <a:lnTo>
                  <a:pt x="5132" y="149876"/>
                </a:lnTo>
                <a:lnTo>
                  <a:pt x="19752" y="108958"/>
                </a:lnTo>
                <a:lnTo>
                  <a:pt x="42697" y="72855"/>
                </a:lnTo>
                <a:lnTo>
                  <a:pt x="72802" y="42737"/>
                </a:lnTo>
                <a:lnTo>
                  <a:pt x="108903" y="19774"/>
                </a:lnTo>
                <a:lnTo>
                  <a:pt x="149836" y="5138"/>
                </a:lnTo>
                <a:lnTo>
                  <a:pt x="194437" y="0"/>
                </a:lnTo>
                <a:lnTo>
                  <a:pt x="2973959" y="0"/>
                </a:lnTo>
                <a:lnTo>
                  <a:pt x="3018519" y="5138"/>
                </a:lnTo>
                <a:lnTo>
                  <a:pt x="3059437" y="19774"/>
                </a:lnTo>
                <a:lnTo>
                  <a:pt x="3095540" y="42737"/>
                </a:lnTo>
                <a:lnTo>
                  <a:pt x="3125658" y="72855"/>
                </a:lnTo>
                <a:lnTo>
                  <a:pt x="3148621" y="108958"/>
                </a:lnTo>
                <a:lnTo>
                  <a:pt x="3163257" y="149876"/>
                </a:lnTo>
                <a:lnTo>
                  <a:pt x="3168395" y="194437"/>
                </a:lnTo>
                <a:lnTo>
                  <a:pt x="3168395" y="972185"/>
                </a:lnTo>
                <a:lnTo>
                  <a:pt x="3163257" y="1016785"/>
                </a:lnTo>
                <a:lnTo>
                  <a:pt x="3148621" y="1057718"/>
                </a:lnTo>
                <a:lnTo>
                  <a:pt x="3125658" y="1093819"/>
                </a:lnTo>
                <a:lnTo>
                  <a:pt x="3095540" y="1123924"/>
                </a:lnTo>
                <a:lnTo>
                  <a:pt x="3059437" y="1146869"/>
                </a:lnTo>
                <a:lnTo>
                  <a:pt x="3018519" y="1161489"/>
                </a:lnTo>
                <a:lnTo>
                  <a:pt x="2973959" y="1166622"/>
                </a:lnTo>
                <a:lnTo>
                  <a:pt x="194437" y="1166622"/>
                </a:lnTo>
                <a:lnTo>
                  <a:pt x="149836" y="1161489"/>
                </a:lnTo>
                <a:lnTo>
                  <a:pt x="108903" y="1146869"/>
                </a:lnTo>
                <a:lnTo>
                  <a:pt x="72802" y="1123924"/>
                </a:lnTo>
                <a:lnTo>
                  <a:pt x="42697" y="1093819"/>
                </a:lnTo>
                <a:lnTo>
                  <a:pt x="19752" y="1057718"/>
                </a:lnTo>
                <a:lnTo>
                  <a:pt x="5132" y="1016785"/>
                </a:lnTo>
                <a:lnTo>
                  <a:pt x="0" y="972185"/>
                </a:lnTo>
                <a:lnTo>
                  <a:pt x="0" y="194437"/>
                </a:lnTo>
                <a:close/>
              </a:path>
            </a:pathLst>
          </a:custGeom>
          <a:ln w="9524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881496" y="1996185"/>
            <a:ext cx="15589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2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ОСНОВНОЙ</a:t>
            </a:r>
            <a:endParaRPr sz="2400" u="sng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u="sng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 u="sng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b="1" i="1" spc="-125" dirty="0">
                <a:latin typeface="Trebuchet MS"/>
                <a:cs typeface="Trebuchet MS"/>
              </a:rPr>
              <a:t>(май-июль)</a:t>
            </a:r>
            <a:endParaRPr sz="24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868167" y="3552444"/>
            <a:ext cx="3273552" cy="14630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42844" y="3601211"/>
            <a:ext cx="3186684" cy="12740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15792" y="3579876"/>
            <a:ext cx="3178047" cy="13681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15792" y="3579876"/>
            <a:ext cx="3178175" cy="1368425"/>
          </a:xfrm>
          <a:custGeom>
            <a:avLst/>
            <a:gdLst/>
            <a:ahLst/>
            <a:cxnLst/>
            <a:rect l="l" t="t" r="r" b="b"/>
            <a:pathLst>
              <a:path w="3178175" h="1368425">
                <a:moveTo>
                  <a:pt x="0" y="227965"/>
                </a:moveTo>
                <a:lnTo>
                  <a:pt x="4633" y="182034"/>
                </a:lnTo>
                <a:lnTo>
                  <a:pt x="17922" y="139249"/>
                </a:lnTo>
                <a:lnTo>
                  <a:pt x="38951" y="100527"/>
                </a:lnTo>
                <a:lnTo>
                  <a:pt x="66801" y="66786"/>
                </a:lnTo>
                <a:lnTo>
                  <a:pt x="100558" y="38944"/>
                </a:lnTo>
                <a:lnTo>
                  <a:pt x="139303" y="17920"/>
                </a:lnTo>
                <a:lnTo>
                  <a:pt x="182119" y="4633"/>
                </a:lnTo>
                <a:lnTo>
                  <a:pt x="228092" y="0"/>
                </a:lnTo>
                <a:lnTo>
                  <a:pt x="2950083" y="0"/>
                </a:lnTo>
                <a:lnTo>
                  <a:pt x="2996049" y="4633"/>
                </a:lnTo>
                <a:lnTo>
                  <a:pt x="3038852" y="17920"/>
                </a:lnTo>
                <a:lnTo>
                  <a:pt x="3077576" y="38944"/>
                </a:lnTo>
                <a:lnTo>
                  <a:pt x="3111309" y="66786"/>
                </a:lnTo>
                <a:lnTo>
                  <a:pt x="3139136" y="100527"/>
                </a:lnTo>
                <a:lnTo>
                  <a:pt x="3160144" y="139249"/>
                </a:lnTo>
                <a:lnTo>
                  <a:pt x="3173419" y="182034"/>
                </a:lnTo>
                <a:lnTo>
                  <a:pt x="3178047" y="227965"/>
                </a:lnTo>
                <a:lnTo>
                  <a:pt x="3178047" y="1140104"/>
                </a:lnTo>
                <a:lnTo>
                  <a:pt x="3173419" y="1186062"/>
                </a:lnTo>
                <a:lnTo>
                  <a:pt x="3160144" y="1228867"/>
                </a:lnTo>
                <a:lnTo>
                  <a:pt x="3139136" y="1267601"/>
                </a:lnTo>
                <a:lnTo>
                  <a:pt x="3111309" y="1301348"/>
                </a:lnTo>
                <a:lnTo>
                  <a:pt x="3077576" y="1329191"/>
                </a:lnTo>
                <a:lnTo>
                  <a:pt x="3038852" y="1350214"/>
                </a:lnTo>
                <a:lnTo>
                  <a:pt x="2996049" y="1363500"/>
                </a:lnTo>
                <a:lnTo>
                  <a:pt x="2950083" y="1368132"/>
                </a:lnTo>
                <a:lnTo>
                  <a:pt x="228092" y="1368132"/>
                </a:lnTo>
                <a:lnTo>
                  <a:pt x="182119" y="1363500"/>
                </a:lnTo>
                <a:lnTo>
                  <a:pt x="139303" y="1350214"/>
                </a:lnTo>
                <a:lnTo>
                  <a:pt x="100558" y="1329191"/>
                </a:lnTo>
                <a:lnTo>
                  <a:pt x="66801" y="1301348"/>
                </a:lnTo>
                <a:lnTo>
                  <a:pt x="38951" y="1267601"/>
                </a:lnTo>
                <a:lnTo>
                  <a:pt x="17922" y="1228867"/>
                </a:lnTo>
                <a:lnTo>
                  <a:pt x="4633" y="1186062"/>
                </a:lnTo>
                <a:lnTo>
                  <a:pt x="0" y="1140104"/>
                </a:lnTo>
                <a:lnTo>
                  <a:pt x="0" y="227965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156330" y="3683914"/>
            <a:ext cx="26955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heavy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ДОПОЛНИТЕЛЬНЫЙ</a:t>
            </a:r>
            <a:endParaRPr sz="2400" u="sng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u="sng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2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ПЕРИОД</a:t>
            </a:r>
            <a:endParaRPr sz="2400" u="sng" dirty="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2400" b="1" i="1" spc="-140" dirty="0">
                <a:latin typeface="Trebuchet MS"/>
                <a:cs typeface="Trebuchet MS"/>
              </a:rPr>
              <a:t>(сентябрь)</a:t>
            </a:r>
            <a:endParaRPr sz="2400" dirty="0">
              <a:latin typeface="Trebuchet MS"/>
              <a:cs typeface="Trebuchet MS"/>
            </a:endParaRPr>
          </a:p>
        </p:txBody>
      </p:sp>
      <p:pic>
        <p:nvPicPr>
          <p:cNvPr id="23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2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209550"/>
            <a:ext cx="655319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800" dirty="0" smtClean="0"/>
              <a:t>ПРОЕКТ РАСПИСАНИЯ ЕГЭ </a:t>
            </a:r>
            <a:r>
              <a:rPr lang="ru-RU" sz="2800" dirty="0" smtClean="0"/>
              <a:t>2025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8396478" y="4786376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7E7E7E"/>
                </a:solidFill>
                <a:latin typeface="Trebuchet MS"/>
                <a:cs typeface="Trebuchet MS"/>
              </a:rPr>
              <a:t>12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90359" y="678180"/>
            <a:ext cx="876300" cy="917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9600" y="1047750"/>
            <a:ext cx="518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23 </a:t>
            </a:r>
            <a:r>
              <a:rPr lang="ru-RU" sz="2000" b="1" dirty="0" smtClean="0">
                <a:solidFill>
                  <a:srgbClr val="FF0000"/>
                </a:solidFill>
              </a:rPr>
              <a:t>мая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— география, литература и химия;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28 </a:t>
            </a:r>
            <a:r>
              <a:rPr lang="ru-RU" sz="2000" b="1" dirty="0" smtClean="0">
                <a:solidFill>
                  <a:srgbClr val="FF0000"/>
                </a:solidFill>
              </a:rPr>
              <a:t>мая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— русский язык;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31 мая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— базовая и профильная математика;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4 июня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—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обществознание,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физика;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7 и 8 </a:t>
            </a:r>
            <a:r>
              <a:rPr lang="ru-RU" sz="2000" b="1" dirty="0" smtClean="0">
                <a:solidFill>
                  <a:srgbClr val="FF0000"/>
                </a:solidFill>
              </a:rPr>
              <a:t>июня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—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Информатика и иностранные языки (устная часть);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11 </a:t>
            </a:r>
            <a:r>
              <a:rPr lang="ru-RU" sz="2000" b="1" dirty="0" smtClean="0">
                <a:solidFill>
                  <a:srgbClr val="FF0000"/>
                </a:solidFill>
              </a:rPr>
              <a:t>июня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— биология,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история, письменная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часть по иностранным языкам;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РЕЗЕРВ</a:t>
            </a:r>
            <a:r>
              <a:rPr lang="ru-RU" b="1" dirty="0" smtClean="0">
                <a:solidFill>
                  <a:srgbClr val="FF0000"/>
                </a:solidFill>
              </a:rPr>
              <a:t>: с </a:t>
            </a:r>
            <a:r>
              <a:rPr lang="ru-RU" b="1" dirty="0" smtClean="0">
                <a:solidFill>
                  <a:srgbClr val="FF0000"/>
                </a:solidFill>
              </a:rPr>
              <a:t>13 </a:t>
            </a:r>
            <a:r>
              <a:rPr lang="ru-RU" b="1" dirty="0" smtClean="0">
                <a:solidFill>
                  <a:srgbClr val="FF0000"/>
                </a:solidFill>
              </a:rPr>
              <a:t>июня по </a:t>
            </a:r>
            <a:r>
              <a:rPr lang="ru-RU" b="1" dirty="0" smtClean="0">
                <a:solidFill>
                  <a:srgbClr val="FF0000"/>
                </a:solidFill>
              </a:rPr>
              <a:t>21 июня</a:t>
            </a: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C:\Users\Оксана\Desktop\raspisanie-ehkzamenov-egeh-v-2024-godu-1-840x4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276350"/>
            <a:ext cx="3276600" cy="16383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62600" y="3105150"/>
            <a:ext cx="3276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НОВОЕ!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Выпускники прошлых лет будут пересдавать ЕГЭ только в резервные дни основного периода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209550"/>
            <a:ext cx="6553199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800" dirty="0" smtClean="0"/>
              <a:t>ПРОЕКТ РАСПИСАНИЯ ЕГЭ </a:t>
            </a:r>
            <a:r>
              <a:rPr lang="ru-RU" sz="2800" dirty="0" smtClean="0"/>
              <a:t>2025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8396478" y="4786376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7E7E7E"/>
                </a:solidFill>
                <a:latin typeface="Trebuchet MS"/>
                <a:cs typeface="Trebuchet MS"/>
              </a:rPr>
              <a:t>12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90359" y="678180"/>
            <a:ext cx="876300" cy="917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09600" y="1047750"/>
            <a:ext cx="518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РЕЗЕРВ</a:t>
            </a:r>
            <a:r>
              <a:rPr lang="ru-RU" b="1" dirty="0" smtClean="0">
                <a:solidFill>
                  <a:srgbClr val="FF0000"/>
                </a:solidFill>
              </a:rPr>
              <a:t>: с </a:t>
            </a:r>
            <a:r>
              <a:rPr lang="ru-RU" b="1" dirty="0" smtClean="0">
                <a:solidFill>
                  <a:srgbClr val="FF0000"/>
                </a:solidFill>
              </a:rPr>
              <a:t>13 </a:t>
            </a:r>
            <a:r>
              <a:rPr lang="ru-RU" b="1" dirty="0" smtClean="0">
                <a:solidFill>
                  <a:srgbClr val="FF0000"/>
                </a:solidFill>
              </a:rPr>
              <a:t>июня по </a:t>
            </a:r>
            <a:r>
              <a:rPr lang="ru-RU" b="1" dirty="0" smtClean="0">
                <a:solidFill>
                  <a:srgbClr val="FF0000"/>
                </a:solidFill>
              </a:rPr>
              <a:t>21 июня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C:\Users\Оксана\Desktop\raspisanie-ehkzamenov-egeh-v-2024-godu-1-840x4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276350"/>
            <a:ext cx="3276600" cy="16383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562600" y="3105150"/>
            <a:ext cx="3276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НОВОЕ!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Выпускники прошлых лет будут пересдавать ЕГЭ только в резервные дни основного периода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" y="1733550"/>
            <a:ext cx="518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13 июня</a:t>
            </a:r>
            <a:r>
              <a:rPr lang="ru-RU" b="1" dirty="0" smtClean="0"/>
              <a:t> </a:t>
            </a:r>
            <a:r>
              <a:rPr lang="ru-RU" b="1" dirty="0" smtClean="0"/>
              <a:t> </a:t>
            </a:r>
            <a:r>
              <a:rPr lang="ru-RU" b="1" dirty="0" smtClean="0"/>
              <a:t>— география, литература, обществознание, физика;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17 июня </a:t>
            </a:r>
            <a:r>
              <a:rPr lang="ru-RU" b="1" dirty="0" smtClean="0"/>
              <a:t> </a:t>
            </a:r>
            <a:r>
              <a:rPr lang="ru-RU" b="1" dirty="0" smtClean="0"/>
              <a:t>— русский язык;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18 июня </a:t>
            </a:r>
            <a:r>
              <a:rPr lang="ru-RU" b="1" dirty="0" smtClean="0"/>
              <a:t> </a:t>
            </a:r>
            <a:r>
              <a:rPr lang="ru-RU" b="1" dirty="0" smtClean="0"/>
              <a:t>— иностранный язык (устная часть), история, химия;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19 июня </a:t>
            </a:r>
            <a:r>
              <a:rPr lang="ru-RU" b="1" dirty="0" smtClean="0"/>
              <a:t> </a:t>
            </a:r>
            <a:r>
              <a:rPr lang="ru-RU" b="1" dirty="0" smtClean="0"/>
              <a:t>— биология, иностранный язык (письменная часть), информатика;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20 июня </a:t>
            </a:r>
            <a:r>
              <a:rPr lang="ru-RU" b="1" dirty="0" smtClean="0"/>
              <a:t>— </a:t>
            </a:r>
            <a:r>
              <a:rPr lang="ru-RU" b="1" dirty="0" smtClean="0"/>
              <a:t>ЕГЭ по математике базового уровня, ЕГЭ по математике профильного уровня;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21 июня </a:t>
            </a:r>
            <a:r>
              <a:rPr lang="ru-RU" b="1" dirty="0" smtClean="0"/>
              <a:t> </a:t>
            </a:r>
            <a:r>
              <a:rPr lang="ru-RU" b="1" dirty="0" smtClean="0"/>
              <a:t>— по всем учебным предметам.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209550"/>
            <a:ext cx="655319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dirty="0" smtClean="0"/>
              <a:t>МИНИМАЛЬНОЕ КОЛИЧЕСТВО БАЛЛОВ</a:t>
            </a:r>
            <a:endParaRPr sz="2000" dirty="0"/>
          </a:p>
        </p:txBody>
      </p:sp>
      <p:sp>
        <p:nvSpPr>
          <p:cNvPr id="4" name="object 4"/>
          <p:cNvSpPr txBox="1"/>
          <p:nvPr/>
        </p:nvSpPr>
        <p:spPr>
          <a:xfrm>
            <a:off x="8396478" y="4786376"/>
            <a:ext cx="25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7E7E7E"/>
                </a:solidFill>
                <a:latin typeface="Trebuchet MS"/>
                <a:cs typeface="Trebuchet MS"/>
              </a:rPr>
              <a:t>12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90359" y="678180"/>
            <a:ext cx="876300" cy="917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52400" y="895351"/>
          <a:ext cx="8839200" cy="425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648200"/>
              </a:tblGrid>
              <a:tr h="3637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БАЛЛОВ</a:t>
                      </a:r>
                      <a:endParaRPr lang="ru-RU" dirty="0"/>
                    </a:p>
                  </a:txBody>
                  <a:tcPr/>
                </a:tc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</a:t>
                      </a:r>
                      <a:r>
                        <a:rPr lang="ru-RU" sz="1800" b="1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ЯЗЫК</a:t>
                      </a:r>
                      <a:endParaRPr lang="ru-RU" sz="1800" b="1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ПРОФИЛЬНАЯ МАТЕМАТИКА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</a:tr>
              <a:tr h="34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68580" marR="68580" marT="0" marB="0"/>
                </a:tc>
              </a:tr>
              <a:tr h="313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</a:tr>
              <a:tr h="318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ИСТОРИЯ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68580" marR="68580" marT="0" marB="0"/>
                </a:tc>
              </a:tr>
              <a:tr h="3137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БИОЛОГИЯ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</a:tr>
              <a:tr h="3491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ХИМИЯ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68580" marR="68580" marT="0" marB="0"/>
                </a:tc>
              </a:tr>
              <a:tr h="33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68580" marR="68580" marT="0" marB="0"/>
                </a:tc>
              </a:tr>
              <a:tr h="339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ЛИТЕРАТУРА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</a:tr>
              <a:tr h="337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/>
                </a:tc>
              </a:tr>
              <a:tr h="596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ИНОСТРАННЫЙ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9605" y="120853"/>
            <a:ext cx="59747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7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spc="-8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ВРЕМЯ </a:t>
            </a:r>
            <a:r>
              <a:rPr sz="2800" spc="-12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НАПИСАНИЯ</a:t>
            </a:r>
            <a:r>
              <a:rPr sz="2800" spc="-36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spc="-9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ЭКЗАМЕНОВ:</a:t>
            </a:r>
            <a:endParaRPr sz="2800" dirty="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14401" y="971549"/>
          <a:ext cx="7109751" cy="4089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3241"/>
                <a:gridCol w="3816787"/>
                <a:gridCol w="2469723"/>
              </a:tblGrid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22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(базовая)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(профильная)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физика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10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химия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0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информатика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ИКТ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биология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0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история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география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5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английский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57505" marR="151130" indent="-18796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 часа – письменная</a:t>
                      </a:r>
                      <a:r>
                        <a:rPr sz="14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часть  15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устная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часть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323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немецкий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3147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7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0534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французский 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1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испанский</a:t>
                      </a:r>
                      <a:r>
                        <a:rPr sz="14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30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938">
                <a:tc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26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литература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ts val="1600"/>
                        </a:lnSpc>
                        <a:spcBef>
                          <a:spcPts val="515"/>
                        </a:spcBef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3ч 55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мин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0"/>
            <a:ext cx="1905000" cy="74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124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4098" name="Picture 2" descr="F:\2021-2022\ГИА в 2022 году\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0"/>
            <a:ext cx="6858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45211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spc="-1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РАЗРЕШЕНО</a:t>
            </a:r>
            <a:r>
              <a:rPr sz="2800" b="1" spc="-2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800" b="1" spc="-21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spc="-15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ИСПОЛЬЗОВАТЬ</a:t>
            </a:r>
            <a:r>
              <a:rPr sz="2800" b="1" spc="-1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  <a:p>
            <a:pPr marL="1768475">
              <a:lnSpc>
                <a:spcPct val="100000"/>
              </a:lnSpc>
            </a:pPr>
            <a:r>
              <a:rPr sz="2800" b="1" spc="25" dirty="0">
                <a:latin typeface="Georgia"/>
                <a:cs typeface="Georgia"/>
              </a:rPr>
              <a:t>Математика </a:t>
            </a:r>
            <a:r>
              <a:rPr sz="2800" spc="-405" dirty="0">
                <a:latin typeface="Georgia"/>
                <a:cs typeface="Georgia"/>
              </a:rPr>
              <a:t>–</a:t>
            </a:r>
            <a:r>
              <a:rPr sz="2800" spc="-375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линейка;</a:t>
            </a:r>
            <a:endParaRPr sz="2800" dirty="0">
              <a:latin typeface="Georgia"/>
              <a:cs typeface="Georgia"/>
            </a:endParaRPr>
          </a:p>
          <a:p>
            <a:pPr marL="539750" marR="531495" algn="ctr">
              <a:lnSpc>
                <a:spcPct val="100000"/>
              </a:lnSpc>
              <a:spcBef>
                <a:spcPts val="2400"/>
              </a:spcBef>
            </a:pPr>
            <a:r>
              <a:rPr sz="2800" b="1" spc="-15" dirty="0">
                <a:latin typeface="Georgia"/>
                <a:cs typeface="Georgia"/>
              </a:rPr>
              <a:t>География </a:t>
            </a:r>
            <a:r>
              <a:rPr sz="2800" spc="-405" dirty="0">
                <a:latin typeface="Georgia"/>
                <a:cs typeface="Georgia"/>
              </a:rPr>
              <a:t>– </a:t>
            </a:r>
            <a:r>
              <a:rPr sz="2800" spc="85" dirty="0">
                <a:latin typeface="Georgia"/>
                <a:cs typeface="Georgia"/>
              </a:rPr>
              <a:t>линейка, </a:t>
            </a:r>
            <a:r>
              <a:rPr sz="2800" spc="135" dirty="0">
                <a:latin typeface="Georgia"/>
                <a:cs typeface="Georgia"/>
              </a:rPr>
              <a:t>транспортир </a:t>
            </a:r>
            <a:r>
              <a:rPr sz="2800" spc="100" dirty="0">
                <a:latin typeface="Georgia"/>
                <a:cs typeface="Georgia"/>
              </a:rPr>
              <a:t>и  </a:t>
            </a:r>
            <a:r>
              <a:rPr sz="2800" spc="110" dirty="0">
                <a:latin typeface="Georgia"/>
                <a:cs typeface="Georgia"/>
              </a:rPr>
              <a:t>непрограммируемый</a:t>
            </a:r>
            <a:r>
              <a:rPr sz="2800" spc="245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калькулятор</a:t>
            </a:r>
            <a:endParaRPr sz="2800" dirty="0">
              <a:latin typeface="Georgia"/>
              <a:cs typeface="Georgia"/>
            </a:endParaRPr>
          </a:p>
          <a:p>
            <a:pPr marL="170815" marR="163195" algn="ctr">
              <a:lnSpc>
                <a:spcPct val="100000"/>
              </a:lnSpc>
              <a:spcBef>
                <a:spcPts val="2405"/>
              </a:spcBef>
            </a:pPr>
            <a:r>
              <a:rPr sz="2800" b="1" spc="-30" dirty="0" err="1" smtClean="0">
                <a:latin typeface="Georgia"/>
                <a:cs typeface="Georgia"/>
              </a:rPr>
              <a:t>Физика</a:t>
            </a:r>
            <a:r>
              <a:rPr lang="ru-RU" sz="2800" b="1" spc="-30" dirty="0" smtClean="0">
                <a:latin typeface="Georgia"/>
                <a:cs typeface="Georgia"/>
              </a:rPr>
              <a:t>, Биология</a:t>
            </a:r>
            <a:r>
              <a:rPr sz="2800" b="1" spc="-30" dirty="0" smtClean="0">
                <a:latin typeface="Georgia"/>
                <a:cs typeface="Georgia"/>
              </a:rPr>
              <a:t> </a:t>
            </a:r>
            <a:r>
              <a:rPr sz="2800" spc="-405" dirty="0">
                <a:latin typeface="Georgia"/>
                <a:cs typeface="Georgia"/>
              </a:rPr>
              <a:t>– </a:t>
            </a:r>
            <a:r>
              <a:rPr sz="2800" spc="80" dirty="0">
                <a:latin typeface="Georgia"/>
                <a:cs typeface="Georgia"/>
              </a:rPr>
              <a:t>линейка </a:t>
            </a:r>
            <a:r>
              <a:rPr sz="2800" spc="100" dirty="0">
                <a:latin typeface="Georgia"/>
                <a:cs typeface="Georgia"/>
              </a:rPr>
              <a:t>и </a:t>
            </a:r>
            <a:r>
              <a:rPr sz="2800" spc="110" dirty="0">
                <a:latin typeface="Georgia"/>
                <a:cs typeface="Georgia"/>
              </a:rPr>
              <a:t>непрограммируемый  </a:t>
            </a:r>
            <a:r>
              <a:rPr sz="2800" spc="65" dirty="0">
                <a:latin typeface="Georgia"/>
                <a:cs typeface="Georgia"/>
              </a:rPr>
              <a:t>калькулятор;</a:t>
            </a:r>
            <a:endParaRPr sz="28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2400"/>
              </a:spcBef>
            </a:pPr>
            <a:r>
              <a:rPr sz="2800" b="1" spc="-10" dirty="0">
                <a:latin typeface="Georgia"/>
                <a:cs typeface="Georgia"/>
              </a:rPr>
              <a:t>Химия </a:t>
            </a:r>
            <a:r>
              <a:rPr sz="2800" spc="70" dirty="0">
                <a:latin typeface="Georgia"/>
                <a:cs typeface="Georgia"/>
              </a:rPr>
              <a:t>- </a:t>
            </a:r>
            <a:r>
              <a:rPr sz="2800" spc="110" dirty="0">
                <a:latin typeface="Georgia"/>
                <a:cs typeface="Georgia"/>
              </a:rPr>
              <a:t>непрограммируемый</a:t>
            </a:r>
            <a:r>
              <a:rPr sz="2800" spc="590" dirty="0">
                <a:latin typeface="Georgia"/>
                <a:cs typeface="Georgia"/>
              </a:rPr>
              <a:t> </a:t>
            </a:r>
            <a:r>
              <a:rPr sz="2800" spc="70" dirty="0">
                <a:latin typeface="Georgia"/>
                <a:cs typeface="Georgia"/>
              </a:rPr>
              <a:t>калькулятор;</a:t>
            </a:r>
            <a:endParaRPr sz="2800" dirty="0">
              <a:latin typeface="Georgia"/>
              <a:cs typeface="Georgia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spc="-14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Видеонаблюдение</a:t>
            </a:r>
            <a:r>
              <a:rPr sz="2800" b="1" spc="-15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2050" name="Picture 2" descr="F:\2021-2022\ГИА в 2022 году\croppedImg_54695868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71550"/>
            <a:ext cx="6671733" cy="375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19400" y="209551"/>
            <a:ext cx="53674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РЕЗУЛЬТАТЫ ЕГЭ: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200150"/>
            <a:ext cx="80772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C0206"/>
                </a:solidFill>
              </a:rPr>
              <a:t>Узнать результат можно: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В образовательной организации под роспись выпускника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В личном кабинете РЦ ОКО «Эксперт» </a:t>
            </a:r>
            <a:r>
              <a:rPr lang="ru-RU" sz="2400" b="1" dirty="0" smtClean="0">
                <a:solidFill>
                  <a:srgbClr val="C00000"/>
                </a:solidFill>
              </a:rPr>
              <a:t>(</a:t>
            </a:r>
            <a:r>
              <a:rPr lang="en-US" sz="2400" b="1" dirty="0" smtClean="0">
                <a:solidFill>
                  <a:srgbClr val="C00000"/>
                </a:solidFill>
              </a:rPr>
              <a:t>ege-kostroma.ru)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sz="2400" b="1" dirty="0" smtClean="0"/>
              <a:t>На портале ГОСУСЛУГ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3562350"/>
            <a:ext cx="7772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НОВОЕ! Результат по Информатике можно будет получить через 2 дня после сдачи экзамена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200" y="120853"/>
            <a:ext cx="7943215" cy="10740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6175">
              <a:lnSpc>
                <a:spcPct val="100000"/>
              </a:lnSpc>
              <a:spcBef>
                <a:spcPts val="95"/>
              </a:spcBef>
            </a:pPr>
            <a:r>
              <a:rPr sz="2800" spc="-70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3200" b="1" spc="-145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Апелляции</a:t>
            </a:r>
            <a:r>
              <a:rPr sz="2800" b="1" spc="-150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Times New Roman"/>
              <a:cs typeface="Times New Roman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3074" name="Picture 2" descr="F:\2021-2022\ГИА в 2022 году\img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895350"/>
            <a:ext cx="5334000" cy="4248150"/>
          </a:xfrm>
          <a:prstGeom prst="rect">
            <a:avLst/>
          </a:prstGeom>
          <a:noFill/>
        </p:spPr>
      </p:pic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819150"/>
            <a:ext cx="1875691" cy="88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72255" y="3848100"/>
            <a:ext cx="1376172" cy="461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39" y="4160520"/>
            <a:ext cx="9090660" cy="5821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3227" y="4587239"/>
            <a:ext cx="6469380" cy="556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37119" y="4587239"/>
            <a:ext cx="595883" cy="556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8304" y="1082116"/>
            <a:ext cx="8410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i="1" u="heavy" spc="2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Приказ </a:t>
            </a:r>
            <a:r>
              <a:rPr sz="2400" i="1" u="heavy" spc="18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Минпросвещения </a:t>
            </a:r>
            <a:r>
              <a:rPr sz="2400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России </a:t>
            </a:r>
            <a:r>
              <a:rPr sz="2400" i="1" u="heavy" spc="2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</a:t>
            </a:r>
            <a:r>
              <a:rPr sz="2400" i="1" u="heavy" spc="-29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i="1" u="heavy" spc="1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Рособрнадзора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1620" y="1448180"/>
            <a:ext cx="8799830" cy="37292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150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от</a:t>
            </a:r>
            <a:r>
              <a:rPr sz="2400" b="1" i="1" u="heavy" spc="1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lang="ru-RU" sz="2400" b="1" i="1" u="heavy" spc="16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04</a:t>
            </a:r>
            <a:r>
              <a:rPr sz="2400" b="1" i="1" u="heavy" spc="16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.</a:t>
            </a:r>
            <a:r>
              <a:rPr lang="ru-RU" sz="2400" b="1" i="1" u="heavy" spc="16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04</a:t>
            </a:r>
            <a:r>
              <a:rPr sz="2400" b="1" i="1" u="heavy" spc="16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.20</a:t>
            </a:r>
            <a:r>
              <a:rPr lang="ru-RU" sz="2400" b="1" i="1" u="heavy" spc="16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23</a:t>
            </a:r>
            <a:r>
              <a:rPr sz="2400" b="1" i="1" u="heavy" spc="16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№</a:t>
            </a:r>
            <a:r>
              <a:rPr lang="ru-RU"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232</a:t>
            </a:r>
            <a:r>
              <a:rPr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/</a:t>
            </a:r>
            <a:r>
              <a:rPr lang="ru-RU"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551</a:t>
            </a:r>
            <a:r>
              <a:rPr sz="2400" b="1" i="1" u="heavy" spc="215" dirty="0" smtClean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"Об</a:t>
            </a:r>
            <a:r>
              <a:rPr sz="2400" b="1" i="1" u="heavy" spc="-1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утверждении</a:t>
            </a:r>
            <a:endParaRPr sz="2400" dirty="0">
              <a:latin typeface="Trebuchet MS"/>
              <a:cs typeface="Trebuchet MS"/>
            </a:endParaRPr>
          </a:p>
          <a:p>
            <a:pPr marL="952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29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Порядка </a:t>
            </a:r>
            <a:r>
              <a:rPr sz="2400" b="1" i="1" u="heavy" spc="1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проведения </a:t>
            </a:r>
            <a:r>
              <a:rPr sz="2400" b="1" i="1" u="heavy" spc="1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государственной</a:t>
            </a:r>
            <a:r>
              <a:rPr sz="2400" b="1" i="1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итоговой</a:t>
            </a:r>
            <a:endParaRPr sz="2400" dirty="0">
              <a:latin typeface="Trebuchet MS"/>
              <a:cs typeface="Trebuchet MS"/>
            </a:endParaRPr>
          </a:p>
          <a:p>
            <a:pPr marL="8890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аттестации </a:t>
            </a:r>
            <a:r>
              <a:rPr sz="2400" b="1" i="1" u="heavy" spc="15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по </a:t>
            </a:r>
            <a:r>
              <a:rPr sz="2400" b="1" i="1" u="heavy" spc="16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образовательным</a:t>
            </a:r>
            <a:r>
              <a:rPr sz="2400" b="1" i="1" u="heavy" spc="-9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программам</a:t>
            </a:r>
            <a:endParaRPr sz="2400" dirty="0">
              <a:latin typeface="Trebuchet MS"/>
              <a:cs typeface="Trebuchet MS"/>
            </a:endParaRPr>
          </a:p>
          <a:p>
            <a:pPr marL="5715" algn="ctr">
              <a:lnSpc>
                <a:spcPct val="100000"/>
              </a:lnSpc>
            </a:pPr>
            <a:r>
              <a:rPr sz="2400" u="heavy" spc="-60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i="1" u="heavy" spc="7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среднего </a:t>
            </a:r>
            <a:r>
              <a:rPr sz="2400" b="1" i="1" u="heavy" spc="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общего</a:t>
            </a:r>
            <a:r>
              <a:rPr sz="2400" b="1" i="1" u="heavy" spc="1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1" i="1" u="heavy" spc="16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rebuchet MS"/>
                <a:cs typeface="Trebuchet MS"/>
              </a:rPr>
              <a:t>образования"</a:t>
            </a:r>
            <a:endParaRPr sz="2400" dirty="0">
              <a:latin typeface="Trebuchet MS"/>
              <a:cs typeface="Trebuchet MS"/>
            </a:endParaRPr>
          </a:p>
          <a:p>
            <a:pPr marL="184785" marR="166370" algn="ctr">
              <a:lnSpc>
                <a:spcPct val="100000"/>
              </a:lnSpc>
              <a:spcBef>
                <a:spcPts val="10"/>
              </a:spcBef>
            </a:pPr>
            <a:r>
              <a:rPr sz="2200" b="1" spc="45" dirty="0">
                <a:latin typeface="Georgia"/>
                <a:cs typeface="Georgia"/>
              </a:rPr>
              <a:t>к </a:t>
            </a:r>
            <a:r>
              <a:rPr sz="2200" b="1" spc="40" dirty="0">
                <a:latin typeface="Georgia"/>
                <a:cs typeface="Georgia"/>
              </a:rPr>
              <a:t>государственной </a:t>
            </a:r>
            <a:r>
              <a:rPr sz="2200" b="1" spc="15" dirty="0">
                <a:latin typeface="Georgia"/>
                <a:cs typeface="Georgia"/>
              </a:rPr>
              <a:t>итоговой </a:t>
            </a:r>
            <a:r>
              <a:rPr sz="2200" b="1" spc="55" dirty="0">
                <a:latin typeface="Georgia"/>
                <a:cs typeface="Georgia"/>
              </a:rPr>
              <a:t>аттестации </a:t>
            </a:r>
            <a:r>
              <a:rPr sz="2200" b="1" spc="65" dirty="0">
                <a:latin typeface="Georgia"/>
                <a:cs typeface="Georgia"/>
              </a:rPr>
              <a:t>допускаются  </a:t>
            </a:r>
            <a:r>
              <a:rPr sz="2200" b="1" spc="25" dirty="0">
                <a:latin typeface="Georgia"/>
                <a:cs typeface="Georgia"/>
              </a:rPr>
              <a:t>выпускники </a:t>
            </a:r>
            <a:r>
              <a:rPr sz="2200" b="1" spc="-40" dirty="0">
                <a:latin typeface="Georgia"/>
                <a:cs typeface="Georgia"/>
              </a:rPr>
              <a:t>ОУ, </a:t>
            </a:r>
            <a:r>
              <a:rPr sz="2200" b="1" spc="15" dirty="0">
                <a:latin typeface="Georgia"/>
                <a:cs typeface="Georgia"/>
              </a:rPr>
              <a:t>имеющие </a:t>
            </a:r>
            <a:r>
              <a:rPr sz="2200" b="1" spc="40" dirty="0">
                <a:latin typeface="Georgia"/>
                <a:cs typeface="Georgia"/>
              </a:rPr>
              <a:t>годовые </a:t>
            </a:r>
            <a:r>
              <a:rPr sz="2200" b="1" spc="70" dirty="0">
                <a:latin typeface="Georgia"/>
                <a:cs typeface="Georgia"/>
              </a:rPr>
              <a:t>отметки </a:t>
            </a:r>
            <a:r>
              <a:rPr sz="2200" b="1" spc="-20" dirty="0">
                <a:latin typeface="Georgia"/>
                <a:cs typeface="Georgia"/>
              </a:rPr>
              <a:t>по </a:t>
            </a:r>
            <a:r>
              <a:rPr sz="2200" b="1" spc="75" dirty="0">
                <a:latin typeface="Georgia"/>
                <a:cs typeface="Georgia"/>
              </a:rPr>
              <a:t>всем  </a:t>
            </a:r>
            <a:r>
              <a:rPr sz="2200" b="1" dirty="0">
                <a:latin typeface="Georgia"/>
                <a:cs typeface="Georgia"/>
              </a:rPr>
              <a:t>общеобразовательным </a:t>
            </a:r>
            <a:r>
              <a:rPr sz="2200" b="1" spc="60" dirty="0">
                <a:latin typeface="Georgia"/>
                <a:cs typeface="Georgia"/>
              </a:rPr>
              <a:t>предметам </a:t>
            </a:r>
            <a:r>
              <a:rPr sz="2200" b="1" spc="10" dirty="0">
                <a:latin typeface="Georgia"/>
                <a:cs typeface="Georgia"/>
              </a:rPr>
              <a:t>учебного </a:t>
            </a:r>
            <a:r>
              <a:rPr sz="2200" b="1" spc="-60" dirty="0">
                <a:latin typeface="Georgia"/>
                <a:cs typeface="Georgia"/>
              </a:rPr>
              <a:t>плана </a:t>
            </a:r>
            <a:r>
              <a:rPr sz="2200" b="1" spc="-30" dirty="0">
                <a:latin typeface="Georgia"/>
                <a:cs typeface="Georgia"/>
              </a:rPr>
              <a:t>за  </a:t>
            </a:r>
            <a:r>
              <a:rPr sz="2200" b="1" spc="260" dirty="0">
                <a:latin typeface="Georgia"/>
                <a:cs typeface="Georgia"/>
              </a:rPr>
              <a:t>10/11</a:t>
            </a:r>
            <a:r>
              <a:rPr sz="2200" b="1" spc="160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класс</a:t>
            </a:r>
            <a:endParaRPr sz="2200" dirty="0">
              <a:latin typeface="Georgia"/>
              <a:cs typeface="Georgia"/>
            </a:endParaRPr>
          </a:p>
          <a:p>
            <a:pPr marL="12700" marR="5080" algn="ctr">
              <a:lnSpc>
                <a:spcPts val="3360"/>
              </a:lnSpc>
              <a:spcBef>
                <a:spcPts val="90"/>
              </a:spcBef>
            </a:pPr>
            <a:r>
              <a:rPr sz="2800" b="1" spc="-10" dirty="0">
                <a:solidFill>
                  <a:srgbClr val="C00000"/>
                </a:solidFill>
                <a:latin typeface="Georgia"/>
                <a:cs typeface="Georgia"/>
              </a:rPr>
              <a:t>не </a:t>
            </a:r>
            <a:r>
              <a:rPr sz="2800" b="1" spc="-20" dirty="0">
                <a:solidFill>
                  <a:srgbClr val="C00000"/>
                </a:solidFill>
                <a:latin typeface="Georgia"/>
                <a:cs typeface="Georgia"/>
              </a:rPr>
              <a:t>ниже </a:t>
            </a:r>
            <a:r>
              <a:rPr sz="2800" b="1" spc="30" dirty="0">
                <a:solidFill>
                  <a:srgbClr val="C00000"/>
                </a:solidFill>
                <a:latin typeface="Georgia"/>
                <a:cs typeface="Georgia"/>
              </a:rPr>
              <a:t>удовлетворительных </a:t>
            </a:r>
            <a:r>
              <a:rPr sz="2800" b="1" spc="-50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800" b="1" spc="-20" dirty="0">
                <a:solidFill>
                  <a:srgbClr val="C00000"/>
                </a:solidFill>
                <a:latin typeface="Georgia"/>
                <a:cs typeface="Georgia"/>
              </a:rPr>
              <a:t>получивших  </a:t>
            </a:r>
            <a:r>
              <a:rPr sz="2800" b="1" spc="-45" dirty="0">
                <a:solidFill>
                  <a:srgbClr val="C00000"/>
                </a:solidFill>
                <a:latin typeface="Georgia"/>
                <a:cs typeface="Georgia"/>
              </a:rPr>
              <a:t>ЗАЧЕТ </a:t>
            </a:r>
            <a:r>
              <a:rPr sz="2800" b="1" spc="-35" dirty="0">
                <a:solidFill>
                  <a:srgbClr val="C00000"/>
                </a:solidFill>
                <a:latin typeface="Georgia"/>
                <a:cs typeface="Georgia"/>
              </a:rPr>
              <a:t>за </a:t>
            </a:r>
            <a:r>
              <a:rPr sz="2800" b="1" spc="35" dirty="0">
                <a:solidFill>
                  <a:srgbClr val="C00000"/>
                </a:solidFill>
                <a:latin typeface="Georgia"/>
                <a:cs typeface="Georgia"/>
              </a:rPr>
              <a:t>итоговое</a:t>
            </a:r>
            <a:r>
              <a:rPr sz="2800" b="1" spc="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Georgia"/>
                <a:cs typeface="Georgia"/>
              </a:rPr>
              <a:t>сочинение.</a:t>
            </a:r>
            <a:endParaRPr sz="2800" dirty="0">
              <a:solidFill>
                <a:srgbClr val="C00000"/>
              </a:solidFill>
              <a:latin typeface="Georgia"/>
              <a:cs typeface="Georgia"/>
            </a:endParaRPr>
          </a:p>
        </p:txBody>
      </p:sp>
      <p:pic>
        <p:nvPicPr>
          <p:cNvPr id="11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827" y="1276350"/>
            <a:ext cx="8018780" cy="3536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55" dirty="0" err="1" smtClean="0">
                <a:latin typeface="Georgia"/>
                <a:cs typeface="Georgia"/>
              </a:rPr>
              <a:t>Итоговое</a:t>
            </a:r>
            <a:r>
              <a:rPr lang="ru-RU" sz="2100" b="1" spc="-155" dirty="0" smtClean="0">
                <a:latin typeface="Georgia"/>
                <a:cs typeface="Georgia"/>
              </a:rPr>
              <a:t> </a:t>
            </a:r>
            <a:r>
              <a:rPr sz="2100" b="1" spc="-155" dirty="0" smtClean="0">
                <a:latin typeface="Georgia"/>
                <a:cs typeface="Georgia"/>
              </a:rPr>
              <a:t> </a:t>
            </a:r>
            <a:r>
              <a:rPr sz="2100" b="1" spc="-155" dirty="0" err="1" smtClean="0">
                <a:latin typeface="Georgia"/>
                <a:cs typeface="Georgia"/>
              </a:rPr>
              <a:t>сочинение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spc="-105" dirty="0" err="1">
                <a:latin typeface="Georgia"/>
                <a:cs typeface="Georgia"/>
              </a:rPr>
              <a:t>Аттестат</a:t>
            </a:r>
            <a:r>
              <a:rPr sz="2100" b="1" spc="-105" dirty="0">
                <a:latin typeface="Georgia"/>
                <a:cs typeface="Georgia"/>
              </a:rPr>
              <a:t> </a:t>
            </a:r>
            <a:r>
              <a:rPr lang="ru-RU" sz="2100" b="1" spc="-105" dirty="0" smtClean="0">
                <a:latin typeface="Georgia"/>
                <a:cs typeface="Georgia"/>
              </a:rPr>
              <a:t> </a:t>
            </a:r>
            <a:r>
              <a:rPr sz="2100" b="1" spc="-135" dirty="0" smtClean="0">
                <a:latin typeface="Georgia"/>
                <a:cs typeface="Georgia"/>
              </a:rPr>
              <a:t>с </a:t>
            </a:r>
            <a:r>
              <a:rPr lang="ru-RU" sz="2100" b="1" spc="-135" dirty="0" smtClean="0">
                <a:latin typeface="Georgia"/>
                <a:cs typeface="Georgia"/>
              </a:rPr>
              <a:t> </a:t>
            </a:r>
            <a:r>
              <a:rPr sz="2100" b="1" spc="-155" dirty="0" err="1" smtClean="0">
                <a:latin typeface="Georgia"/>
                <a:cs typeface="Georgia"/>
              </a:rPr>
              <a:t>отличием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spc="-135" dirty="0" err="1">
                <a:latin typeface="Georgia"/>
                <a:cs typeface="Georgia"/>
              </a:rPr>
              <a:t>Волонтерская</a:t>
            </a:r>
            <a:r>
              <a:rPr sz="2100" b="1" spc="-135" dirty="0">
                <a:latin typeface="Georgia"/>
                <a:cs typeface="Georgia"/>
              </a:rPr>
              <a:t> </a:t>
            </a:r>
            <a:r>
              <a:rPr sz="2100" b="1" spc="-110" dirty="0" err="1" smtClean="0">
                <a:latin typeface="Georgia"/>
                <a:cs typeface="Georgia"/>
              </a:rPr>
              <a:t>деятельность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38735">
              <a:lnSpc>
                <a:spcPct val="100000"/>
              </a:lnSpc>
            </a:pPr>
            <a:r>
              <a:rPr sz="2100" b="1" spc="-145" dirty="0">
                <a:latin typeface="Georgia"/>
                <a:cs typeface="Georgia"/>
              </a:rPr>
              <a:t>Участие </a:t>
            </a:r>
            <a:r>
              <a:rPr sz="2100" b="1" spc="-185" dirty="0">
                <a:latin typeface="Georgia"/>
                <a:cs typeface="Georgia"/>
              </a:rPr>
              <a:t>и </a:t>
            </a:r>
            <a:r>
              <a:rPr sz="2100" b="1" spc="-145" dirty="0">
                <a:latin typeface="Georgia"/>
                <a:cs typeface="Georgia"/>
              </a:rPr>
              <a:t>победы </a:t>
            </a:r>
            <a:r>
              <a:rPr sz="2100" b="1" spc="-135" dirty="0">
                <a:latin typeface="Georgia"/>
                <a:cs typeface="Georgia"/>
              </a:rPr>
              <a:t>в </a:t>
            </a:r>
            <a:r>
              <a:rPr sz="2100" b="1" spc="-140" dirty="0">
                <a:latin typeface="Georgia"/>
                <a:cs typeface="Georgia"/>
              </a:rPr>
              <a:t>предметных </a:t>
            </a:r>
            <a:r>
              <a:rPr sz="2100" b="1" spc="-150" dirty="0">
                <a:latin typeface="Georgia"/>
                <a:cs typeface="Georgia"/>
              </a:rPr>
              <a:t>олимпиадах </a:t>
            </a:r>
            <a:r>
              <a:rPr sz="2100" b="1" spc="-185" dirty="0">
                <a:latin typeface="Georgia"/>
                <a:cs typeface="Georgia"/>
              </a:rPr>
              <a:t>и </a:t>
            </a:r>
            <a:r>
              <a:rPr sz="2100" b="1" spc="-130" dirty="0" err="1">
                <a:latin typeface="Georgia"/>
                <a:cs typeface="Georgia"/>
              </a:rPr>
              <a:t>творческих</a:t>
            </a:r>
            <a:r>
              <a:rPr sz="2100" b="1" spc="-130" dirty="0">
                <a:latin typeface="Georgia"/>
                <a:cs typeface="Georgia"/>
              </a:rPr>
              <a:t>  </a:t>
            </a:r>
            <a:r>
              <a:rPr sz="2100" b="1" spc="-135" dirty="0" err="1" smtClean="0">
                <a:latin typeface="Georgia"/>
                <a:cs typeface="Georgia"/>
              </a:rPr>
              <a:t>конкурсах</a:t>
            </a:r>
            <a:endParaRPr sz="21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spc="-175" dirty="0" err="1" smtClean="0">
                <a:latin typeface="Georgia"/>
                <a:cs typeface="Georgia"/>
              </a:rPr>
              <a:t>Спортивные</a:t>
            </a:r>
            <a:r>
              <a:rPr lang="ru-RU" sz="2100" b="1" spc="-175" dirty="0" smtClean="0">
                <a:latin typeface="Georgia"/>
                <a:cs typeface="Georgia"/>
              </a:rPr>
              <a:t> </a:t>
            </a:r>
            <a:r>
              <a:rPr sz="2100" b="1" spc="-175" dirty="0" smtClean="0">
                <a:latin typeface="Georgia"/>
                <a:cs typeface="Georgia"/>
              </a:rPr>
              <a:t> </a:t>
            </a:r>
            <a:r>
              <a:rPr sz="2100" b="1" spc="-120" dirty="0" err="1">
                <a:latin typeface="Georgia"/>
                <a:cs typeface="Georgia"/>
              </a:rPr>
              <a:t>заслуги</a:t>
            </a:r>
            <a:r>
              <a:rPr sz="2100" b="1" spc="-120" dirty="0">
                <a:latin typeface="Georgia"/>
                <a:cs typeface="Georgia"/>
              </a:rPr>
              <a:t> </a:t>
            </a:r>
            <a:endParaRPr lang="ru-RU" sz="2100" b="1" spc="-120" dirty="0" smtClean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100" b="1" spc="-160" dirty="0" err="1" smtClean="0">
                <a:latin typeface="Georgia"/>
                <a:cs typeface="Georgia"/>
              </a:rPr>
              <a:t>Золотой</a:t>
            </a:r>
            <a:r>
              <a:rPr sz="2100" b="1" spc="-160" dirty="0" smtClean="0">
                <a:latin typeface="Georgia"/>
                <a:cs typeface="Georgia"/>
              </a:rPr>
              <a:t> </a:t>
            </a:r>
            <a:r>
              <a:rPr sz="2100" b="1" spc="-155" dirty="0">
                <a:latin typeface="Georgia"/>
                <a:cs typeface="Georgia"/>
              </a:rPr>
              <a:t>значок</a:t>
            </a:r>
            <a:r>
              <a:rPr sz="2100" b="1" spc="-150" dirty="0">
                <a:latin typeface="Georgia"/>
                <a:cs typeface="Georgia"/>
              </a:rPr>
              <a:t> </a:t>
            </a:r>
            <a:r>
              <a:rPr sz="1800" b="1" spc="-145" dirty="0">
                <a:solidFill>
                  <a:srgbClr val="C00000"/>
                </a:solidFill>
                <a:latin typeface="Georgia"/>
                <a:cs typeface="Georgia"/>
              </a:rPr>
              <a:t>ГТО!!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91600" cy="13593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sz="2800" b="0" spc="-7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spc="10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Как	</a:t>
            </a:r>
            <a:r>
              <a:rPr sz="2400" spc="13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можно</a:t>
            </a:r>
            <a:r>
              <a:rPr lang="ru-RU" sz="2400" spc="13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получить дополнительные баллы (</a:t>
            </a:r>
            <a:r>
              <a:rPr lang="ru-RU" sz="2400" spc="130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</a:rPr>
              <a:t>от 1 до 10 </a:t>
            </a:r>
            <a:r>
              <a:rPr lang="ru-RU" sz="2400" u="heavy" spc="130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</a:rPr>
              <a:t>баллов</a:t>
            </a:r>
            <a:r>
              <a:rPr lang="ru-RU" sz="2400" u="heavy" spc="13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)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91600" cy="870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7620" algn="ctr">
              <a:lnSpc>
                <a:spcPts val="3520"/>
              </a:lnSpc>
              <a:spcBef>
                <a:spcPts val="100"/>
              </a:spcBef>
              <a:tabLst>
                <a:tab pos="3529329" algn="l"/>
                <a:tab pos="5177790" algn="l"/>
              </a:tabLst>
            </a:pPr>
            <a:r>
              <a:rPr sz="2800" spc="-7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spc="105" dirty="0" smtClean="0">
                <a:uFill>
                  <a:solidFill>
                    <a:srgbClr val="000000"/>
                  </a:solidFill>
                </a:uFill>
              </a:rPr>
              <a:t>МЕДАЛЬ</a:t>
            </a:r>
            <a:br>
              <a:rPr lang="ru-RU" sz="2400" spc="105" dirty="0" smtClean="0">
                <a:uFill>
                  <a:solidFill>
                    <a:srgbClr val="000000"/>
                  </a:solidFill>
                </a:uFill>
              </a:rPr>
            </a:br>
            <a:r>
              <a:rPr lang="ru-RU" sz="2400" spc="105" dirty="0" smtClean="0">
                <a:uFill>
                  <a:solidFill>
                    <a:srgbClr val="000000"/>
                  </a:solidFill>
                </a:uFill>
              </a:rPr>
              <a:t> «За особые успехи в учении»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5122" name="Picture 2" descr="F:\2021-2022\ГИА в 2022 году\rssimg-848ef549c79467ff097ce59c1d1dcce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996886"/>
            <a:ext cx="5943600" cy="3959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7179" y="914105"/>
            <a:ext cx="7858759" cy="2851422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86055">
              <a:lnSpc>
                <a:spcPct val="100000"/>
              </a:lnSpc>
              <a:spcBef>
                <a:spcPts val="1055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fipi.ru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Федеральный </a:t>
            </a:r>
            <a:r>
              <a:rPr sz="1800" b="1" spc="70" dirty="0">
                <a:solidFill>
                  <a:srgbClr val="404040"/>
                </a:solidFill>
                <a:latin typeface="Georgia"/>
                <a:cs typeface="Georgia"/>
              </a:rPr>
              <a:t>институт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педагогических</a:t>
            </a:r>
            <a:r>
              <a:rPr sz="1800" b="1" spc="39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измерений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965"/>
              </a:spcBef>
              <a:tabLst>
                <a:tab pos="5805170" algn="l"/>
              </a:tabLst>
            </a:pPr>
            <a:r>
              <a:rPr sz="1800"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ege.edu.ru</a:t>
            </a:r>
            <a:r>
              <a:rPr sz="1800" b="1" spc="-15" dirty="0">
                <a:solidFill>
                  <a:srgbClr val="800000"/>
                </a:solidFill>
                <a:latin typeface="Georgia"/>
                <a:cs typeface="Georgia"/>
              </a:rPr>
              <a:t> 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</a:t>
            </a:r>
            <a:r>
              <a:rPr sz="1800" b="1" spc="-6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</a:t>
            </a:r>
            <a:r>
              <a:rPr sz="1800" b="1" spc="16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15" dirty="0">
                <a:solidFill>
                  <a:srgbClr val="404040"/>
                </a:solidFill>
                <a:latin typeface="Georgia"/>
                <a:cs typeface="Georgia"/>
              </a:rPr>
              <a:t>информационный	портал</a:t>
            </a:r>
            <a:r>
              <a:rPr sz="1800" b="1" spc="14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ЕГЭ</a:t>
            </a:r>
            <a:endParaRPr sz="1800">
              <a:latin typeface="Georgia"/>
              <a:cs typeface="Georgia"/>
            </a:endParaRPr>
          </a:p>
          <a:p>
            <a:pPr marL="222885" marR="212725" algn="ctr">
              <a:lnSpc>
                <a:spcPct val="100000"/>
              </a:lnSpc>
              <a:spcBef>
                <a:spcPts val="1080"/>
              </a:spcBef>
              <a:tabLst>
                <a:tab pos="6672580" algn="l"/>
              </a:tabLst>
            </a:pPr>
            <a:r>
              <a:rPr sz="1800" b="1" u="heavy" spc="-3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obrnadzor.gov.ru</a:t>
            </a:r>
            <a:r>
              <a:rPr sz="1800" b="1" spc="-35" dirty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10" dirty="0">
                <a:solidFill>
                  <a:srgbClr val="404040"/>
                </a:solidFill>
                <a:latin typeface="Georgia"/>
                <a:cs typeface="Georgia"/>
              </a:rPr>
              <a:t>Федеральная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служба </a:t>
            </a:r>
            <a:r>
              <a:rPr sz="1800" b="1" spc="32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по</a:t>
            </a:r>
            <a:r>
              <a:rPr sz="1800" b="1" spc="17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10" dirty="0">
                <a:solidFill>
                  <a:srgbClr val="404040"/>
                </a:solidFill>
                <a:latin typeface="Georgia"/>
                <a:cs typeface="Georgia"/>
              </a:rPr>
              <a:t>надзору	</a:t>
            </a:r>
            <a:r>
              <a:rPr sz="1800" b="1" spc="50" dirty="0">
                <a:solidFill>
                  <a:srgbClr val="404040"/>
                </a:solidFill>
                <a:latin typeface="Georgia"/>
                <a:cs typeface="Georgia"/>
              </a:rPr>
              <a:t>в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сфере 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-12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  <a:hlinkClick r:id="rId2"/>
              </a:rPr>
              <a:t>www.rustest.ru</a:t>
            </a:r>
            <a:r>
              <a:rPr sz="1800" b="1" spc="-25" dirty="0">
                <a:solidFill>
                  <a:srgbClr val="800000"/>
                </a:solidFill>
                <a:latin typeface="Georgia"/>
                <a:cs typeface="Georgia"/>
                <a:hlinkClick r:id="rId2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Официальный </a:t>
            </a:r>
            <a:r>
              <a:rPr sz="1800" b="1" spc="45" dirty="0">
                <a:solidFill>
                  <a:srgbClr val="404040"/>
                </a:solidFill>
                <a:latin typeface="Georgia"/>
                <a:cs typeface="Georgia"/>
              </a:rPr>
              <a:t>сайт </a:t>
            </a:r>
            <a:r>
              <a:rPr sz="1800" b="1" spc="-5" dirty="0">
                <a:solidFill>
                  <a:srgbClr val="404040"/>
                </a:solidFill>
                <a:latin typeface="Georgia"/>
                <a:cs typeface="Georgia"/>
              </a:rPr>
              <a:t>Федерального</a:t>
            </a:r>
            <a:r>
              <a:rPr sz="1800" b="1" spc="-5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20" dirty="0">
                <a:solidFill>
                  <a:srgbClr val="404040"/>
                </a:solidFill>
                <a:latin typeface="Georgia"/>
                <a:cs typeface="Georgia"/>
              </a:rPr>
              <a:t>центра</a:t>
            </a:r>
            <a:endParaRPr sz="180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lang="ru-RU" sz="1800" b="1" spc="20" dirty="0" smtClean="0">
                <a:solidFill>
                  <a:srgbClr val="404040"/>
                </a:solidFill>
                <a:latin typeface="Georgia"/>
                <a:cs typeface="Georgia"/>
              </a:rPr>
              <a:t>Т</a:t>
            </a:r>
            <a:r>
              <a:rPr sz="1800" b="1" spc="20" smtClean="0">
                <a:solidFill>
                  <a:srgbClr val="404040"/>
                </a:solidFill>
                <a:latin typeface="Georgia"/>
                <a:cs typeface="Georgia"/>
              </a:rPr>
              <a:t>естирования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725"/>
              </a:spcBef>
              <a:tabLst>
                <a:tab pos="6275070" algn="l"/>
              </a:tabLst>
            </a:pPr>
            <a:r>
              <a:rPr sz="1800" b="1" u="heavy" spc="-15" smtClean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Georgia"/>
                <a:cs typeface="Georgia"/>
              </a:rPr>
              <a:t>mon.gov.ru</a:t>
            </a:r>
            <a:r>
              <a:rPr sz="1800" b="1" spc="-15" smtClean="0">
                <a:solidFill>
                  <a:srgbClr val="800000"/>
                </a:solidFill>
                <a:latin typeface="Georgia"/>
                <a:cs typeface="Georgia"/>
              </a:rPr>
              <a:t> </a:t>
            </a:r>
            <a:r>
              <a:rPr sz="1800" b="1" spc="-35" dirty="0">
                <a:solidFill>
                  <a:srgbClr val="404040"/>
                </a:solidFill>
                <a:latin typeface="Georgia"/>
                <a:cs typeface="Georgia"/>
              </a:rPr>
              <a:t>-  </a:t>
            </a:r>
            <a:r>
              <a:rPr sz="1800" b="1" spc="15" dirty="0">
                <a:solidFill>
                  <a:srgbClr val="404040"/>
                </a:solidFill>
                <a:latin typeface="Georgia"/>
                <a:cs typeface="Georgia"/>
              </a:rPr>
              <a:t>Министерство </a:t>
            </a:r>
            <a:r>
              <a:rPr sz="1800" b="1" spc="-20" dirty="0">
                <a:solidFill>
                  <a:srgbClr val="404040"/>
                </a:solidFill>
                <a:latin typeface="Georgia"/>
                <a:cs typeface="Georgia"/>
              </a:rPr>
              <a:t>образования</a:t>
            </a:r>
            <a:r>
              <a:rPr sz="1800" b="1" spc="28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-30" dirty="0">
                <a:solidFill>
                  <a:srgbClr val="404040"/>
                </a:solidFill>
                <a:latin typeface="Georgia"/>
                <a:cs typeface="Georgia"/>
              </a:rPr>
              <a:t>и</a:t>
            </a:r>
            <a:r>
              <a:rPr sz="1800" b="1" spc="17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Georgia"/>
                <a:cs typeface="Georgia"/>
              </a:rPr>
              <a:t>науки	</a:t>
            </a:r>
            <a:r>
              <a:rPr sz="1800" b="1" dirty="0">
                <a:solidFill>
                  <a:srgbClr val="404040"/>
                </a:solidFill>
                <a:latin typeface="Georgia"/>
                <a:cs typeface="Georgia"/>
              </a:rPr>
              <a:t>Российской</a:t>
            </a:r>
            <a:endParaRPr sz="180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sz="1800" b="1" smtClean="0">
                <a:solidFill>
                  <a:srgbClr val="404040"/>
                </a:solidFill>
                <a:latin typeface="Georgia"/>
                <a:cs typeface="Georgia"/>
              </a:rPr>
              <a:t>Федерации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4147" y="0"/>
            <a:ext cx="3804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u="heavy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spc="-1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</a:t>
            </a:r>
            <a:r>
              <a:rPr sz="3200" i="1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3200" i="1" spc="-43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i="1" spc="-8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ПОМОЩЬ</a:t>
            </a:r>
            <a:endParaRPr sz="3200" dirty="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C:\Users\Евгения\Desktop\Общешкольные родительские собрания, 2015-2016\9 класс, 2015-2016\Презентация Microsoft 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8638" y="2680098"/>
            <a:ext cx="4483100" cy="232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438149"/>
            <a:ext cx="5633628" cy="3276601"/>
          </a:xfrm>
          <a:prstGeom prst="ellipse">
            <a:avLst/>
          </a:prstGeom>
          <a:effectLst>
            <a:softEdge rad="112500"/>
          </a:effectLst>
        </p:spPr>
      </p:pic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822" y="103123"/>
            <a:ext cx="7987030" cy="48885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2325">
              <a:lnSpc>
                <a:spcPts val="2640"/>
              </a:lnSpc>
              <a:spcBef>
                <a:spcPts val="100"/>
              </a:spcBef>
            </a:pPr>
            <a:r>
              <a:rPr sz="2400" spc="-600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spc="-180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СДАЧА </a:t>
            </a:r>
            <a:r>
              <a:rPr lang="ru-RU" sz="2400" b="1" spc="-18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2400" b="1" spc="-125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ОБЯЗАТЕЛЬНЫХ</a:t>
            </a:r>
            <a:r>
              <a:rPr sz="2400" b="1" spc="-26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26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2400" b="1" spc="-9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ЭКЗАМЕНОВ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3611879">
              <a:lnSpc>
                <a:spcPts val="2640"/>
              </a:lnSpc>
            </a:pPr>
            <a:r>
              <a:rPr sz="2400" spc="-595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 </a:t>
            </a:r>
            <a:r>
              <a:rPr sz="2400" b="1" spc="-120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ФОРМАТЕ</a:t>
            </a:r>
            <a:r>
              <a:rPr sz="2400" b="1" spc="-445" dirty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spc="-445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2400" b="1" spc="-70" dirty="0" smtClean="0">
                <a:solidFill>
                  <a:schemeClr val="accent1">
                    <a:lumMod val="50000"/>
                  </a:schemeClr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ЕГЭ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783590" marR="288290" indent="-487680">
              <a:lnSpc>
                <a:spcPct val="100000"/>
              </a:lnSpc>
              <a:spcBef>
                <a:spcPts val="1475"/>
              </a:spcBef>
              <a:buFont typeface="Wingdings"/>
              <a:buChar char=""/>
              <a:tabLst>
                <a:tab pos="552450" algn="l"/>
              </a:tabLst>
            </a:pPr>
            <a:r>
              <a:rPr sz="2400" b="1" spc="5" dirty="0">
                <a:solidFill>
                  <a:srgbClr val="C00000"/>
                </a:solidFill>
                <a:latin typeface="Georgia"/>
                <a:cs typeface="Georgia"/>
              </a:rPr>
              <a:t>Обязательными</a:t>
            </a:r>
            <a:r>
              <a:rPr sz="2400" b="1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15" dirty="0">
                <a:latin typeface="Georgia"/>
                <a:cs typeface="Georgia"/>
              </a:rPr>
              <a:t>для </a:t>
            </a:r>
            <a:r>
              <a:rPr sz="2400" spc="140" dirty="0">
                <a:latin typeface="Georgia"/>
                <a:cs typeface="Georgia"/>
              </a:rPr>
              <a:t>всех </a:t>
            </a:r>
            <a:r>
              <a:rPr sz="2400" spc="125" dirty="0">
                <a:latin typeface="Georgia"/>
                <a:cs typeface="Georgia"/>
              </a:rPr>
              <a:t>выпускников </a:t>
            </a:r>
            <a:r>
              <a:rPr sz="2400" spc="55" dirty="0">
                <a:latin typeface="Georgia"/>
                <a:cs typeface="Georgia"/>
              </a:rPr>
              <a:t>школ  </a:t>
            </a:r>
            <a:r>
              <a:rPr sz="2400" spc="100" dirty="0">
                <a:latin typeface="Georgia"/>
                <a:cs typeface="Georgia"/>
              </a:rPr>
              <a:t>текущего года </a:t>
            </a:r>
            <a:r>
              <a:rPr sz="2400" spc="95" dirty="0">
                <a:latin typeface="Georgia"/>
                <a:cs typeface="Georgia"/>
              </a:rPr>
              <a:t>являются </a:t>
            </a:r>
            <a:r>
              <a:rPr sz="2400" b="1" spc="10" dirty="0">
                <a:solidFill>
                  <a:srgbClr val="C00000"/>
                </a:solidFill>
                <a:latin typeface="Georgia"/>
                <a:cs typeface="Georgia"/>
              </a:rPr>
              <a:t>ЕГЭ </a:t>
            </a:r>
            <a:r>
              <a:rPr sz="2400" b="1" spc="-25" dirty="0" err="1">
                <a:solidFill>
                  <a:srgbClr val="C00000"/>
                </a:solidFill>
                <a:latin typeface="Georgia"/>
                <a:cs typeface="Georgia"/>
              </a:rPr>
              <a:t>по</a:t>
            </a:r>
            <a:r>
              <a:rPr sz="2400" b="1" spc="-3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70" dirty="0" err="1" smtClean="0">
                <a:solidFill>
                  <a:srgbClr val="C00000"/>
                </a:solidFill>
                <a:latin typeface="Georgia"/>
                <a:cs typeface="Georgia"/>
              </a:rPr>
              <a:t>русскому</a:t>
            </a:r>
            <a:r>
              <a:rPr lang="ru-RU" sz="2400" b="1" spc="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40" dirty="0" err="1" smtClean="0">
                <a:solidFill>
                  <a:srgbClr val="C00000"/>
                </a:solidFill>
                <a:latin typeface="Georgia"/>
                <a:cs typeface="Georgia"/>
              </a:rPr>
              <a:t>языку</a:t>
            </a:r>
            <a:r>
              <a:rPr sz="2400" b="1" spc="40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45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400" b="1" dirty="0" err="1" smtClean="0">
                <a:solidFill>
                  <a:srgbClr val="C00000"/>
                </a:solidFill>
                <a:latin typeface="Georgia"/>
                <a:cs typeface="Georgia"/>
              </a:rPr>
              <a:t>математике</a:t>
            </a:r>
            <a:r>
              <a:rPr lang="ru-RU" sz="2400" b="1" dirty="0" smtClean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dirty="0" smtClean="0">
                <a:solidFill>
                  <a:srgbClr val="C00000"/>
                </a:solidFill>
                <a:latin typeface="Georgia"/>
                <a:cs typeface="Georgia"/>
              </a:rPr>
              <a:t>(</a:t>
            </a:r>
            <a:r>
              <a:rPr sz="2400" b="1" dirty="0">
                <a:solidFill>
                  <a:srgbClr val="C00000"/>
                </a:solidFill>
                <a:latin typeface="Georgia"/>
                <a:cs typeface="Georgia"/>
              </a:rPr>
              <a:t>базовая) </a:t>
            </a:r>
            <a:r>
              <a:rPr sz="2400" b="1" spc="-100" dirty="0">
                <a:solidFill>
                  <a:srgbClr val="C00000"/>
                </a:solidFill>
                <a:latin typeface="Georgia"/>
                <a:cs typeface="Georgia"/>
              </a:rPr>
              <a:t>или  </a:t>
            </a:r>
            <a:r>
              <a:rPr sz="2400" b="1" spc="60" dirty="0">
                <a:solidFill>
                  <a:srgbClr val="C00000"/>
                </a:solidFill>
                <a:latin typeface="Georgia"/>
                <a:cs typeface="Georgia"/>
              </a:rPr>
              <a:t>математика</a:t>
            </a:r>
            <a:r>
              <a:rPr sz="2400" b="1" spc="16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70" dirty="0">
                <a:solidFill>
                  <a:srgbClr val="C00000"/>
                </a:solidFill>
                <a:latin typeface="Georgia"/>
                <a:cs typeface="Georgia"/>
              </a:rPr>
              <a:t>(</a:t>
            </a:r>
            <a:r>
              <a:rPr sz="2400" b="1" spc="-70" dirty="0" err="1">
                <a:solidFill>
                  <a:srgbClr val="C00000"/>
                </a:solidFill>
                <a:latin typeface="Georgia"/>
                <a:cs typeface="Georgia"/>
              </a:rPr>
              <a:t>профильная</a:t>
            </a:r>
            <a:r>
              <a:rPr sz="2400" b="1" spc="-70" dirty="0" smtClean="0">
                <a:solidFill>
                  <a:srgbClr val="C00000"/>
                </a:solidFill>
                <a:latin typeface="Georgia"/>
                <a:cs typeface="Georgia"/>
              </a:rPr>
              <a:t>)</a:t>
            </a:r>
            <a:endParaRPr sz="2400" dirty="0">
              <a:solidFill>
                <a:srgbClr val="C00000"/>
              </a:solidFill>
              <a:latin typeface="Georgia"/>
              <a:cs typeface="Georgia"/>
            </a:endParaRPr>
          </a:p>
          <a:p>
            <a:pPr marL="269240" marR="5080" indent="-269240">
              <a:lnSpc>
                <a:spcPts val="2860"/>
              </a:lnSpc>
              <a:spcBef>
                <a:spcPts val="2445"/>
              </a:spcBef>
              <a:buFont typeface="Wingdings"/>
              <a:buChar char=""/>
              <a:tabLst>
                <a:tab pos="269240" algn="l"/>
              </a:tabLst>
            </a:pPr>
            <a:r>
              <a:rPr sz="2400" b="1" spc="-30" dirty="0">
                <a:solidFill>
                  <a:srgbClr val="C00000"/>
                </a:solidFill>
                <a:latin typeface="Georgia"/>
                <a:cs typeface="Georgia"/>
              </a:rPr>
              <a:t>Положительные </a:t>
            </a:r>
            <a:r>
              <a:rPr sz="2400" b="1" spc="40" dirty="0">
                <a:solidFill>
                  <a:srgbClr val="C00000"/>
                </a:solidFill>
                <a:latin typeface="Georgia"/>
                <a:cs typeface="Georgia"/>
              </a:rPr>
              <a:t>результаты </a:t>
            </a:r>
            <a:r>
              <a:rPr sz="2400" b="1" spc="-110" dirty="0">
                <a:solidFill>
                  <a:srgbClr val="C00000"/>
                </a:solidFill>
                <a:latin typeface="Georgia"/>
                <a:cs typeface="Georgia"/>
              </a:rPr>
              <a:t>ГИА </a:t>
            </a:r>
            <a:r>
              <a:rPr sz="2400" b="1" spc="-25" dirty="0">
                <a:solidFill>
                  <a:srgbClr val="C00000"/>
                </a:solidFill>
                <a:latin typeface="Georgia"/>
                <a:cs typeface="Georgia"/>
              </a:rPr>
              <a:t>по </a:t>
            </a:r>
            <a:r>
              <a:rPr sz="2400" b="1" spc="70" dirty="0">
                <a:solidFill>
                  <a:srgbClr val="C00000"/>
                </a:solidFill>
                <a:latin typeface="Georgia"/>
                <a:cs typeface="Georgia"/>
              </a:rPr>
              <a:t>русскому  </a:t>
            </a:r>
            <a:r>
              <a:rPr sz="2400" b="1" spc="40" dirty="0">
                <a:solidFill>
                  <a:srgbClr val="C00000"/>
                </a:solidFill>
                <a:latin typeface="Georgia"/>
                <a:cs typeface="Georgia"/>
              </a:rPr>
              <a:t>языку </a:t>
            </a:r>
            <a:r>
              <a:rPr sz="2400" b="1" spc="-45" dirty="0">
                <a:solidFill>
                  <a:srgbClr val="C00000"/>
                </a:solidFill>
                <a:latin typeface="Georgia"/>
                <a:cs typeface="Georgia"/>
              </a:rPr>
              <a:t>и </a:t>
            </a:r>
            <a:r>
              <a:rPr sz="2400" b="1" spc="70" dirty="0">
                <a:solidFill>
                  <a:srgbClr val="C00000"/>
                </a:solidFill>
                <a:latin typeface="Georgia"/>
                <a:cs typeface="Georgia"/>
              </a:rPr>
              <a:t>математике</a:t>
            </a:r>
            <a:r>
              <a:rPr sz="2400" b="1" spc="-7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spc="45" dirty="0">
                <a:latin typeface="Georgia"/>
                <a:cs typeface="Georgia"/>
              </a:rPr>
              <a:t>(преодоление</a:t>
            </a:r>
            <a:endParaRPr sz="2400" dirty="0">
              <a:latin typeface="Georgia"/>
              <a:cs typeface="Georgia"/>
            </a:endParaRPr>
          </a:p>
          <a:p>
            <a:pPr marL="899160" marR="635635" algn="ctr">
              <a:lnSpc>
                <a:spcPts val="2880"/>
              </a:lnSpc>
            </a:pPr>
            <a:r>
              <a:rPr sz="2400" spc="70" dirty="0">
                <a:latin typeface="Georgia"/>
                <a:cs typeface="Georgia"/>
              </a:rPr>
              <a:t>минимальной </a:t>
            </a:r>
            <a:r>
              <a:rPr sz="2400" spc="114" dirty="0">
                <a:latin typeface="Georgia"/>
                <a:cs typeface="Georgia"/>
              </a:rPr>
              <a:t>границы, </a:t>
            </a:r>
            <a:r>
              <a:rPr sz="2400" spc="105" dirty="0">
                <a:latin typeface="Georgia"/>
                <a:cs typeface="Georgia"/>
              </a:rPr>
              <a:t>устанавливаемой  </a:t>
            </a:r>
            <a:r>
              <a:rPr sz="2400" spc="85" dirty="0">
                <a:latin typeface="Georgia"/>
                <a:cs typeface="Georgia"/>
              </a:rPr>
              <a:t>ежегодно </a:t>
            </a:r>
            <a:r>
              <a:rPr sz="2400" spc="60" dirty="0">
                <a:latin typeface="Georgia"/>
                <a:cs typeface="Georgia"/>
              </a:rPr>
              <a:t>Росообрнадзором),</a:t>
            </a:r>
            <a:r>
              <a:rPr sz="2400" spc="320" dirty="0">
                <a:latin typeface="Georgia"/>
                <a:cs typeface="Georgia"/>
              </a:rPr>
              <a:t> </a:t>
            </a:r>
            <a:r>
              <a:rPr sz="2400" spc="95" dirty="0">
                <a:latin typeface="Georgia"/>
                <a:cs typeface="Georgia"/>
              </a:rPr>
              <a:t>являются</a:t>
            </a:r>
            <a:endParaRPr sz="2400" dirty="0">
              <a:latin typeface="Georgia"/>
              <a:cs typeface="Georgia"/>
            </a:endParaRPr>
          </a:p>
          <a:p>
            <a:pPr marL="830580" marR="567690" indent="-1270" algn="ctr">
              <a:lnSpc>
                <a:spcPts val="2860"/>
              </a:lnSpc>
              <a:spcBef>
                <a:spcPts val="45"/>
              </a:spcBef>
            </a:pPr>
            <a:r>
              <a:rPr sz="2400" b="1" spc="5" dirty="0">
                <a:solidFill>
                  <a:srgbClr val="C00000"/>
                </a:solidFill>
                <a:latin typeface="Georgia"/>
                <a:cs typeface="Georgia"/>
              </a:rPr>
              <a:t>основанием </a:t>
            </a:r>
            <a:r>
              <a:rPr sz="2400" b="1" spc="-10" dirty="0">
                <a:solidFill>
                  <a:srgbClr val="C00000"/>
                </a:solidFill>
                <a:latin typeface="Georgia"/>
                <a:cs typeface="Georgia"/>
              </a:rPr>
              <a:t>для </a:t>
            </a:r>
            <a:r>
              <a:rPr sz="2400" b="1" spc="25" dirty="0">
                <a:solidFill>
                  <a:srgbClr val="C00000"/>
                </a:solidFill>
                <a:latin typeface="Georgia"/>
                <a:cs typeface="Georgia"/>
              </a:rPr>
              <a:t>выдачи </a:t>
            </a:r>
            <a:r>
              <a:rPr sz="2400" b="1" spc="50" dirty="0">
                <a:solidFill>
                  <a:srgbClr val="C00000"/>
                </a:solidFill>
                <a:latin typeface="Georgia"/>
                <a:cs typeface="Georgia"/>
              </a:rPr>
              <a:t>выпускнику  </a:t>
            </a:r>
            <a:r>
              <a:rPr sz="2400" b="1" spc="95" dirty="0">
                <a:solidFill>
                  <a:srgbClr val="C00000"/>
                </a:solidFill>
                <a:latin typeface="Georgia"/>
                <a:cs typeface="Georgia"/>
              </a:rPr>
              <a:t>аттестата </a:t>
            </a:r>
            <a:r>
              <a:rPr sz="2400" spc="50" dirty="0">
                <a:latin typeface="Georgia"/>
                <a:cs typeface="Georgia"/>
              </a:rPr>
              <a:t>о </a:t>
            </a:r>
            <a:r>
              <a:rPr sz="2400" spc="100" dirty="0">
                <a:latin typeface="Georgia"/>
                <a:cs typeface="Georgia"/>
              </a:rPr>
              <a:t>среднем </a:t>
            </a:r>
            <a:r>
              <a:rPr sz="2400" spc="70" dirty="0">
                <a:latin typeface="Georgia"/>
                <a:cs typeface="Georgia"/>
              </a:rPr>
              <a:t>общем</a:t>
            </a:r>
            <a:r>
              <a:rPr sz="2400" spc="445" dirty="0">
                <a:latin typeface="Georgia"/>
                <a:cs typeface="Georgia"/>
              </a:rPr>
              <a:t> </a:t>
            </a:r>
            <a:r>
              <a:rPr sz="2400" spc="95" dirty="0">
                <a:latin typeface="Georgia"/>
                <a:cs typeface="Georgia"/>
              </a:rPr>
              <a:t>образовании.</a:t>
            </a:r>
            <a:endParaRPr sz="2400" dirty="0">
              <a:latin typeface="Georgia"/>
              <a:cs typeface="Georgia"/>
            </a:endParaRPr>
          </a:p>
        </p:txBody>
      </p:sp>
      <p:pic>
        <p:nvPicPr>
          <p:cNvPr id="102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1342" y="103123"/>
            <a:ext cx="8032115" cy="456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9410" algn="ctr">
              <a:lnSpc>
                <a:spcPts val="2640"/>
              </a:lnSpc>
              <a:spcBef>
                <a:spcPts val="100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ПОЛУЧЕНИЕ </a:t>
            </a:r>
            <a:r>
              <a:rPr lang="ru-RU" sz="2400" b="1" u="heavy" spc="-10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7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АТТЕСТАТА </a:t>
            </a:r>
            <a:r>
              <a:rPr lang="ru-RU" sz="2400" b="1" u="heavy" spc="-170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lang="ru-RU" sz="2400" b="1" u="heavy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35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СРЕДНЕМ</a:t>
            </a:r>
            <a:endParaRPr sz="2400" dirty="0">
              <a:latin typeface="Times New Roman"/>
              <a:cs typeface="Times New Roman"/>
            </a:endParaRPr>
          </a:p>
          <a:p>
            <a:pPr marL="1628775" algn="ctr">
              <a:lnSpc>
                <a:spcPts val="2640"/>
              </a:lnSpc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ОБЩЕМ</a:t>
            </a:r>
            <a:r>
              <a:rPr sz="2400" b="1" u="heavy" spc="-2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2400" b="1" u="heavy" spc="-24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35" dirty="0" smtClean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ОБРАЗОВАНИИ</a:t>
            </a:r>
            <a:r>
              <a:rPr sz="2400" b="1" u="heavy" spc="-1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endParaRPr sz="2400" dirty="0">
              <a:latin typeface="Times New Roman"/>
              <a:cs typeface="Times New Roman"/>
            </a:endParaRPr>
          </a:p>
          <a:p>
            <a:pPr marL="2540" algn="ctr">
              <a:lnSpc>
                <a:spcPts val="2735"/>
              </a:lnSpc>
              <a:spcBef>
                <a:spcPts val="1640"/>
              </a:spcBef>
            </a:pPr>
            <a:r>
              <a:rPr sz="2400" spc="130" dirty="0">
                <a:latin typeface="Georgia"/>
                <a:cs typeface="Georgia"/>
              </a:rPr>
              <a:t>Выпускникам, </a:t>
            </a:r>
            <a:r>
              <a:rPr sz="2400" spc="90" dirty="0">
                <a:latin typeface="Georgia"/>
                <a:cs typeface="Georgia"/>
              </a:rPr>
              <a:t>не </a:t>
            </a:r>
            <a:r>
              <a:rPr sz="2400" spc="95" dirty="0">
                <a:latin typeface="Georgia"/>
                <a:cs typeface="Georgia"/>
              </a:rPr>
              <a:t>допущенным </a:t>
            </a:r>
            <a:r>
              <a:rPr sz="2400" spc="165" dirty="0">
                <a:latin typeface="Georgia"/>
                <a:cs typeface="Georgia"/>
              </a:rPr>
              <a:t>к</a:t>
            </a:r>
            <a:r>
              <a:rPr sz="2400" spc="409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государственной</a:t>
            </a:r>
            <a:endParaRPr sz="2400" dirty="0">
              <a:latin typeface="Georgia"/>
              <a:cs typeface="Georgia"/>
            </a:endParaRPr>
          </a:p>
          <a:p>
            <a:pPr algn="ctr">
              <a:lnSpc>
                <a:spcPts val="2590"/>
              </a:lnSpc>
            </a:pPr>
            <a:r>
              <a:rPr sz="2400" spc="35" dirty="0">
                <a:latin typeface="Georgia"/>
                <a:cs typeface="Georgia"/>
              </a:rPr>
              <a:t>(итоговой) </a:t>
            </a:r>
            <a:r>
              <a:rPr sz="2400" spc="125" dirty="0">
                <a:latin typeface="Georgia"/>
                <a:cs typeface="Georgia"/>
              </a:rPr>
              <a:t>аттестации, </a:t>
            </a:r>
            <a:r>
              <a:rPr sz="2400" spc="90" dirty="0">
                <a:latin typeface="Georgia"/>
                <a:cs typeface="Georgia"/>
              </a:rPr>
              <a:t>не</a:t>
            </a:r>
            <a:r>
              <a:rPr sz="2400" spc="405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прошедшим</a:t>
            </a:r>
            <a:endParaRPr sz="2400" dirty="0">
              <a:latin typeface="Georgia"/>
              <a:cs typeface="Georgia"/>
            </a:endParaRPr>
          </a:p>
          <a:p>
            <a:pPr marL="720725" marR="713740" algn="ctr">
              <a:lnSpc>
                <a:spcPts val="2590"/>
              </a:lnSpc>
              <a:spcBef>
                <a:spcPts val="180"/>
              </a:spcBef>
            </a:pPr>
            <a:r>
              <a:rPr sz="2400" spc="120" dirty="0">
                <a:latin typeface="Georgia"/>
                <a:cs typeface="Georgia"/>
              </a:rPr>
              <a:t>государственную </a:t>
            </a:r>
            <a:r>
              <a:rPr sz="2400" spc="45" dirty="0">
                <a:latin typeface="Georgia"/>
                <a:cs typeface="Georgia"/>
              </a:rPr>
              <a:t>(итоговую) </a:t>
            </a:r>
            <a:r>
              <a:rPr sz="2400" spc="135" dirty="0">
                <a:latin typeface="Georgia"/>
                <a:cs typeface="Georgia"/>
              </a:rPr>
              <a:t>аттестацию </a:t>
            </a:r>
            <a:r>
              <a:rPr sz="2400" spc="195" dirty="0">
                <a:latin typeface="Georgia"/>
                <a:cs typeface="Georgia"/>
              </a:rPr>
              <a:t>в  </a:t>
            </a:r>
            <a:r>
              <a:rPr sz="2400" spc="90" dirty="0">
                <a:latin typeface="Georgia"/>
                <a:cs typeface="Georgia"/>
              </a:rPr>
              <a:t>установленные </a:t>
            </a:r>
            <a:r>
              <a:rPr sz="2400" spc="110" dirty="0">
                <a:latin typeface="Georgia"/>
                <a:cs typeface="Georgia"/>
              </a:rPr>
              <a:t>сроки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375" dirty="0">
                <a:latin typeface="Georgia"/>
                <a:cs typeface="Georgia"/>
              </a:rPr>
              <a:t> </a:t>
            </a:r>
            <a:r>
              <a:rPr sz="2400" spc="75" dirty="0">
                <a:latin typeface="Georgia"/>
                <a:cs typeface="Georgia"/>
              </a:rPr>
              <a:t>получившим</a:t>
            </a:r>
            <a:endParaRPr sz="2400" dirty="0">
              <a:latin typeface="Georgia"/>
              <a:cs typeface="Georgia"/>
            </a:endParaRPr>
          </a:p>
          <a:p>
            <a:pPr marL="12065" marR="5080" algn="ctr">
              <a:lnSpc>
                <a:spcPts val="2590"/>
              </a:lnSpc>
              <a:spcBef>
                <a:spcPts val="10"/>
              </a:spcBef>
            </a:pPr>
            <a:r>
              <a:rPr sz="2400" spc="80" dirty="0">
                <a:latin typeface="Georgia"/>
                <a:cs typeface="Georgia"/>
              </a:rPr>
              <a:t>неудовлетворительные </a:t>
            </a:r>
            <a:r>
              <a:rPr sz="2400" spc="75" dirty="0">
                <a:latin typeface="Georgia"/>
                <a:cs typeface="Georgia"/>
              </a:rPr>
              <a:t>результаты </a:t>
            </a:r>
            <a:r>
              <a:rPr sz="2400" spc="140" dirty="0">
                <a:latin typeface="Georgia"/>
                <a:cs typeface="Georgia"/>
              </a:rPr>
              <a:t>на </a:t>
            </a:r>
            <a:r>
              <a:rPr sz="2400" spc="65" dirty="0">
                <a:latin typeface="Georgia"/>
                <a:cs typeface="Georgia"/>
              </a:rPr>
              <a:t>обязательных  </a:t>
            </a:r>
            <a:r>
              <a:rPr sz="2400" spc="105" dirty="0">
                <a:latin typeface="Georgia"/>
                <a:cs typeface="Georgia"/>
              </a:rPr>
              <a:t>экзаменах </a:t>
            </a:r>
            <a:r>
              <a:rPr sz="2400" spc="80" dirty="0">
                <a:latin typeface="Georgia"/>
                <a:cs typeface="Georgia"/>
              </a:rPr>
              <a:t>по </a:t>
            </a:r>
            <a:r>
              <a:rPr sz="2400" spc="114" dirty="0">
                <a:latin typeface="Georgia"/>
                <a:cs typeface="Georgia"/>
              </a:rPr>
              <a:t>русскому </a:t>
            </a:r>
            <a:r>
              <a:rPr sz="2400" spc="100" dirty="0">
                <a:latin typeface="Georgia"/>
                <a:cs typeface="Georgia"/>
              </a:rPr>
              <a:t>языку </a:t>
            </a:r>
            <a:r>
              <a:rPr sz="2400" spc="90" dirty="0">
                <a:latin typeface="Georgia"/>
                <a:cs typeface="Georgia"/>
              </a:rPr>
              <a:t>и </a:t>
            </a:r>
            <a:r>
              <a:rPr sz="2400" spc="120" dirty="0">
                <a:latin typeface="Georgia"/>
                <a:cs typeface="Georgia"/>
              </a:rPr>
              <a:t>математике, </a:t>
            </a:r>
            <a:r>
              <a:rPr sz="2400" spc="-5" dirty="0">
                <a:latin typeface="Georgia"/>
                <a:cs typeface="Georgia"/>
              </a:rPr>
              <a:t>либо  </a:t>
            </a:r>
            <a:r>
              <a:rPr sz="2400" spc="80" dirty="0">
                <a:latin typeface="Georgia"/>
                <a:cs typeface="Georgia"/>
              </a:rPr>
              <a:t>получившим </a:t>
            </a:r>
            <a:r>
              <a:rPr sz="2400" spc="100" dirty="0">
                <a:latin typeface="Georgia"/>
                <a:cs typeface="Georgia"/>
              </a:rPr>
              <a:t>повторно</a:t>
            </a:r>
            <a:r>
              <a:rPr sz="2400" spc="295" dirty="0">
                <a:latin typeface="Georgia"/>
                <a:cs typeface="Georgia"/>
              </a:rPr>
              <a:t> </a:t>
            </a:r>
            <a:r>
              <a:rPr sz="2400" spc="80" dirty="0">
                <a:latin typeface="Georgia"/>
                <a:cs typeface="Georgia"/>
              </a:rPr>
              <a:t>неудовлетворительный</a:t>
            </a:r>
            <a:endParaRPr sz="2400" dirty="0">
              <a:latin typeface="Georgia"/>
              <a:cs typeface="Georgia"/>
            </a:endParaRPr>
          </a:p>
          <a:p>
            <a:pPr marL="815340">
              <a:lnSpc>
                <a:spcPts val="2415"/>
              </a:lnSpc>
            </a:pPr>
            <a:r>
              <a:rPr sz="2400" spc="75" dirty="0">
                <a:latin typeface="Georgia"/>
                <a:cs typeface="Georgia"/>
              </a:rPr>
              <a:t>результат </a:t>
            </a:r>
            <a:r>
              <a:rPr sz="2400" spc="80" dirty="0">
                <a:latin typeface="Georgia"/>
                <a:cs typeface="Georgia"/>
              </a:rPr>
              <a:t>по одному </a:t>
            </a:r>
            <a:r>
              <a:rPr sz="2400" spc="50" dirty="0">
                <a:latin typeface="Georgia"/>
                <a:cs typeface="Georgia"/>
              </a:rPr>
              <a:t>из </a:t>
            </a:r>
            <a:r>
              <a:rPr sz="2400" spc="105" dirty="0">
                <a:latin typeface="Georgia"/>
                <a:cs typeface="Georgia"/>
              </a:rPr>
              <a:t>этих предметов</a:t>
            </a:r>
            <a:r>
              <a:rPr sz="2400" spc="720" dirty="0">
                <a:latin typeface="Georgia"/>
                <a:cs typeface="Georgia"/>
              </a:rPr>
              <a:t> </a:t>
            </a:r>
            <a:r>
              <a:rPr sz="2400" spc="195" dirty="0">
                <a:latin typeface="Georgia"/>
                <a:cs typeface="Georgia"/>
              </a:rPr>
              <a:t>в</a:t>
            </a:r>
            <a:endParaRPr sz="2400" dirty="0">
              <a:latin typeface="Georgia"/>
              <a:cs typeface="Georgia"/>
            </a:endParaRPr>
          </a:p>
          <a:p>
            <a:pPr marL="495300" marR="487680" algn="ctr">
              <a:lnSpc>
                <a:spcPct val="90000"/>
              </a:lnSpc>
              <a:spcBef>
                <a:spcPts val="145"/>
              </a:spcBef>
            </a:pPr>
            <a:r>
              <a:rPr sz="2400" spc="55" dirty="0">
                <a:latin typeface="Georgia"/>
                <a:cs typeface="Georgia"/>
              </a:rPr>
              <a:t>дополнительные </a:t>
            </a:r>
            <a:r>
              <a:rPr sz="2400" spc="110" dirty="0">
                <a:latin typeface="Georgia"/>
                <a:cs typeface="Georgia"/>
              </a:rPr>
              <a:t>сроки, </a:t>
            </a:r>
            <a:r>
              <a:rPr sz="2400" spc="130" dirty="0">
                <a:latin typeface="Georgia"/>
                <a:cs typeface="Georgia"/>
              </a:rPr>
              <a:t>выдается</a:t>
            </a:r>
            <a:r>
              <a:rPr sz="2400" u="heavy" spc="1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</a:t>
            </a:r>
            <a:r>
              <a:rPr sz="2400" b="1" u="heavy" spc="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справка</a:t>
            </a:r>
            <a:r>
              <a:rPr sz="2400" b="1" spc="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40" dirty="0">
                <a:latin typeface="Georgia"/>
                <a:cs typeface="Georgia"/>
              </a:rPr>
              <a:t>об  </a:t>
            </a:r>
            <a:r>
              <a:rPr sz="2400" spc="75" dirty="0">
                <a:latin typeface="Georgia"/>
                <a:cs typeface="Georgia"/>
              </a:rPr>
              <a:t>обучении </a:t>
            </a:r>
            <a:r>
              <a:rPr sz="2400" spc="195" dirty="0">
                <a:latin typeface="Georgia"/>
                <a:cs typeface="Georgia"/>
              </a:rPr>
              <a:t>в </a:t>
            </a:r>
            <a:r>
              <a:rPr sz="2400" spc="75" dirty="0">
                <a:latin typeface="Georgia"/>
                <a:cs typeface="Georgia"/>
              </a:rPr>
              <a:t>образовательном </a:t>
            </a:r>
            <a:r>
              <a:rPr sz="2400" spc="100" dirty="0">
                <a:latin typeface="Georgia"/>
                <a:cs typeface="Georgia"/>
              </a:rPr>
              <a:t>учреждении </a:t>
            </a:r>
            <a:r>
              <a:rPr sz="2400" spc="80" dirty="0">
                <a:latin typeface="Georgia"/>
                <a:cs typeface="Georgia"/>
              </a:rPr>
              <a:t>по  </a:t>
            </a:r>
            <a:r>
              <a:rPr sz="2400" spc="85" dirty="0">
                <a:latin typeface="Georgia"/>
                <a:cs typeface="Georgia"/>
              </a:rPr>
              <a:t>установленной</a:t>
            </a:r>
            <a:r>
              <a:rPr sz="2400" spc="190" dirty="0">
                <a:latin typeface="Georgia"/>
                <a:cs typeface="Georgia"/>
              </a:rPr>
              <a:t> </a:t>
            </a:r>
            <a:r>
              <a:rPr sz="2400" spc="110" dirty="0">
                <a:latin typeface="Georgia"/>
                <a:cs typeface="Georgia"/>
              </a:rPr>
              <a:t>форме.</a:t>
            </a:r>
            <a:endParaRPr sz="2400" dirty="0">
              <a:latin typeface="Georgia"/>
              <a:cs typeface="Georgia"/>
            </a:endParaRPr>
          </a:p>
        </p:txBody>
      </p:sp>
      <p:pic>
        <p:nvPicPr>
          <p:cNvPr id="4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666751"/>
            <a:ext cx="8686800" cy="5607048"/>
          </a:xfrm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5"/>
              </a:spcBef>
            </a:pPr>
            <a:r>
              <a:rPr sz="2400" b="1" spc="-75" dirty="0">
                <a:latin typeface="Georgia"/>
                <a:cs typeface="Georgia"/>
              </a:rPr>
              <a:t>Цель: </a:t>
            </a:r>
            <a:r>
              <a:rPr sz="2400" b="1" spc="150" dirty="0">
                <a:solidFill>
                  <a:srgbClr val="C00000"/>
                </a:solidFill>
                <a:latin typeface="Georgia"/>
                <a:cs typeface="Georgia"/>
              </a:rPr>
              <a:t>допуск </a:t>
            </a:r>
            <a:r>
              <a:rPr sz="2400" b="1" spc="210" dirty="0">
                <a:solidFill>
                  <a:srgbClr val="C00000"/>
                </a:solidFill>
                <a:latin typeface="Georgia"/>
                <a:cs typeface="Georgia"/>
              </a:rPr>
              <a:t>к</a:t>
            </a:r>
            <a:r>
              <a:rPr sz="2400" b="1" spc="-3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2400" b="1" spc="-25" dirty="0">
                <a:solidFill>
                  <a:srgbClr val="C00000"/>
                </a:solidFill>
                <a:latin typeface="Georgia"/>
                <a:cs typeface="Georgia"/>
              </a:rPr>
              <a:t>ГИА</a:t>
            </a:r>
            <a:endParaRPr sz="2400" b="1" dirty="0">
              <a:solidFill>
                <a:srgbClr val="C00000"/>
              </a:solidFill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2400" b="1" spc="-25" dirty="0">
                <a:latin typeface="Georgia"/>
                <a:cs typeface="Georgia"/>
              </a:rPr>
              <a:t>Форма: </a:t>
            </a:r>
            <a:r>
              <a:rPr sz="2400" spc="110" dirty="0">
                <a:latin typeface="Georgia"/>
                <a:cs typeface="Georgia"/>
              </a:rPr>
              <a:t>сочинение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560" dirty="0">
                <a:latin typeface="Georgia"/>
                <a:cs typeface="Georgia"/>
              </a:rPr>
              <a:t> </a:t>
            </a:r>
            <a:r>
              <a:rPr sz="2400" spc="75" dirty="0">
                <a:latin typeface="Georgia"/>
                <a:cs typeface="Georgia"/>
              </a:rPr>
              <a:t>изложение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400" b="1" spc="25" dirty="0">
                <a:latin typeface="Georgia"/>
                <a:cs typeface="Georgia"/>
              </a:rPr>
              <a:t>Результат: </a:t>
            </a:r>
            <a:r>
              <a:rPr sz="2400" spc="125" dirty="0">
                <a:latin typeface="Georgia"/>
                <a:cs typeface="Georgia"/>
              </a:rPr>
              <a:t>зачет </a:t>
            </a:r>
            <a:r>
              <a:rPr sz="2400" dirty="0">
                <a:latin typeface="Georgia"/>
                <a:cs typeface="Georgia"/>
              </a:rPr>
              <a:t>или</a:t>
            </a:r>
            <a:r>
              <a:rPr sz="2400" spc="555" dirty="0">
                <a:latin typeface="Georgia"/>
                <a:cs typeface="Georgia"/>
              </a:rPr>
              <a:t> </a:t>
            </a:r>
            <a:r>
              <a:rPr sz="2400" spc="120" dirty="0">
                <a:latin typeface="Georgia"/>
                <a:cs typeface="Georgia"/>
              </a:rPr>
              <a:t>незачет</a:t>
            </a:r>
            <a:endParaRPr sz="2400" dirty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spc="80" dirty="0">
                <a:latin typeface="Georgia"/>
                <a:cs typeface="Georgia"/>
              </a:rPr>
              <a:t>Дата </a:t>
            </a:r>
            <a:r>
              <a:rPr sz="2400" b="1" dirty="0">
                <a:latin typeface="Georgia"/>
                <a:cs typeface="Georgia"/>
              </a:rPr>
              <a:t>проведения: </a:t>
            </a:r>
            <a:r>
              <a:rPr lang="ru-RU"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4 </a:t>
            </a:r>
            <a:r>
              <a:rPr lang="ru-RU"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декабря </a:t>
            </a:r>
            <a:r>
              <a:rPr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20</a:t>
            </a:r>
            <a:r>
              <a:rPr lang="ru-RU"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24(среда</a:t>
            </a:r>
            <a:r>
              <a:rPr lang="ru-RU"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)</a:t>
            </a:r>
            <a:r>
              <a:rPr sz="2400" b="1" spc="215" dirty="0" smtClean="0">
                <a:solidFill>
                  <a:srgbClr val="FF0000"/>
                </a:solidFill>
                <a:latin typeface="Georgia"/>
                <a:cs typeface="Georgia"/>
              </a:rPr>
              <a:t>  </a:t>
            </a:r>
            <a:endParaRPr lang="ru-RU" sz="2400" b="1" spc="215" dirty="0" smtClean="0">
              <a:solidFill>
                <a:srgbClr val="FF0000"/>
              </a:solidFill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dirty="0" err="1" smtClean="0">
                <a:latin typeface="Georgia"/>
                <a:cs typeface="Georgia"/>
              </a:rPr>
              <a:t>Время</a:t>
            </a:r>
            <a:r>
              <a:rPr sz="2400" b="1" dirty="0" smtClean="0">
                <a:latin typeface="Georgia"/>
                <a:cs typeface="Georgia"/>
              </a:rPr>
              <a:t> </a:t>
            </a:r>
            <a:r>
              <a:rPr sz="2400" b="1" spc="-25" dirty="0">
                <a:latin typeface="Georgia"/>
                <a:cs typeface="Georgia"/>
              </a:rPr>
              <a:t>написания: </a:t>
            </a:r>
            <a:r>
              <a:rPr sz="2400" spc="220" dirty="0">
                <a:latin typeface="Georgia"/>
                <a:cs typeface="Georgia"/>
              </a:rPr>
              <a:t>235 </a:t>
            </a:r>
            <a:r>
              <a:rPr sz="2400" spc="135" dirty="0" err="1">
                <a:latin typeface="Georgia"/>
                <a:cs typeface="Georgia"/>
              </a:rPr>
              <a:t>минут</a:t>
            </a:r>
            <a:r>
              <a:rPr sz="2400" spc="135" dirty="0">
                <a:latin typeface="Georgia"/>
                <a:cs typeface="Georgia"/>
              </a:rPr>
              <a:t>  </a:t>
            </a:r>
            <a:endParaRPr lang="ru-RU" sz="2400" spc="135" dirty="0" smtClean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sz="2400" b="1" spc="-125" dirty="0" err="1" smtClean="0">
                <a:latin typeface="Georgia"/>
                <a:cs typeface="Georgia"/>
              </a:rPr>
              <a:t>Начало</a:t>
            </a:r>
            <a:r>
              <a:rPr sz="2400" b="1" spc="-125" dirty="0" smtClean="0">
                <a:latin typeface="Georgia"/>
                <a:cs typeface="Georgia"/>
              </a:rPr>
              <a:t> </a:t>
            </a:r>
            <a:r>
              <a:rPr sz="2400" b="1" spc="-20" dirty="0">
                <a:latin typeface="Georgia"/>
                <a:cs typeface="Georgia"/>
              </a:rPr>
              <a:t>сочинения: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spc="125" dirty="0" smtClean="0">
                <a:latin typeface="Georgia"/>
                <a:cs typeface="Georgia"/>
              </a:rPr>
              <a:t>10:00</a:t>
            </a:r>
            <a:endParaRPr lang="ru-RU" sz="2400" spc="125" dirty="0" smtClean="0"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r>
              <a:rPr lang="ru-RU" sz="2400" b="1" spc="-25" dirty="0" smtClean="0">
                <a:latin typeface="Georgia"/>
                <a:cs typeface="Georgia"/>
              </a:rPr>
              <a:t>Дополнительные сроки: </a:t>
            </a:r>
            <a:r>
              <a:rPr lang="ru-RU" sz="2400" b="1" spc="-25" dirty="0" smtClean="0">
                <a:solidFill>
                  <a:srgbClr val="FF0000"/>
                </a:solidFill>
                <a:latin typeface="Georgia"/>
                <a:cs typeface="Georgia"/>
              </a:rPr>
              <a:t>5 </a:t>
            </a:r>
            <a:r>
              <a:rPr lang="ru-RU" sz="2400" b="1" spc="-25" dirty="0" smtClean="0">
                <a:solidFill>
                  <a:srgbClr val="FF0000"/>
                </a:solidFill>
                <a:latin typeface="Georgia"/>
                <a:cs typeface="Georgia"/>
              </a:rPr>
              <a:t>февраля и  </a:t>
            </a:r>
            <a:r>
              <a:rPr lang="ru-RU" sz="2400" b="1" spc="-25" dirty="0" smtClean="0">
                <a:solidFill>
                  <a:srgbClr val="FF0000"/>
                </a:solidFill>
                <a:latin typeface="Georgia"/>
                <a:cs typeface="Georgia"/>
              </a:rPr>
              <a:t>9 апреля 2025 года</a:t>
            </a:r>
            <a:endParaRPr lang="ru-RU" sz="2400" b="1" spc="-25" dirty="0" smtClean="0">
              <a:solidFill>
                <a:srgbClr val="FF0000"/>
              </a:solidFill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endParaRPr lang="ru-RU" sz="2400" b="1" spc="-25" dirty="0" smtClean="0">
              <a:solidFill>
                <a:srgbClr val="FF0000"/>
              </a:solidFill>
              <a:latin typeface="Georgia"/>
              <a:cs typeface="Georgia"/>
            </a:endParaRPr>
          </a:p>
          <a:p>
            <a:pPr marL="12700" marR="658495" algn="just">
              <a:lnSpc>
                <a:spcPct val="144500"/>
              </a:lnSpc>
              <a:spcBef>
                <a:spcPts val="5"/>
              </a:spcBef>
            </a:pPr>
            <a:endParaRPr sz="2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91485" y="0"/>
            <a:ext cx="6369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u="heavy" spc="-10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4000" u="heavy" spc="-28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u="heavy" spc="-1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СОЧИНЕНИЕ</a:t>
            </a:r>
            <a:r>
              <a:rPr sz="4000" u="heavy" spc="-10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: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3902" y="226263"/>
            <a:ext cx="4289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u="heavy" spc="-7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1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ИТОГОВОЕ</a:t>
            </a:r>
            <a:r>
              <a:rPr sz="2800" u="heavy" spc="-25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105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СОЧИНЕНИЕ</a:t>
            </a:r>
            <a:endParaRPr sz="28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836167"/>
            <a:ext cx="772477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28185">
              <a:lnSpc>
                <a:spcPct val="100000"/>
              </a:lnSpc>
              <a:spcBef>
                <a:spcPts val="95"/>
              </a:spcBef>
            </a:pPr>
            <a:r>
              <a:rPr sz="2800" u="heavy" spc="-700" dirty="0">
                <a:solidFill>
                  <a:srgbClr val="C0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sz="28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pic>
        <p:nvPicPr>
          <p:cNvPr id="1026" name="Picture 2" descr="F:\2021-2022\ГИА в 2022 году\d496e7fdc51a5824c130e0b6e6cfca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967153"/>
            <a:ext cx="6858000" cy="3868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095" y="872744"/>
            <a:ext cx="8201659" cy="187134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42240" marR="139700" algn="ctr">
              <a:lnSpc>
                <a:spcPts val="3890"/>
              </a:lnSpc>
              <a:spcBef>
                <a:spcPts val="585"/>
              </a:spcBef>
            </a:pPr>
            <a:r>
              <a:rPr sz="3600" spc="5" dirty="0">
                <a:latin typeface="Georgia"/>
                <a:cs typeface="Georgia"/>
              </a:rPr>
              <a:t>Для </a:t>
            </a:r>
            <a:r>
              <a:rPr sz="3600" spc="175" dirty="0">
                <a:latin typeface="Georgia"/>
                <a:cs typeface="Georgia"/>
              </a:rPr>
              <a:t>участия </a:t>
            </a:r>
            <a:r>
              <a:rPr sz="3600" spc="295" dirty="0">
                <a:latin typeface="Georgia"/>
                <a:cs typeface="Georgia"/>
              </a:rPr>
              <a:t>в </a:t>
            </a:r>
            <a:r>
              <a:rPr sz="3600" spc="170" dirty="0">
                <a:latin typeface="Georgia"/>
                <a:cs typeface="Georgia"/>
              </a:rPr>
              <a:t>ЕГЭ </a:t>
            </a:r>
            <a:r>
              <a:rPr sz="3600" spc="150" dirty="0">
                <a:latin typeface="Georgia"/>
                <a:cs typeface="Georgia"/>
              </a:rPr>
              <a:t>обучающемуся  </a:t>
            </a:r>
            <a:r>
              <a:rPr sz="3600" spc="114" dirty="0">
                <a:latin typeface="Georgia"/>
                <a:cs typeface="Georgia"/>
              </a:rPr>
              <a:t>необходимо</a:t>
            </a:r>
            <a:r>
              <a:rPr sz="3600" spc="254" dirty="0">
                <a:latin typeface="Georgia"/>
                <a:cs typeface="Georgia"/>
              </a:rPr>
              <a:t> </a:t>
            </a:r>
            <a:r>
              <a:rPr sz="3600" spc="295" dirty="0">
                <a:latin typeface="Georgia"/>
                <a:cs typeface="Georgia"/>
              </a:rPr>
              <a:t>в</a:t>
            </a:r>
            <a:endParaRPr sz="3600" dirty="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1945"/>
              </a:spcBef>
            </a:pPr>
            <a:r>
              <a:rPr sz="3600" b="1" spc="-35" dirty="0">
                <a:latin typeface="Georgia"/>
                <a:cs typeface="Georgia"/>
              </a:rPr>
              <a:t>СРОК </a:t>
            </a:r>
            <a:r>
              <a:rPr sz="3600" b="1" spc="35" dirty="0">
                <a:latin typeface="Georgia"/>
                <a:cs typeface="Georgia"/>
              </a:rPr>
              <a:t>ДО </a:t>
            </a:r>
            <a:r>
              <a:rPr sz="3600" b="1" spc="610" dirty="0">
                <a:solidFill>
                  <a:srgbClr val="C00000"/>
                </a:solidFill>
                <a:latin typeface="Georgia"/>
                <a:cs typeface="Georgia"/>
              </a:rPr>
              <a:t>1</a:t>
            </a:r>
            <a:r>
              <a:rPr sz="3600" b="1" spc="610" dirty="0">
                <a:latin typeface="Georgia"/>
                <a:cs typeface="Georgia"/>
              </a:rPr>
              <a:t> </a:t>
            </a:r>
            <a:r>
              <a:rPr sz="3600" b="1" spc="-135" dirty="0">
                <a:latin typeface="Georgia"/>
                <a:cs typeface="Georgia"/>
              </a:rPr>
              <a:t>ФЕВРАЛЯ </a:t>
            </a:r>
            <a:r>
              <a:rPr sz="3600" b="1" spc="-20" dirty="0" smtClean="0">
                <a:solidFill>
                  <a:srgbClr val="C00000"/>
                </a:solidFill>
                <a:latin typeface="Georgia"/>
                <a:cs typeface="Georgia"/>
              </a:rPr>
              <a:t>202</a:t>
            </a:r>
            <a:r>
              <a:rPr lang="ru-RU" sz="3600" b="1" spc="-20" dirty="0" smtClean="0">
                <a:solidFill>
                  <a:srgbClr val="C00000"/>
                </a:solidFill>
                <a:latin typeface="Georgia"/>
                <a:cs typeface="Georgia"/>
              </a:rPr>
              <a:t>5</a:t>
            </a:r>
            <a:r>
              <a:rPr sz="3600" b="1" spc="195" dirty="0" smtClean="0">
                <a:latin typeface="Georgia"/>
                <a:cs typeface="Georgia"/>
              </a:rPr>
              <a:t> </a:t>
            </a:r>
            <a:r>
              <a:rPr sz="3600" b="1" spc="-15" dirty="0">
                <a:latin typeface="Georgia"/>
                <a:cs typeface="Georgia"/>
              </a:rPr>
              <a:t>ГОДА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59258"/>
            <a:ext cx="66294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5" smtClean="0">
                <a:solidFill>
                  <a:srgbClr val="C00000"/>
                </a:solidFill>
                <a:latin typeface="Times New Roman"/>
                <a:cs typeface="Times New Roman"/>
              </a:rPr>
              <a:t>РЕГИСТРАЦИЯ </a:t>
            </a:r>
            <a:r>
              <a:rPr sz="4400" spc="-50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4400" spc="-3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spc="-100" dirty="0">
                <a:solidFill>
                  <a:srgbClr val="C00000"/>
                </a:solidFill>
                <a:latin typeface="Times New Roman"/>
                <a:cs typeface="Times New Roman"/>
              </a:rPr>
              <a:t>ЕГЭ</a:t>
            </a:r>
            <a:endParaRPr sz="44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2879" y="2976372"/>
            <a:ext cx="2407920" cy="1234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4884" y="2910839"/>
            <a:ext cx="2415540" cy="12740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0428" y="3003804"/>
            <a:ext cx="2312746" cy="11392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0428" y="3003804"/>
            <a:ext cx="2313305" cy="1139825"/>
          </a:xfrm>
          <a:custGeom>
            <a:avLst/>
            <a:gdLst/>
            <a:ahLst/>
            <a:cxnLst/>
            <a:rect l="l" t="t" r="r" b="b"/>
            <a:pathLst>
              <a:path w="2313305" h="1139825">
                <a:moveTo>
                  <a:pt x="0" y="189864"/>
                </a:moveTo>
                <a:lnTo>
                  <a:pt x="6782" y="139376"/>
                </a:lnTo>
                <a:lnTo>
                  <a:pt x="25924" y="94017"/>
                </a:lnTo>
                <a:lnTo>
                  <a:pt x="55616" y="55594"/>
                </a:lnTo>
                <a:lnTo>
                  <a:pt x="94047" y="25912"/>
                </a:lnTo>
                <a:lnTo>
                  <a:pt x="139408" y="6779"/>
                </a:lnTo>
                <a:lnTo>
                  <a:pt x="189890" y="0"/>
                </a:lnTo>
                <a:lnTo>
                  <a:pt x="2122881" y="0"/>
                </a:lnTo>
                <a:lnTo>
                  <a:pt x="2173369" y="6779"/>
                </a:lnTo>
                <a:lnTo>
                  <a:pt x="2218728" y="25912"/>
                </a:lnTo>
                <a:lnTo>
                  <a:pt x="2257151" y="55594"/>
                </a:lnTo>
                <a:lnTo>
                  <a:pt x="2286833" y="94017"/>
                </a:lnTo>
                <a:lnTo>
                  <a:pt x="2305966" y="139376"/>
                </a:lnTo>
                <a:lnTo>
                  <a:pt x="2312746" y="189864"/>
                </a:lnTo>
                <a:lnTo>
                  <a:pt x="2312746" y="949401"/>
                </a:lnTo>
                <a:lnTo>
                  <a:pt x="2305966" y="999882"/>
                </a:lnTo>
                <a:lnTo>
                  <a:pt x="2286833" y="1045243"/>
                </a:lnTo>
                <a:lnTo>
                  <a:pt x="2257151" y="1083675"/>
                </a:lnTo>
                <a:lnTo>
                  <a:pt x="2218728" y="1113366"/>
                </a:lnTo>
                <a:lnTo>
                  <a:pt x="2173369" y="1132508"/>
                </a:lnTo>
                <a:lnTo>
                  <a:pt x="2122881" y="1139291"/>
                </a:lnTo>
                <a:lnTo>
                  <a:pt x="189890" y="1139291"/>
                </a:lnTo>
                <a:lnTo>
                  <a:pt x="139408" y="1132508"/>
                </a:lnTo>
                <a:lnTo>
                  <a:pt x="94047" y="1113366"/>
                </a:lnTo>
                <a:lnTo>
                  <a:pt x="55616" y="1083675"/>
                </a:lnTo>
                <a:lnTo>
                  <a:pt x="25924" y="1045243"/>
                </a:lnTo>
                <a:lnTo>
                  <a:pt x="6782" y="999882"/>
                </a:lnTo>
                <a:lnTo>
                  <a:pt x="0" y="949401"/>
                </a:lnTo>
                <a:lnTo>
                  <a:pt x="0" y="18986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8600" y="2993263"/>
            <a:ext cx="22860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100"/>
              </a:spcBef>
            </a:pPr>
            <a:r>
              <a:rPr lang="en-US" sz="2000" b="1" spc="-135" dirty="0" err="1" smtClean="0">
                <a:latin typeface="Trebuchet MS"/>
                <a:cs typeface="Trebuchet MS"/>
              </a:rPr>
              <a:t>ege</a:t>
            </a:r>
            <a:r>
              <a:rPr sz="2000" b="1" spc="-135" smtClean="0">
                <a:latin typeface="Trebuchet MS"/>
                <a:cs typeface="Trebuchet MS"/>
              </a:rPr>
              <a:t>.</a:t>
            </a:r>
            <a:r>
              <a:rPr lang="en-US" sz="2000" b="1" spc="-135" dirty="0" err="1" smtClean="0">
                <a:latin typeface="Trebuchet MS"/>
                <a:cs typeface="Trebuchet MS"/>
              </a:rPr>
              <a:t>kostroma</a:t>
            </a:r>
            <a:r>
              <a:rPr lang="en-US" sz="2000" b="1" spc="-135" dirty="0" smtClean="0">
                <a:latin typeface="Trebuchet MS"/>
                <a:cs typeface="Trebuchet MS"/>
              </a:rPr>
              <a:t>.</a:t>
            </a:r>
            <a:r>
              <a:rPr sz="2000" b="1" spc="-135" smtClean="0">
                <a:latin typeface="Trebuchet MS"/>
                <a:cs typeface="Trebuchet MS"/>
              </a:rPr>
              <a:t>ru</a:t>
            </a:r>
            <a:r>
              <a:rPr sz="2000" b="1" spc="-225" smtClean="0">
                <a:latin typeface="Trebuchet MS"/>
                <a:cs typeface="Trebuchet MS"/>
              </a:rPr>
              <a:t> </a:t>
            </a:r>
            <a:r>
              <a:rPr sz="2000" b="1" spc="-140" dirty="0"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2000" b="1" spc="-220" dirty="0">
                <a:latin typeface="Arial"/>
                <a:cs typeface="Arial"/>
              </a:rPr>
              <a:t>офиц</a:t>
            </a:r>
            <a:r>
              <a:rPr sz="2000" b="1" spc="-210" dirty="0">
                <a:latin typeface="Arial"/>
                <a:cs typeface="Arial"/>
              </a:rPr>
              <a:t>и</a:t>
            </a:r>
            <a:r>
              <a:rPr sz="2000" b="1" spc="-190" dirty="0">
                <a:latin typeface="Arial"/>
                <a:cs typeface="Arial"/>
              </a:rPr>
              <a:t>альный  </a:t>
            </a:r>
            <a:r>
              <a:rPr sz="2000" b="1" spc="-200" dirty="0">
                <a:latin typeface="Arial"/>
                <a:cs typeface="Arial"/>
              </a:rPr>
              <a:t>портал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00984" y="2976372"/>
            <a:ext cx="2327148" cy="12344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52800" y="3028950"/>
            <a:ext cx="2232279" cy="11392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47846" y="3003804"/>
            <a:ext cx="2232660" cy="1139825"/>
          </a:xfrm>
          <a:custGeom>
            <a:avLst/>
            <a:gdLst/>
            <a:ahLst/>
            <a:cxnLst/>
            <a:rect l="l" t="t" r="r" b="b"/>
            <a:pathLst>
              <a:path w="2232660" h="1139825">
                <a:moveTo>
                  <a:pt x="0" y="189864"/>
                </a:moveTo>
                <a:lnTo>
                  <a:pt x="6788" y="139376"/>
                </a:lnTo>
                <a:lnTo>
                  <a:pt x="25940" y="94017"/>
                </a:lnTo>
                <a:lnTo>
                  <a:pt x="55641" y="55594"/>
                </a:lnTo>
                <a:lnTo>
                  <a:pt x="94074" y="25912"/>
                </a:lnTo>
                <a:lnTo>
                  <a:pt x="139420" y="6779"/>
                </a:lnTo>
                <a:lnTo>
                  <a:pt x="189864" y="0"/>
                </a:lnTo>
                <a:lnTo>
                  <a:pt x="2042414" y="0"/>
                </a:lnTo>
                <a:lnTo>
                  <a:pt x="2092858" y="6779"/>
                </a:lnTo>
                <a:lnTo>
                  <a:pt x="2138204" y="25912"/>
                </a:lnTo>
                <a:lnTo>
                  <a:pt x="2176637" y="55594"/>
                </a:lnTo>
                <a:lnTo>
                  <a:pt x="2206338" y="94017"/>
                </a:lnTo>
                <a:lnTo>
                  <a:pt x="2225490" y="139376"/>
                </a:lnTo>
                <a:lnTo>
                  <a:pt x="2232279" y="189864"/>
                </a:lnTo>
                <a:lnTo>
                  <a:pt x="2232279" y="949401"/>
                </a:lnTo>
                <a:lnTo>
                  <a:pt x="2225490" y="999882"/>
                </a:lnTo>
                <a:lnTo>
                  <a:pt x="2206338" y="1045243"/>
                </a:lnTo>
                <a:lnTo>
                  <a:pt x="2176637" y="1083675"/>
                </a:lnTo>
                <a:lnTo>
                  <a:pt x="2138204" y="1113366"/>
                </a:lnTo>
                <a:lnTo>
                  <a:pt x="2092858" y="1132508"/>
                </a:lnTo>
                <a:lnTo>
                  <a:pt x="2042414" y="1139291"/>
                </a:lnTo>
                <a:lnTo>
                  <a:pt x="189864" y="1139291"/>
                </a:lnTo>
                <a:lnTo>
                  <a:pt x="139420" y="1132508"/>
                </a:lnTo>
                <a:lnTo>
                  <a:pt x="94074" y="1113366"/>
                </a:lnTo>
                <a:lnTo>
                  <a:pt x="55641" y="1083675"/>
                </a:lnTo>
                <a:lnTo>
                  <a:pt x="25940" y="1045243"/>
                </a:lnTo>
                <a:lnTo>
                  <a:pt x="6788" y="999882"/>
                </a:lnTo>
                <a:lnTo>
                  <a:pt x="0" y="949401"/>
                </a:lnTo>
                <a:lnTo>
                  <a:pt x="0" y="18986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29000" y="3176142"/>
            <a:ext cx="20574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2400" b="1" spc="-190" dirty="0">
                <a:latin typeface="Arial"/>
                <a:cs typeface="Arial"/>
              </a:rPr>
              <a:t>Ли</a:t>
            </a:r>
            <a:r>
              <a:rPr sz="2400" b="1" spc="-160" dirty="0">
                <a:latin typeface="Arial"/>
                <a:cs typeface="Arial"/>
              </a:rPr>
              <a:t>ч</a:t>
            </a:r>
            <a:r>
              <a:rPr sz="2400" b="1" spc="-165" dirty="0">
                <a:latin typeface="Arial"/>
                <a:cs typeface="Arial"/>
              </a:rPr>
              <a:t>ный  </a:t>
            </a:r>
            <a:r>
              <a:rPr sz="2400" b="1" spc="-50" dirty="0">
                <a:latin typeface="Arial"/>
                <a:cs typeface="Arial"/>
              </a:rPr>
              <a:t>к</a:t>
            </a:r>
            <a:r>
              <a:rPr sz="2400" b="1" spc="-155" dirty="0">
                <a:latin typeface="Arial"/>
                <a:cs typeface="Arial"/>
              </a:rPr>
              <a:t>абин</a:t>
            </a:r>
            <a:r>
              <a:rPr sz="2400" b="1" spc="-140" dirty="0">
                <a:latin typeface="Arial"/>
                <a:cs typeface="Arial"/>
              </a:rPr>
              <a:t>е</a:t>
            </a:r>
            <a:r>
              <a:rPr sz="2400" b="1" spc="-245" dirty="0">
                <a:latin typeface="Arial"/>
                <a:cs typeface="Arial"/>
              </a:rPr>
              <a:t>т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21552" y="2976372"/>
            <a:ext cx="2186940" cy="12344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61176" y="3093720"/>
            <a:ext cx="2177796" cy="908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68922" y="3003804"/>
            <a:ext cx="2091562" cy="11392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68922" y="3003804"/>
            <a:ext cx="2091689" cy="1139825"/>
          </a:xfrm>
          <a:custGeom>
            <a:avLst/>
            <a:gdLst/>
            <a:ahLst/>
            <a:cxnLst/>
            <a:rect l="l" t="t" r="r" b="b"/>
            <a:pathLst>
              <a:path w="2091690" h="1139825">
                <a:moveTo>
                  <a:pt x="0" y="189864"/>
                </a:moveTo>
                <a:lnTo>
                  <a:pt x="6779" y="139376"/>
                </a:lnTo>
                <a:lnTo>
                  <a:pt x="25912" y="94017"/>
                </a:lnTo>
                <a:lnTo>
                  <a:pt x="55594" y="55594"/>
                </a:lnTo>
                <a:lnTo>
                  <a:pt x="94017" y="25912"/>
                </a:lnTo>
                <a:lnTo>
                  <a:pt x="139376" y="6779"/>
                </a:lnTo>
                <a:lnTo>
                  <a:pt x="189865" y="0"/>
                </a:lnTo>
                <a:lnTo>
                  <a:pt x="1901571" y="0"/>
                </a:lnTo>
                <a:lnTo>
                  <a:pt x="1952068" y="6779"/>
                </a:lnTo>
                <a:lnTo>
                  <a:pt x="1997451" y="25912"/>
                </a:lnTo>
                <a:lnTo>
                  <a:pt x="2035905" y="55594"/>
                </a:lnTo>
                <a:lnTo>
                  <a:pt x="2065617" y="94017"/>
                </a:lnTo>
                <a:lnTo>
                  <a:pt x="2084774" y="139376"/>
                </a:lnTo>
                <a:lnTo>
                  <a:pt x="2091562" y="189864"/>
                </a:lnTo>
                <a:lnTo>
                  <a:pt x="2091562" y="949401"/>
                </a:lnTo>
                <a:lnTo>
                  <a:pt x="2084774" y="999882"/>
                </a:lnTo>
                <a:lnTo>
                  <a:pt x="2065617" y="1045243"/>
                </a:lnTo>
                <a:lnTo>
                  <a:pt x="2035905" y="1083675"/>
                </a:lnTo>
                <a:lnTo>
                  <a:pt x="1997451" y="1113366"/>
                </a:lnTo>
                <a:lnTo>
                  <a:pt x="1952068" y="1132508"/>
                </a:lnTo>
                <a:lnTo>
                  <a:pt x="1901571" y="1139291"/>
                </a:lnTo>
                <a:lnTo>
                  <a:pt x="189865" y="1139291"/>
                </a:lnTo>
                <a:lnTo>
                  <a:pt x="139376" y="1132508"/>
                </a:lnTo>
                <a:lnTo>
                  <a:pt x="94017" y="1113366"/>
                </a:lnTo>
                <a:lnTo>
                  <a:pt x="55594" y="1083675"/>
                </a:lnTo>
                <a:lnTo>
                  <a:pt x="25912" y="1045243"/>
                </a:lnTo>
                <a:lnTo>
                  <a:pt x="6779" y="999882"/>
                </a:lnTo>
                <a:lnTo>
                  <a:pt x="0" y="949401"/>
                </a:lnTo>
                <a:lnTo>
                  <a:pt x="0" y="18986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68324" y="4319015"/>
            <a:ext cx="6765035" cy="7955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8052" y="4140708"/>
            <a:ext cx="6627876" cy="10027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15618" y="4345787"/>
            <a:ext cx="6669989" cy="70083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74258" y="4234992"/>
            <a:ext cx="6553200" cy="9085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spc="-320" dirty="0">
                <a:solidFill>
                  <a:srgbClr val="C00000"/>
                </a:solidFill>
                <a:latin typeface="Arial"/>
                <a:cs typeface="Arial"/>
              </a:rPr>
              <a:t>ПОЛУЧЕНИЕ </a:t>
            </a:r>
            <a:r>
              <a:rPr sz="2800" b="1" spc="-265" dirty="0">
                <a:solidFill>
                  <a:srgbClr val="C00000"/>
                </a:solidFill>
                <a:latin typeface="Arial"/>
                <a:cs typeface="Arial"/>
              </a:rPr>
              <a:t>УВЕДОМЛЕНИЙ </a:t>
            </a:r>
            <a:r>
              <a:rPr lang="ru-RU" sz="2800" b="1" spc="-295" dirty="0" smtClean="0">
                <a:solidFill>
                  <a:srgbClr val="C00000"/>
                </a:solidFill>
                <a:latin typeface="Arial"/>
                <a:cs typeface="Arial"/>
              </a:rPr>
              <a:t>В ОУ ПОД РОСПИСЬ УЧАСТНИКА ЕГЭ </a:t>
            </a:r>
            <a:r>
              <a:rPr sz="2800" b="1" u="sng" spc="-345" dirty="0">
                <a:solidFill>
                  <a:srgbClr val="C00000"/>
                </a:solidFill>
                <a:uFill>
                  <a:solidFill>
                    <a:srgbClr val="214856"/>
                  </a:solidFill>
                </a:uFill>
                <a:latin typeface="Arial"/>
                <a:cs typeface="Arial"/>
              </a:rPr>
              <a:t>	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4" name="object 9"/>
          <p:cNvSpPr txBox="1"/>
          <p:nvPr/>
        </p:nvSpPr>
        <p:spPr>
          <a:xfrm>
            <a:off x="6477000" y="3105150"/>
            <a:ext cx="19050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100"/>
              </a:spcBef>
            </a:pPr>
            <a:r>
              <a:rPr lang="ru-RU" sz="2000" b="1" spc="-135" dirty="0" smtClean="0">
                <a:latin typeface="Trebuchet MS"/>
                <a:cs typeface="Trebuchet MS"/>
              </a:rPr>
              <a:t>С указанием паспорта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25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374" y="971550"/>
            <a:ext cx="758063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30" dirty="0">
                <a:latin typeface="Georgia"/>
                <a:cs typeface="Georgia"/>
              </a:rPr>
              <a:t>Заявление </a:t>
            </a:r>
            <a:r>
              <a:rPr sz="3600" spc="210" dirty="0">
                <a:latin typeface="Georgia"/>
                <a:cs typeface="Georgia"/>
              </a:rPr>
              <a:t>на </a:t>
            </a:r>
            <a:r>
              <a:rPr sz="3600" spc="170" dirty="0">
                <a:latin typeface="Georgia"/>
                <a:cs typeface="Georgia"/>
              </a:rPr>
              <a:t>ЕГЭ </a:t>
            </a:r>
            <a:r>
              <a:rPr sz="3600" spc="165" dirty="0">
                <a:latin typeface="Georgia"/>
                <a:cs typeface="Georgia"/>
              </a:rPr>
              <a:t>может</a:t>
            </a:r>
            <a:r>
              <a:rPr sz="3600" spc="580" dirty="0">
                <a:latin typeface="Georgia"/>
                <a:cs typeface="Georgia"/>
              </a:rPr>
              <a:t> </a:t>
            </a:r>
            <a:r>
              <a:rPr sz="3600" spc="170" dirty="0">
                <a:latin typeface="Georgia"/>
                <a:cs typeface="Georgia"/>
              </a:rPr>
              <a:t>подать</a:t>
            </a:r>
            <a:endParaRPr sz="36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0800" y="59258"/>
            <a:ext cx="62484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5" dirty="0">
                <a:solidFill>
                  <a:srgbClr val="C00000"/>
                </a:solidFill>
                <a:latin typeface="Times New Roman"/>
                <a:cs typeface="Times New Roman"/>
              </a:rPr>
              <a:t>РЕГИСТРАЦИЯ </a:t>
            </a:r>
            <a:r>
              <a:rPr sz="4400" spc="-50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4400" spc="-3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spc="-100" dirty="0">
                <a:solidFill>
                  <a:srgbClr val="C00000"/>
                </a:solidFill>
                <a:latin typeface="Times New Roman"/>
                <a:cs typeface="Times New Roman"/>
              </a:rPr>
              <a:t>ЕГЭ</a:t>
            </a:r>
            <a:endParaRPr sz="44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435" y="1969007"/>
            <a:ext cx="4488180" cy="1908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964" y="2148839"/>
            <a:ext cx="4050791" cy="1456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504" y="1995677"/>
            <a:ext cx="4392486" cy="1814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504" y="1995677"/>
            <a:ext cx="4392930" cy="1814830"/>
          </a:xfrm>
          <a:custGeom>
            <a:avLst/>
            <a:gdLst/>
            <a:ahLst/>
            <a:cxnLst/>
            <a:rect l="l" t="t" r="r" b="b"/>
            <a:pathLst>
              <a:path w="4392930" h="1814829">
                <a:moveTo>
                  <a:pt x="0" y="302514"/>
                </a:moveTo>
                <a:lnTo>
                  <a:pt x="3958" y="253430"/>
                </a:lnTo>
                <a:lnTo>
                  <a:pt x="15418" y="206873"/>
                </a:lnTo>
                <a:lnTo>
                  <a:pt x="33758" y="163465"/>
                </a:lnTo>
                <a:lnTo>
                  <a:pt x="58354" y="123828"/>
                </a:lnTo>
                <a:lnTo>
                  <a:pt x="88584" y="88582"/>
                </a:lnTo>
                <a:lnTo>
                  <a:pt x="123826" y="58350"/>
                </a:lnTo>
                <a:lnTo>
                  <a:pt x="163456" y="33755"/>
                </a:lnTo>
                <a:lnTo>
                  <a:pt x="206852" y="15416"/>
                </a:lnTo>
                <a:lnTo>
                  <a:pt x="253391" y="3957"/>
                </a:lnTo>
                <a:lnTo>
                  <a:pt x="302451" y="0"/>
                </a:lnTo>
                <a:lnTo>
                  <a:pt x="4090099" y="0"/>
                </a:lnTo>
                <a:lnTo>
                  <a:pt x="4139148" y="3957"/>
                </a:lnTo>
                <a:lnTo>
                  <a:pt x="4185677" y="15416"/>
                </a:lnTo>
                <a:lnTo>
                  <a:pt x="4229064" y="33755"/>
                </a:lnTo>
                <a:lnTo>
                  <a:pt x="4268686" y="58350"/>
                </a:lnTo>
                <a:lnTo>
                  <a:pt x="4303920" y="88582"/>
                </a:lnTo>
                <a:lnTo>
                  <a:pt x="4334143" y="123828"/>
                </a:lnTo>
                <a:lnTo>
                  <a:pt x="4358735" y="163465"/>
                </a:lnTo>
                <a:lnTo>
                  <a:pt x="4377071" y="206873"/>
                </a:lnTo>
                <a:lnTo>
                  <a:pt x="4388529" y="253430"/>
                </a:lnTo>
                <a:lnTo>
                  <a:pt x="4392486" y="302514"/>
                </a:lnTo>
                <a:lnTo>
                  <a:pt x="4392486" y="1512189"/>
                </a:lnTo>
                <a:lnTo>
                  <a:pt x="4388529" y="1561241"/>
                </a:lnTo>
                <a:lnTo>
                  <a:pt x="4377071" y="1607780"/>
                </a:lnTo>
                <a:lnTo>
                  <a:pt x="4358735" y="1651181"/>
                </a:lnTo>
                <a:lnTo>
                  <a:pt x="4334143" y="1690820"/>
                </a:lnTo>
                <a:lnTo>
                  <a:pt x="4303920" y="1726072"/>
                </a:lnTo>
                <a:lnTo>
                  <a:pt x="4268686" y="1756315"/>
                </a:lnTo>
                <a:lnTo>
                  <a:pt x="4229064" y="1780923"/>
                </a:lnTo>
                <a:lnTo>
                  <a:pt x="4185677" y="1799274"/>
                </a:lnTo>
                <a:lnTo>
                  <a:pt x="4139148" y="1810741"/>
                </a:lnTo>
                <a:lnTo>
                  <a:pt x="4090099" y="1814703"/>
                </a:lnTo>
                <a:lnTo>
                  <a:pt x="302451" y="1814703"/>
                </a:lnTo>
                <a:lnTo>
                  <a:pt x="253391" y="1810741"/>
                </a:lnTo>
                <a:lnTo>
                  <a:pt x="206852" y="1799274"/>
                </a:lnTo>
                <a:lnTo>
                  <a:pt x="163456" y="1780923"/>
                </a:lnTo>
                <a:lnTo>
                  <a:pt x="123826" y="1756315"/>
                </a:lnTo>
                <a:lnTo>
                  <a:pt x="88584" y="1726072"/>
                </a:lnTo>
                <a:lnTo>
                  <a:pt x="58354" y="1690820"/>
                </a:lnTo>
                <a:lnTo>
                  <a:pt x="33758" y="1651181"/>
                </a:lnTo>
                <a:lnTo>
                  <a:pt x="15418" y="1607780"/>
                </a:lnTo>
                <a:lnTo>
                  <a:pt x="3958" y="1561241"/>
                </a:lnTo>
                <a:lnTo>
                  <a:pt x="0" y="1512189"/>
                </a:lnTo>
                <a:lnTo>
                  <a:pt x="0" y="302514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5031" y="2230958"/>
            <a:ext cx="3634104" cy="1310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9825">
              <a:lnSpc>
                <a:spcPct val="100000"/>
              </a:lnSpc>
              <a:spcBef>
                <a:spcPts val="100"/>
              </a:spcBef>
            </a:pPr>
            <a:r>
              <a:rPr sz="2400" u="sng" spc="-6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1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Участник</a:t>
            </a:r>
            <a:r>
              <a:rPr sz="2400" b="1" u="sng" spc="-1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sng" spc="-2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ГИА</a:t>
            </a:r>
            <a:endParaRPr sz="2400" u="sng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2000" b="1" i="1" spc="-175" dirty="0" smtClean="0">
                <a:latin typeface="Trebuchet MS"/>
                <a:cs typeface="Trebuchet MS"/>
              </a:rPr>
              <a:t>- </a:t>
            </a:r>
            <a:r>
              <a:rPr sz="2000" b="1" i="1" spc="-125" dirty="0" err="1" smtClean="0">
                <a:latin typeface="Trebuchet MS"/>
                <a:cs typeface="Trebuchet MS"/>
              </a:rPr>
              <a:t>сведения</a:t>
            </a:r>
            <a:r>
              <a:rPr sz="2000" b="1" i="1" spc="-125" dirty="0" smtClean="0">
                <a:latin typeface="Trebuchet MS"/>
                <a:cs typeface="Trebuchet MS"/>
              </a:rPr>
              <a:t> </a:t>
            </a:r>
            <a:r>
              <a:rPr sz="2000" b="1" i="1" spc="-100" dirty="0">
                <a:latin typeface="Trebuchet MS"/>
                <a:cs typeface="Trebuchet MS"/>
              </a:rPr>
              <a:t>об</a:t>
            </a:r>
            <a:r>
              <a:rPr sz="2000" b="1" i="1" spc="-195" dirty="0">
                <a:latin typeface="Trebuchet MS"/>
                <a:cs typeface="Trebuchet MS"/>
              </a:rPr>
              <a:t> </a:t>
            </a:r>
            <a:r>
              <a:rPr sz="2000" b="1" i="1" spc="-120" dirty="0">
                <a:latin typeface="Trebuchet MS"/>
                <a:cs typeface="Trebuchet MS"/>
              </a:rPr>
              <a:t>участнике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lang="ru-RU" sz="2000" b="1" i="1" spc="-175" dirty="0" smtClean="0">
                <a:latin typeface="Trebuchet MS"/>
                <a:cs typeface="Trebuchet MS"/>
              </a:rPr>
              <a:t>- </a:t>
            </a:r>
            <a:r>
              <a:rPr sz="2000" b="1" i="1" spc="-125" dirty="0" err="1" smtClean="0">
                <a:latin typeface="Trebuchet MS"/>
                <a:cs typeface="Trebuchet MS"/>
              </a:rPr>
              <a:t>сведения</a:t>
            </a:r>
            <a:r>
              <a:rPr sz="2000" b="1" i="1" spc="-125" dirty="0" smtClean="0">
                <a:latin typeface="Trebuchet MS"/>
                <a:cs typeface="Trebuchet MS"/>
              </a:rPr>
              <a:t> </a:t>
            </a:r>
            <a:r>
              <a:rPr sz="2000" b="1" i="1" spc="-100" dirty="0">
                <a:latin typeface="Trebuchet MS"/>
                <a:cs typeface="Trebuchet MS"/>
              </a:rPr>
              <a:t>об</a:t>
            </a:r>
            <a:r>
              <a:rPr sz="2000" b="1" i="1" spc="-195" dirty="0">
                <a:latin typeface="Trebuchet MS"/>
                <a:cs typeface="Trebuchet MS"/>
              </a:rPr>
              <a:t> </a:t>
            </a:r>
            <a:r>
              <a:rPr sz="2000" b="1" i="1" spc="-110" dirty="0">
                <a:latin typeface="Trebuchet MS"/>
                <a:cs typeface="Trebuchet MS"/>
              </a:rPr>
              <a:t>образовательной</a:t>
            </a:r>
            <a:endParaRPr sz="20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b="1" i="1" spc="-100" dirty="0">
                <a:latin typeface="Trebuchet MS"/>
                <a:cs typeface="Trebuchet MS"/>
              </a:rPr>
              <a:t>организации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68011" y="1962911"/>
            <a:ext cx="4343399" cy="1914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01540" y="1962911"/>
            <a:ext cx="4032504" cy="1822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16017" y="1989582"/>
            <a:ext cx="4248531" cy="1820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16017" y="1989582"/>
            <a:ext cx="4248785" cy="1821180"/>
          </a:xfrm>
          <a:custGeom>
            <a:avLst/>
            <a:gdLst/>
            <a:ahLst/>
            <a:cxnLst/>
            <a:rect l="l" t="t" r="r" b="b"/>
            <a:pathLst>
              <a:path w="4248784" h="1821179">
                <a:moveTo>
                  <a:pt x="0" y="303530"/>
                </a:moveTo>
                <a:lnTo>
                  <a:pt x="3972" y="254294"/>
                </a:lnTo>
                <a:lnTo>
                  <a:pt x="15472" y="207589"/>
                </a:lnTo>
                <a:lnTo>
                  <a:pt x="33875" y="164038"/>
                </a:lnTo>
                <a:lnTo>
                  <a:pt x="58554" y="124266"/>
                </a:lnTo>
                <a:lnTo>
                  <a:pt x="88884" y="88900"/>
                </a:lnTo>
                <a:lnTo>
                  <a:pt x="124239" y="58562"/>
                </a:lnTo>
                <a:lnTo>
                  <a:pt x="163994" y="33878"/>
                </a:lnTo>
                <a:lnTo>
                  <a:pt x="207524" y="15473"/>
                </a:lnTo>
                <a:lnTo>
                  <a:pt x="254202" y="3972"/>
                </a:lnTo>
                <a:lnTo>
                  <a:pt x="303403" y="0"/>
                </a:lnTo>
                <a:lnTo>
                  <a:pt x="3945001" y="0"/>
                </a:lnTo>
                <a:lnTo>
                  <a:pt x="3994236" y="3972"/>
                </a:lnTo>
                <a:lnTo>
                  <a:pt x="4040941" y="15473"/>
                </a:lnTo>
                <a:lnTo>
                  <a:pt x="4084492" y="33878"/>
                </a:lnTo>
                <a:lnTo>
                  <a:pt x="4124264" y="58562"/>
                </a:lnTo>
                <a:lnTo>
                  <a:pt x="4159631" y="88900"/>
                </a:lnTo>
                <a:lnTo>
                  <a:pt x="4189968" y="124266"/>
                </a:lnTo>
                <a:lnTo>
                  <a:pt x="4214652" y="164038"/>
                </a:lnTo>
                <a:lnTo>
                  <a:pt x="4233057" y="207589"/>
                </a:lnTo>
                <a:lnTo>
                  <a:pt x="4244558" y="254294"/>
                </a:lnTo>
                <a:lnTo>
                  <a:pt x="4248531" y="303530"/>
                </a:lnTo>
                <a:lnTo>
                  <a:pt x="4248531" y="1517269"/>
                </a:lnTo>
                <a:lnTo>
                  <a:pt x="4244558" y="1566504"/>
                </a:lnTo>
                <a:lnTo>
                  <a:pt x="4233057" y="1613209"/>
                </a:lnTo>
                <a:lnTo>
                  <a:pt x="4214652" y="1656760"/>
                </a:lnTo>
                <a:lnTo>
                  <a:pt x="4189968" y="1696532"/>
                </a:lnTo>
                <a:lnTo>
                  <a:pt x="4159630" y="1731899"/>
                </a:lnTo>
                <a:lnTo>
                  <a:pt x="4124264" y="1762236"/>
                </a:lnTo>
                <a:lnTo>
                  <a:pt x="4084492" y="1786920"/>
                </a:lnTo>
                <a:lnTo>
                  <a:pt x="4040941" y="1805325"/>
                </a:lnTo>
                <a:lnTo>
                  <a:pt x="3994236" y="1816826"/>
                </a:lnTo>
                <a:lnTo>
                  <a:pt x="3945001" y="1820799"/>
                </a:lnTo>
                <a:lnTo>
                  <a:pt x="303403" y="1820799"/>
                </a:lnTo>
                <a:lnTo>
                  <a:pt x="254202" y="1816826"/>
                </a:lnTo>
                <a:lnTo>
                  <a:pt x="207524" y="1805325"/>
                </a:lnTo>
                <a:lnTo>
                  <a:pt x="163994" y="1786920"/>
                </a:lnTo>
                <a:lnTo>
                  <a:pt x="124239" y="1762236"/>
                </a:lnTo>
                <a:lnTo>
                  <a:pt x="88884" y="1731899"/>
                </a:lnTo>
                <a:lnTo>
                  <a:pt x="58554" y="1696532"/>
                </a:lnTo>
                <a:lnTo>
                  <a:pt x="33875" y="1656760"/>
                </a:lnTo>
                <a:lnTo>
                  <a:pt x="15472" y="1613209"/>
                </a:lnTo>
                <a:lnTo>
                  <a:pt x="3972" y="1566504"/>
                </a:lnTo>
                <a:lnTo>
                  <a:pt x="0" y="1517269"/>
                </a:lnTo>
                <a:lnTo>
                  <a:pt x="0" y="303530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84546" y="2045030"/>
            <a:ext cx="361061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6040">
              <a:lnSpc>
                <a:spcPct val="100000"/>
              </a:lnSpc>
              <a:spcBef>
                <a:spcPts val="100"/>
              </a:spcBef>
            </a:pPr>
            <a:r>
              <a:rPr sz="2400" u="sng" spc="-59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229" dirty="0" err="1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Родитель</a:t>
            </a:r>
            <a:endParaRPr sz="2400" b="1" u="sng" spc="-229" dirty="0" smtClean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ru-RU" sz="2000" b="1" i="1" spc="-175" dirty="0" smtClean="0">
                <a:latin typeface="Trebuchet MS"/>
                <a:cs typeface="Trebuchet MS"/>
              </a:rPr>
              <a:t>- </a:t>
            </a:r>
            <a:r>
              <a:rPr lang="ru-RU" sz="2000" b="1" i="1" spc="-125" dirty="0" smtClean="0">
                <a:latin typeface="Trebuchet MS"/>
                <a:cs typeface="Trebuchet MS"/>
              </a:rPr>
              <a:t>подписывает заявление участника</a:t>
            </a:r>
            <a:endParaRPr sz="2000" dirty="0" smtClean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4801" y="401955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</a:rPr>
              <a:t>2025 </a:t>
            </a:r>
            <a:r>
              <a:rPr lang="ru-RU" sz="2400" b="1" dirty="0" smtClean="0">
                <a:solidFill>
                  <a:srgbClr val="C00000"/>
                </a:solidFill>
              </a:rPr>
              <a:t>году подать заявление на участие в ЕГЭ можно будет и через ГОСУСЛУГИ в электронном виде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0800" y="59258"/>
            <a:ext cx="62484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45" dirty="0">
                <a:solidFill>
                  <a:srgbClr val="C00000"/>
                </a:solidFill>
                <a:latin typeface="Times New Roman"/>
                <a:cs typeface="Times New Roman"/>
              </a:rPr>
              <a:t>РЕГИСТРАЦИЯ </a:t>
            </a:r>
            <a:r>
              <a:rPr sz="4400" spc="-50" dirty="0">
                <a:solidFill>
                  <a:srgbClr val="C00000"/>
                </a:solidFill>
                <a:latin typeface="Times New Roman"/>
                <a:cs typeface="Times New Roman"/>
              </a:rPr>
              <a:t>НА</a:t>
            </a:r>
            <a:r>
              <a:rPr sz="4400" spc="-3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4400" spc="-100" dirty="0">
                <a:solidFill>
                  <a:srgbClr val="C00000"/>
                </a:solidFill>
                <a:latin typeface="Times New Roman"/>
                <a:cs typeface="Times New Roman"/>
              </a:rPr>
              <a:t>ЕГЭ</a:t>
            </a:r>
            <a:endParaRPr sz="440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01540" y="1962911"/>
            <a:ext cx="4032504" cy="1822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95401" y="1989582"/>
            <a:ext cx="7162799" cy="1820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НОВОЕ!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Возможность смены предметов по выбору, а также уровня ЕГЭ по математике (профильный или базовый) уже после подачи заявления на участие</a:t>
            </a:r>
            <a:endParaRPr sz="2400" b="1" dirty="0">
              <a:solidFill>
                <a:srgbClr val="C00000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95401" y="1989582"/>
            <a:ext cx="7162799" cy="1821180"/>
          </a:xfrm>
          <a:custGeom>
            <a:avLst/>
            <a:gdLst/>
            <a:ahLst/>
            <a:cxnLst/>
            <a:rect l="l" t="t" r="r" b="b"/>
            <a:pathLst>
              <a:path w="4248784" h="1821179">
                <a:moveTo>
                  <a:pt x="0" y="303530"/>
                </a:moveTo>
                <a:lnTo>
                  <a:pt x="3972" y="254294"/>
                </a:lnTo>
                <a:lnTo>
                  <a:pt x="15472" y="207589"/>
                </a:lnTo>
                <a:lnTo>
                  <a:pt x="33875" y="164038"/>
                </a:lnTo>
                <a:lnTo>
                  <a:pt x="58554" y="124266"/>
                </a:lnTo>
                <a:lnTo>
                  <a:pt x="88884" y="88900"/>
                </a:lnTo>
                <a:lnTo>
                  <a:pt x="124239" y="58562"/>
                </a:lnTo>
                <a:lnTo>
                  <a:pt x="163994" y="33878"/>
                </a:lnTo>
                <a:lnTo>
                  <a:pt x="207524" y="15473"/>
                </a:lnTo>
                <a:lnTo>
                  <a:pt x="254202" y="3972"/>
                </a:lnTo>
                <a:lnTo>
                  <a:pt x="303403" y="0"/>
                </a:lnTo>
                <a:lnTo>
                  <a:pt x="3945001" y="0"/>
                </a:lnTo>
                <a:lnTo>
                  <a:pt x="3994236" y="3972"/>
                </a:lnTo>
                <a:lnTo>
                  <a:pt x="4040941" y="15473"/>
                </a:lnTo>
                <a:lnTo>
                  <a:pt x="4084492" y="33878"/>
                </a:lnTo>
                <a:lnTo>
                  <a:pt x="4124264" y="58562"/>
                </a:lnTo>
                <a:lnTo>
                  <a:pt x="4159631" y="88900"/>
                </a:lnTo>
                <a:lnTo>
                  <a:pt x="4189968" y="124266"/>
                </a:lnTo>
                <a:lnTo>
                  <a:pt x="4214652" y="164038"/>
                </a:lnTo>
                <a:lnTo>
                  <a:pt x="4233057" y="207589"/>
                </a:lnTo>
                <a:lnTo>
                  <a:pt x="4244558" y="254294"/>
                </a:lnTo>
                <a:lnTo>
                  <a:pt x="4248531" y="303530"/>
                </a:lnTo>
                <a:lnTo>
                  <a:pt x="4248531" y="1517269"/>
                </a:lnTo>
                <a:lnTo>
                  <a:pt x="4244558" y="1566504"/>
                </a:lnTo>
                <a:lnTo>
                  <a:pt x="4233057" y="1613209"/>
                </a:lnTo>
                <a:lnTo>
                  <a:pt x="4214652" y="1656760"/>
                </a:lnTo>
                <a:lnTo>
                  <a:pt x="4189968" y="1696532"/>
                </a:lnTo>
                <a:lnTo>
                  <a:pt x="4159630" y="1731899"/>
                </a:lnTo>
                <a:lnTo>
                  <a:pt x="4124264" y="1762236"/>
                </a:lnTo>
                <a:lnTo>
                  <a:pt x="4084492" y="1786920"/>
                </a:lnTo>
                <a:lnTo>
                  <a:pt x="4040941" y="1805325"/>
                </a:lnTo>
                <a:lnTo>
                  <a:pt x="3994236" y="1816826"/>
                </a:lnTo>
                <a:lnTo>
                  <a:pt x="3945001" y="1820799"/>
                </a:lnTo>
                <a:lnTo>
                  <a:pt x="303403" y="1820799"/>
                </a:lnTo>
                <a:lnTo>
                  <a:pt x="254202" y="1816826"/>
                </a:lnTo>
                <a:lnTo>
                  <a:pt x="207524" y="1805325"/>
                </a:lnTo>
                <a:lnTo>
                  <a:pt x="163994" y="1786920"/>
                </a:lnTo>
                <a:lnTo>
                  <a:pt x="124239" y="1762236"/>
                </a:lnTo>
                <a:lnTo>
                  <a:pt x="88884" y="1731899"/>
                </a:lnTo>
                <a:lnTo>
                  <a:pt x="58554" y="1696532"/>
                </a:lnTo>
                <a:lnTo>
                  <a:pt x="33875" y="1656760"/>
                </a:lnTo>
                <a:lnTo>
                  <a:pt x="15472" y="1613209"/>
                </a:lnTo>
                <a:lnTo>
                  <a:pt x="3972" y="1566504"/>
                </a:lnTo>
                <a:lnTo>
                  <a:pt x="0" y="1517269"/>
                </a:lnTo>
                <a:lnTo>
                  <a:pt x="0" y="303530"/>
                </a:lnTo>
                <a:close/>
              </a:path>
            </a:pathLst>
          </a:custGeom>
          <a:ln w="9525">
            <a:solidFill>
              <a:srgbClr val="2148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Picture 2" descr="C:\Users\Оксана\Desktop\thumb_e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0"/>
            <a:ext cx="2028091" cy="961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6620A798C5C4EBFE598734B2B55C3" ma:contentTypeVersion="2" ma:contentTypeDescription="Создание документа." ma:contentTypeScope="" ma:versionID="8c9baf3d7356e7d308b6269f7d95385a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acaa67dec13bfd1f4674971e7a51f229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6PQ52NDQUCDJ-269-1638</_dlc_DocId>
    <_dlc_DocIdUrl xmlns="4c48e722-e5ee-4bb4-abb8-2d4075f5b3da">
      <Url>http://www.eduportal44.ru/Manturovo/Sch3/_layouts/15/DocIdRedir.aspx?ID=6PQ52NDQUCDJ-269-1638</Url>
      <Description>6PQ52NDQUCDJ-269-1638</Description>
    </_dlc_DocIdUrl>
  </documentManagement>
</p:properties>
</file>

<file path=customXml/itemProps1.xml><?xml version="1.0" encoding="utf-8"?>
<ds:datastoreItem xmlns:ds="http://schemas.openxmlformats.org/officeDocument/2006/customXml" ds:itemID="{2B179B7E-1243-4E79-B99A-C491E1255966}"/>
</file>

<file path=customXml/itemProps2.xml><?xml version="1.0" encoding="utf-8"?>
<ds:datastoreItem xmlns:ds="http://schemas.openxmlformats.org/officeDocument/2006/customXml" ds:itemID="{CF360117-1E00-4234-83E3-C83175839897}"/>
</file>

<file path=customXml/itemProps3.xml><?xml version="1.0" encoding="utf-8"?>
<ds:datastoreItem xmlns:ds="http://schemas.openxmlformats.org/officeDocument/2006/customXml" ds:itemID="{720B047A-18F5-45C9-BD76-A541055C0378}"/>
</file>

<file path=customXml/itemProps4.xml><?xml version="1.0" encoding="utf-8"?>
<ds:datastoreItem xmlns:ds="http://schemas.openxmlformats.org/officeDocument/2006/customXml" ds:itemID="{001A34BB-94FB-4347-999F-08AC662A466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</TotalTime>
  <Words>745</Words>
  <Application>Microsoft Office PowerPoint</Application>
  <PresentationFormat>Экран (16:9)</PresentationFormat>
  <Paragraphs>189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 Приказ Минпросвещения России и Рособрнадзора</vt:lpstr>
      <vt:lpstr>Слайд 3</vt:lpstr>
      <vt:lpstr>Слайд 4</vt:lpstr>
      <vt:lpstr> ИТОГОВОЕ СОЧИНЕНИЕ:</vt:lpstr>
      <vt:lpstr> ИТОГОВОЕ СОЧИНЕНИЕ</vt:lpstr>
      <vt:lpstr>РЕГИСТРАЦИЯ НА ЕГЭ</vt:lpstr>
      <vt:lpstr>РЕГИСТРАЦИЯ НА ЕГЭ</vt:lpstr>
      <vt:lpstr>РЕГИСТРАЦИЯ НА ЕГЭ</vt:lpstr>
      <vt:lpstr>РАСПИСАНИЕ ЕГЭ</vt:lpstr>
      <vt:lpstr>ПРОЕКТ РАСПИСАНИЯ ЕГЭ 2025</vt:lpstr>
      <vt:lpstr>ПРОЕКТ РАСПИСАНИЯ ЕГЭ 2025</vt:lpstr>
      <vt:lpstr>МИНИМАЛЬНОЕ КОЛИЧЕСТВО БАЛЛОВ</vt:lpstr>
      <vt:lpstr> ВРЕМЯ НАПИСАНИЯ ЭКЗАМЕНОВ:</vt:lpstr>
      <vt:lpstr>Слайд 15</vt:lpstr>
      <vt:lpstr>Слайд 16</vt:lpstr>
      <vt:lpstr>Слайд 17</vt:lpstr>
      <vt:lpstr>Слайд 18</vt:lpstr>
      <vt:lpstr>Слайд 19</vt:lpstr>
      <vt:lpstr> Как можно получить дополнительные баллы (от 1 до 10 баллов)</vt:lpstr>
      <vt:lpstr> МЕДАЛЬ  «За особые успехи в учении»</vt:lpstr>
      <vt:lpstr> САЙТЫ В ПОМОЩЬ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kreslavski_ga</dc:creator>
  <cp:lastModifiedBy>Оксана</cp:lastModifiedBy>
  <cp:revision>82</cp:revision>
  <dcterms:created xsi:type="dcterms:W3CDTF">2019-10-15T10:38:01Z</dcterms:created>
  <dcterms:modified xsi:type="dcterms:W3CDTF">2024-10-11T10:07:49Z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2019-10-15T00:00:00Z</vt:filetime>
  </property>
  <property fmtid="{D5CDD505-2E9C-101B-9397-08002B2CF9AE}" pid="5" name="ContentTypeId">
    <vt:lpwstr>0x01010009A6620A798C5C4EBFE598734B2B55C3</vt:lpwstr>
  </property>
  <property fmtid="{D5CDD505-2E9C-101B-9397-08002B2CF9AE}" pid="6" name="_dlc_DocIdItemGuid">
    <vt:lpwstr>9ac0a693-e839-48ef-b5e8-4f4b14702ebe</vt:lpwstr>
  </property>
</Properties>
</file>