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>
      <p:cViewPr>
        <p:scale>
          <a:sx n="93" d="100"/>
          <a:sy n="93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B29A-C00B-460A-A34E-2DF959DCD0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B90D-FFD1-4280-B1C6-6F8C12F4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758_%D0%B3%D0%BE%D0%B4" TargetMode="External"/><Relationship Id="rId13" Type="http://schemas.openxmlformats.org/officeDocument/2006/relationships/hyperlink" Target="https://ru.wikipedia.org/wiki/%D0%92%D0%BE%D0%BB%D0%BA" TargetMode="External"/><Relationship Id="rId3" Type="http://schemas.openxmlformats.org/officeDocument/2006/relationships/hyperlink" Target="https://ru.wikipedia.org/wiki/%D0%94%D0%BE%D0%BC%D0%B0%D1%88%D0%BD%D0%B8%D0%B5_%D0%B6%D0%B8%D0%B2%D0%BE%D1%82%D0%BD%D1%8B%D0%B5" TargetMode="External"/><Relationship Id="rId7" Type="http://schemas.openxmlformats.org/officeDocument/2006/relationships/hyperlink" Target="https://ru.wikipedia.org/wiki/%D0%9A%D0%B0%D1%80%D0%BB_%D0%9B%D0%B8%D0%BD%D0%BD%D0%B5%D0%B9" TargetMode="External"/><Relationship Id="rId12" Type="http://schemas.openxmlformats.org/officeDocument/2006/relationships/hyperlink" Target="https://ru.wikipedia.org/wiki/%D0%9F%D0%BE%D0%B4%D0%B2%D0%B8%D0%B4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8%D0%BE%D0%BB%D0%BE%D0%B3%D0%B8%D1%87%D0%B5%D1%81%D0%BA%D0%B8%D0%B9_%D0%B2%D0%B8%D0%B4" TargetMode="External"/><Relationship Id="rId11" Type="http://schemas.openxmlformats.org/officeDocument/2006/relationships/hyperlink" Target="https://ru.wikipedia.org/wiki/%D0%A2%D0%B5%D1%80%D0%B8%D0%BE%D0%BB%D0%BE%D0%B3" TargetMode="External"/><Relationship Id="rId5" Type="http://schemas.openxmlformats.org/officeDocument/2006/relationships/hyperlink" Target="https://ru.wikipedia.org/wiki/%D0%96%D0%B8%D0%B2%D0%BE%D1%82%D0%BD%D1%8B%D0%B5-%D0%BA%D0%BE%D0%BC%D0%BF%D0%B0%D0%BD%D1%8C%D0%BE%D0%BD%D1%8B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ru.wikipedia.org/wiki/%D0%A1%D0%BC%D0%B8%D1%82%D1%81%D0%BE%D0%BD%D0%BE%D0%B2%D1%81%D0%BA%D0%B8%D0%B9_%D0%B8%D0%BD%D1%81%D1%82%D0%B8%D1%82%D1%83%D1%82" TargetMode="External"/><Relationship Id="rId4" Type="http://schemas.openxmlformats.org/officeDocument/2006/relationships/hyperlink" Target="https://ru.wikipedia.org/wiki/%D0%9A%D0%BE%D1%88%D0%BA%D0%B0" TargetMode="External"/><Relationship Id="rId9" Type="http://schemas.openxmlformats.org/officeDocument/2006/relationships/hyperlink" Target="https://ru.wikipedia.org/wiki/1993_%D0%B3%D0%BE%D0%B4" TargetMode="External"/><Relationship Id="rId14" Type="http://schemas.openxmlformats.org/officeDocument/2006/relationships/hyperlink" Target="https://ru.wikipedia.org/wiki/%D0%A1%D0%BE%D0%B1%D0%B0%D0%BA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ru.wikipedia.org/wiki/%D0%9F%D1%80%D0%B5%D1%81%D0%BC%D1%8B%D0%BA%D0%B0%D1%8E%D1%89%D0%B8%D0%B5%D1%81%D1%8F" TargetMode="External"/><Relationship Id="rId7" Type="http://schemas.openxmlformats.org/officeDocument/2006/relationships/hyperlink" Target="https://ru.wikipedia.org/wiki/%DF%F9%E5%F0%E8%F6%FB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4%D0%B2%D1%83%D1%85%D0%BE%D0%B4%D0%BA%D0%B8" TargetMode="External"/><Relationship Id="rId5" Type="http://schemas.openxmlformats.org/officeDocument/2006/relationships/hyperlink" Target="https://ru.wikipedia.org/wiki/%D0%97%D0%BC%D0%B5%D0%B8" TargetMode="External"/><Relationship Id="rId4" Type="http://schemas.openxmlformats.org/officeDocument/2006/relationships/hyperlink" Target="https://ru.wikipedia.org/wiki/%D0%A7%D0%B5%D1%88%D1%83%D0%B9%D1%87%D0%B0%D1%82%D1%8B%D0%B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E%D1%80%D0%BE%D0%B4%D0%B0_(%D0%B6%D0%B8%D0%B2%D0%BE%D1%82%D0%BD%D0%BE%D0%B2%D0%BE%D0%B4%D1%81%D1%82%D0%B2%D0%BE)" TargetMode="External"/><Relationship Id="rId13" Type="http://schemas.openxmlformats.org/officeDocument/2006/relationships/hyperlink" Target="https://ru.wikipedia.org/wiki/%D0%A1%D0%B5%D0%BB%D0%B5%D0%BA%D1%86%D0%B8%D1%8F" TargetMode="External"/><Relationship Id="rId3" Type="http://schemas.openxmlformats.org/officeDocument/2006/relationships/hyperlink" Target="https://ru.wikipedia.org/wiki/%D0%9A%D0%B0%D1%80%D0%B0%D1%81%D0%B8" TargetMode="External"/><Relationship Id="rId7" Type="http://schemas.openxmlformats.org/officeDocument/2006/relationships/hyperlink" Target="https://ru.wikipedia.org/wiki/%D0%90%D0%BA%D0%B2%D0%B0%D1%80%D0%B8%D1%83%D0%BC%D0%BD%D1%8B%D0%B5_%D1%80%D1%8B%D0%B1%D0%BA%D0%B8" TargetMode="External"/><Relationship Id="rId12" Type="http://schemas.openxmlformats.org/officeDocument/2006/relationships/hyperlink" Target="https://ru.wikipedia.org/wiki/%D0%93%D0%B8%D0%B1%D1%80%D0%B8%D0%B4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C7%EE%EB%EE%F2%E0%FF_%F0%FB%E1%EA%E0" TargetMode="External"/><Relationship Id="rId11" Type="http://schemas.openxmlformats.org/officeDocument/2006/relationships/hyperlink" Target="https://ru.wikipedia.org/wiki/%D0%96%D0%B8%D0%B2%D0%BE%D1%82%D0%BD%D1%8B%D0%B5" TargetMode="External"/><Relationship Id="rId5" Type="http://schemas.openxmlformats.org/officeDocument/2006/relationships/hyperlink" Target="https://ru.wikipedia.org/wiki/VII_%D0%B2%D0%B5%D0%BA" TargetMode="External"/><Relationship Id="rId15" Type="http://schemas.openxmlformats.org/officeDocument/2006/relationships/image" Target="../media/image6.jpeg"/><Relationship Id="rId10" Type="http://schemas.openxmlformats.org/officeDocument/2006/relationships/hyperlink" Target="https://ru.wikipedia.org/wiki/%D0%90%D0%BA%D0%B2%D0%B0%D1%80%D0%B8%D1%83%D0%BC" TargetMode="External"/><Relationship Id="rId4" Type="http://schemas.openxmlformats.org/officeDocument/2006/relationships/hyperlink" Target="https://ru.wikipedia.org/wiki/%D0%9E%D0%B4%D0%BE%D0%BC%D0%B0%D1%88%D0%BD%D0%B8%D0%B2%D0%B0%D0%BD%D0%B8%D0%B5" TargetMode="External"/><Relationship Id="rId9" Type="http://schemas.openxmlformats.org/officeDocument/2006/relationships/hyperlink" Target="https://ru.wikipedia.org/wiki/%D0%94%D0%BE%D0%BC%D0%B0%D1%88%D0%BD%D0%B8%D0%B5_%D0%B6%D0%B8%D0%B2%D0%BE%D1%82%D0%BD%D1%8B%D0%B5" TargetMode="External"/><Relationship Id="rId14" Type="http://schemas.openxmlformats.org/officeDocument/2006/relationships/hyperlink" Target="https://ru.wikipedia.org/wiki/%D0%9A%D0%B0%D1%80%D0%BF%D0%BE%D0%B2%D1%8B%D0%B5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B%D0%B0%D1%81%D1%82%D1%80%D0%BE%D0%BD" TargetMode="External"/><Relationship Id="rId3" Type="http://schemas.openxmlformats.org/officeDocument/2006/relationships/hyperlink" Target="https://ru.wikipedia.org/wiki/%D0%9F%D1%80%D0%B5%D1%81%D0%BC%D1%8B%D0%BA%D0%B0%D1%8E%D1%89%D0%B8%D0%B5%D1%81%D1%8F" TargetMode="External"/><Relationship Id="rId7" Type="http://schemas.openxmlformats.org/officeDocument/2006/relationships/hyperlink" Target="https://ru.wikipedia.org/wiki/%D0%9A%D0%B0%D1%80%D0%B0%D0%BF%D0%B0%D0%BA%D1%81_%D1%87%D0%B5%D1%80%D0%B5%D0%BF%D0%B0%D1%85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7%D0%B5%D0%BC%D0%BB%D1%8F" TargetMode="External"/><Relationship Id="rId5" Type="http://schemas.openxmlformats.org/officeDocument/2006/relationships/hyperlink" Target="https://ru.wikipedia.org/wiki/%D0%93%D0%B5%D0%BE%D0%B3%D1%80%D0%B0%D1%84%D0%B8%D1%87%D0%B5%D1%81%D0%BA%D0%B8%D0%B9_%D0%BF%D0%BE%D1%8F%D1%81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s://ru.wikipedia.org/wiki/%D7%E5%F0%E5%EF%E0%F5%E8" TargetMode="External"/><Relationship Id="rId9" Type="http://schemas.openxmlformats.org/officeDocument/2006/relationships/hyperlink" Target="https://ru.wikipedia.org/wiki/%D0%AD%D0%BA%D0%BE%D0%BB%D0%BE%D0%B3%D0%B8%D1%8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0%B8%D0%B3%D1%80" TargetMode="External"/><Relationship Id="rId13" Type="http://schemas.openxmlformats.org/officeDocument/2006/relationships/hyperlink" Target="https://ru.wikipedia.org/wiki/%D0%98%D1%80%D0%B0%D0%BD" TargetMode="External"/><Relationship Id="rId18" Type="http://schemas.openxmlformats.org/officeDocument/2006/relationships/hyperlink" Target="https://ru.wikipedia.org/wiki/%D0%93%D0%B8%D1%80%D1%81%D0%BA%D0%B8%D0%B9_%D0%BB%D0%B5%D1%81" TargetMode="External"/><Relationship Id="rId3" Type="http://schemas.openxmlformats.org/officeDocument/2006/relationships/hyperlink" Target="https://ru.wikipedia.org/wiki/%D0%9B%D0%B0%D1%82%D0%B8%D0%BD%D1%81%D0%BA%D0%B8%D0%B9_%D1%8F%D0%B7%D1%8B%D0%BA" TargetMode="External"/><Relationship Id="rId7" Type="http://schemas.openxmlformats.org/officeDocument/2006/relationships/hyperlink" Target="https://ru.wikipedia.org/wiki/%D0%9A%D0%BE%D1%88%D0%B0%D1%87%D1%8C%D0%B8" TargetMode="External"/><Relationship Id="rId12" Type="http://schemas.openxmlformats.org/officeDocument/2006/relationships/hyperlink" Target="https://ru.wikipedia.org/wiki/%D0%91%D0%BB%D0%B8%D0%B6%D0%BD%D0%B8%D0%B9_%D0%92%D0%BE%D1%81%D1%82%D0%BE%D0%BA" TargetMode="External"/><Relationship Id="rId17" Type="http://schemas.openxmlformats.org/officeDocument/2006/relationships/hyperlink" Target="https://ru.wikipedia.org/wiki/%D0%9F%D0%BE%D0%BF%D1%83%D0%BB%D1%8F%D1%86%D0%B8%D1%8F" TargetMode="External"/><Relationship Id="rId2" Type="http://schemas.openxmlformats.org/officeDocument/2006/relationships/hyperlink" Target="https://ru.wikipedia.org/wiki/%CB%E5%E2" TargetMode="External"/><Relationship Id="rId16" Type="http://schemas.openxmlformats.org/officeDocument/2006/relationships/hyperlink" Target="https://ru.wikipedia.org/wiki/%D0%90%D0%B7%D0%B8%D1%8F" TargetMode="External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E%D0%BB%D1%8C%D1%88%D0%B8%D0%B5_%D0%BA%D0%BE%D1%88%D0%BA%D0%B8" TargetMode="External"/><Relationship Id="rId11" Type="http://schemas.openxmlformats.org/officeDocument/2006/relationships/hyperlink" Target="https://ru.wikipedia.org/wiki/%D0%90%D1%84%D1%80%D0%B8%D0%BA%D0%B0" TargetMode="External"/><Relationship Id="rId5" Type="http://schemas.openxmlformats.org/officeDocument/2006/relationships/hyperlink" Target="https://ru.wikipedia.org/wiki/%D0%9F%D0%B0%D0%BD%D1%82%D0%B5%D1%80%D1%8B" TargetMode="External"/><Relationship Id="rId15" Type="http://schemas.openxmlformats.org/officeDocument/2006/relationships/hyperlink" Target="https://ru.wikipedia.org/wiki/%D0%AE%D0%B3_%D0%A0%D0%BE%D1%81%D1%81%D0%B8%D0%B8" TargetMode="External"/><Relationship Id="rId10" Type="http://schemas.openxmlformats.org/officeDocument/2006/relationships/hyperlink" Target="https://ru.wikipedia.org/wiki/%D0%A1%D1%80%D0%B5%D0%B4%D0%BD%D0%B8%D0%B5_%D0%B2%D0%B5%D0%BA%D0%B0" TargetMode="External"/><Relationship Id="rId19" Type="http://schemas.openxmlformats.org/officeDocument/2006/relationships/hyperlink" Target="https://ru.wikipedia.org/wiki/%D0%93%D1%83%D0%B4%D0%B6%D0%B0%D1%80%D0%B0%D1%82" TargetMode="External"/><Relationship Id="rId4" Type="http://schemas.openxmlformats.org/officeDocument/2006/relationships/hyperlink" Target="https://ru.wikipedia.org/wiki/%D0%9C%D0%BB%D0%B5%D0%BA%D0%BE%D0%BF%D0%B8%D1%82%D0%B0%D1%8E%D1%89%D0%B8%D0%B5" TargetMode="External"/><Relationship Id="rId9" Type="http://schemas.openxmlformats.org/officeDocument/2006/relationships/hyperlink" Target="https://ru.wikipedia.org/wiki/%D0%90%D1%80%D0%B5%D0%B0%D0%BB" TargetMode="External"/><Relationship Id="rId14" Type="http://schemas.openxmlformats.org/officeDocument/2006/relationships/hyperlink" Target="https://ru.wikipedia.org/wiki/%D0%95%D0%B2%D1%80%D0%BE%D0%BF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ru.wikipedia.org/wiki/%C1%E5%EB%FB%E9_%EC%E5%E4%E2%E5%E4%F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1%83%D1%80%D1%8B%D0%B9_%D0%BC%D0%B5%D0%B4%D0%B2%D0%B5%D0%B4%D1%8C" TargetMode="External"/><Relationship Id="rId5" Type="http://schemas.openxmlformats.org/officeDocument/2006/relationships/hyperlink" Target="https://ru.wikipedia.org/wiki/%D0%9C%D0%B5%D0%B4%D0%B2%D0%B5%D0%B6%D1%8C%D0%B8" TargetMode="External"/><Relationship Id="rId4" Type="http://schemas.openxmlformats.org/officeDocument/2006/relationships/hyperlink" Target="https://ru.wikipedia.org/wiki/%D0%9C%D0%BB%D0%B5%D0%BA%D0%BE%D0%BF%D0%B8%D1%82%D0%B0%D1%8E%D1%89%D0%B8%D0%B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Мои любимые животные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796136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Домашняя лошадь</a:t>
            </a:r>
            <a:r>
              <a:rPr lang="ru-RU" dirty="0"/>
              <a:t> (лат. </a:t>
            </a:r>
            <a:r>
              <a:rPr lang="ru-RU" i="1" dirty="0" err="1"/>
              <a:t>Equus</a:t>
            </a:r>
            <a:r>
              <a:rPr lang="ru-RU" i="1" dirty="0"/>
              <a:t> </a:t>
            </a:r>
            <a:r>
              <a:rPr lang="ru-RU" i="1" dirty="0" err="1"/>
              <a:t>ferus</a:t>
            </a:r>
            <a:r>
              <a:rPr lang="ru-RU" i="1" dirty="0"/>
              <a:t> </a:t>
            </a:r>
            <a:r>
              <a:rPr lang="ru-RU" i="1" dirty="0" err="1"/>
              <a:t>caballus</a:t>
            </a:r>
            <a:r>
              <a:rPr lang="ru-RU" dirty="0"/>
              <a:t>) — животное из семейства лошадиных отряда </a:t>
            </a:r>
            <a:r>
              <a:rPr lang="ru-RU" dirty="0" err="1"/>
              <a:t>непарнокопытных,одомашненный</a:t>
            </a:r>
            <a:r>
              <a:rPr lang="ru-RU" dirty="0"/>
              <a:t> и единственный сохранившийся подвид дикой лошади (</a:t>
            </a:r>
            <a:r>
              <a:rPr lang="ru-RU" i="1" dirty="0" err="1"/>
              <a:t>Equus</a:t>
            </a:r>
            <a:r>
              <a:rPr lang="ru-RU" i="1" dirty="0"/>
              <a:t> </a:t>
            </a:r>
            <a:r>
              <a:rPr lang="ru-RU" i="1" dirty="0" err="1"/>
              <a:t>ferus</a:t>
            </a:r>
            <a:r>
              <a:rPr lang="ru-RU" dirty="0"/>
              <a:t>), вымершей в дикой природе, за исключением небольшой популяции лошади Пржевальского. Широко используется человеком вплоть до настоящего времени.</a:t>
            </a:r>
          </a:p>
        </p:txBody>
      </p:sp>
      <p:pic>
        <p:nvPicPr>
          <p:cNvPr id="5122" name="Picture 2" descr="Pernod Al Ariba 0046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2594" y="4049688"/>
            <a:ext cx="3461406" cy="2808312"/>
          </a:xfrm>
          <a:prstGeom prst="rect">
            <a:avLst/>
          </a:prstGeom>
          <a:noFill/>
        </p:spPr>
      </p:pic>
      <p:pic>
        <p:nvPicPr>
          <p:cNvPr id="5124" name="Picture 4" descr="WAP.MMS.MTS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3627" y="1484784"/>
            <a:ext cx="3360373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084168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Ко́шка</a:t>
            </a:r>
            <a:r>
              <a:rPr lang="ru-RU" dirty="0"/>
              <a:t>, или </a:t>
            </a:r>
            <a:r>
              <a:rPr lang="ru-RU" b="1" dirty="0" err="1"/>
              <a:t>дома́шняя</a:t>
            </a:r>
            <a:r>
              <a:rPr lang="ru-RU" b="1" dirty="0"/>
              <a:t> </a:t>
            </a:r>
            <a:r>
              <a:rPr lang="ru-RU" b="1" dirty="0" err="1"/>
              <a:t>ко́шка</a:t>
            </a:r>
            <a:r>
              <a:rPr lang="ru-RU" dirty="0"/>
              <a:t> (лат. </a:t>
            </a:r>
            <a:r>
              <a:rPr lang="ru-RU" i="1" dirty="0" err="1"/>
              <a:t>Félis</a:t>
            </a:r>
            <a:r>
              <a:rPr lang="ru-RU" i="1" dirty="0"/>
              <a:t> </a:t>
            </a:r>
            <a:r>
              <a:rPr lang="ru-RU" i="1" dirty="0" err="1"/>
              <a:t>silvéstris</a:t>
            </a:r>
            <a:r>
              <a:rPr lang="ru-RU" i="1" dirty="0"/>
              <a:t> </a:t>
            </a:r>
            <a:r>
              <a:rPr lang="ru-RU" i="1" dirty="0" err="1"/>
              <a:t>cátus</a:t>
            </a:r>
            <a:r>
              <a:rPr lang="ru-RU" dirty="0"/>
              <a:t>) — домашнее животное, одно из наиболее </a:t>
            </a:r>
            <a:r>
              <a:rPr lang="ru-RU" dirty="0" smtClean="0"/>
              <a:t>популярных</a:t>
            </a:r>
            <a:r>
              <a:rPr lang="ru-RU" baseline="30000" dirty="0" smtClean="0"/>
              <a:t> </a:t>
            </a:r>
            <a:r>
              <a:rPr lang="ru-RU" dirty="0" smtClean="0"/>
              <a:t>(наряду с собакой</a:t>
            </a:r>
            <a:r>
              <a:rPr lang="ru-RU" dirty="0"/>
              <a:t>) «животных-компаньонов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/>
              <a:t>С зоологической точки зрения, домашняя кошка — млекопитающее семейства кошачьих отряда хищных. Ранее домашнюю кошку нередко рассматривали как отдельный биологический вид. С точки зрения современной биологической </a:t>
            </a:r>
            <a:r>
              <a:rPr lang="ru-RU" dirty="0" smtClean="0"/>
              <a:t>систематики домашняя </a:t>
            </a:r>
            <a:r>
              <a:rPr lang="ru-RU" dirty="0"/>
              <a:t>кошка (</a:t>
            </a:r>
            <a:r>
              <a:rPr lang="ru-RU" i="1" dirty="0" err="1"/>
              <a:t>Felis</a:t>
            </a:r>
            <a:r>
              <a:rPr lang="ru-RU" i="1" dirty="0"/>
              <a:t> </a:t>
            </a:r>
            <a:r>
              <a:rPr lang="ru-RU" i="1" dirty="0" err="1" smtClean="0"/>
              <a:t>silvestris</a:t>
            </a:r>
            <a:r>
              <a:rPr lang="ru-RU" i="1" dirty="0"/>
              <a:t> </a:t>
            </a:r>
            <a:r>
              <a:rPr lang="ru-RU" i="1" dirty="0" err="1" smtClean="0"/>
              <a:t>catus</a:t>
            </a:r>
            <a:r>
              <a:rPr lang="ru-RU" dirty="0"/>
              <a:t>) является подвидом лесной кошки (</a:t>
            </a:r>
            <a:r>
              <a:rPr lang="ru-RU" i="1" dirty="0" err="1"/>
              <a:t>Felis</a:t>
            </a:r>
            <a:r>
              <a:rPr lang="ru-RU" i="1" dirty="0"/>
              <a:t> </a:t>
            </a:r>
            <a:r>
              <a:rPr lang="ru-RU" i="1" dirty="0" err="1"/>
              <a:t>silvestris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Являясь одиночным охотником на грызунов и других мелких животных, кошка — социальное </a:t>
            </a:r>
            <a:r>
              <a:rPr lang="ru-RU" dirty="0" smtClean="0"/>
              <a:t>животное, </a:t>
            </a:r>
            <a:r>
              <a:rPr lang="ru-RU" dirty="0"/>
              <a:t>использующее для общения широкий диапазон звуковых сигналов, а также </a:t>
            </a:r>
            <a:r>
              <a:rPr lang="ru-RU" dirty="0" err="1" smtClean="0"/>
              <a:t>ферромоны</a:t>
            </a:r>
            <a:r>
              <a:rPr lang="ru-RU" dirty="0"/>
              <a:t> и движения </a:t>
            </a:r>
            <a:r>
              <a:rPr lang="ru-RU" dirty="0" smtClean="0"/>
              <a:t>тела.</a:t>
            </a:r>
            <a:endParaRPr lang="ru-RU" dirty="0"/>
          </a:p>
          <a:p>
            <a:endParaRPr lang="ru-RU" dirty="0"/>
          </a:p>
        </p:txBody>
      </p:sp>
      <p:pic>
        <p:nvPicPr>
          <p:cNvPr id="4100" name="Picture 4" descr="Ко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0"/>
            <a:ext cx="2483768" cy="3270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4211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Соба́ка</a:t>
            </a:r>
            <a:r>
              <a:rPr lang="ru-RU" dirty="0"/>
              <a:t> 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Canis</a:t>
            </a:r>
            <a:r>
              <a:rPr lang="ru-RU" i="1" dirty="0"/>
              <a:t> </a:t>
            </a:r>
            <a:r>
              <a:rPr lang="ru-RU" i="1" dirty="0" err="1"/>
              <a:t>lupus</a:t>
            </a:r>
            <a:r>
              <a:rPr lang="ru-RU" i="1" dirty="0"/>
              <a:t> </a:t>
            </a:r>
            <a:r>
              <a:rPr lang="ru-RU" i="1" dirty="0" err="1"/>
              <a:t>familiaris</a:t>
            </a:r>
            <a:r>
              <a:rPr lang="ru-RU" dirty="0"/>
              <a:t>) — </a:t>
            </a:r>
            <a:r>
              <a:rPr lang="ru-RU" dirty="0">
                <a:hlinkClick r:id="rId3" tooltip="Домашние животные"/>
              </a:rPr>
              <a:t>домашнее животное</a:t>
            </a:r>
            <a:r>
              <a:rPr lang="ru-RU" dirty="0"/>
              <a:t>, одно из наиболее распространённых (наряду с </a:t>
            </a:r>
            <a:r>
              <a:rPr lang="ru-RU" dirty="0">
                <a:hlinkClick r:id="rId4" tooltip="Кошка"/>
              </a:rPr>
              <a:t>кошкой</a:t>
            </a:r>
            <a:r>
              <a:rPr lang="ru-RU" dirty="0"/>
              <a:t>) «</a:t>
            </a:r>
            <a:r>
              <a:rPr lang="ru-RU" dirty="0">
                <a:hlinkClick r:id="rId5" tooltip="Животные-компаньоны"/>
              </a:rPr>
              <a:t>животных-компаньонов</a:t>
            </a:r>
            <a:r>
              <a:rPr lang="ru-RU" dirty="0"/>
              <a:t>».</a:t>
            </a:r>
          </a:p>
          <a:p>
            <a:r>
              <a:rPr lang="ru-RU" dirty="0"/>
              <a:t>Первоначально домашняя собака была отнесена в отдельный </a:t>
            </a:r>
            <a:r>
              <a:rPr lang="ru-RU" dirty="0">
                <a:hlinkClick r:id="rId6" tooltip="Биологический вид"/>
              </a:rPr>
              <a:t>биологический вид</a:t>
            </a:r>
            <a:r>
              <a:rPr lang="ru-RU" dirty="0"/>
              <a:t> 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Canis</a:t>
            </a:r>
            <a:r>
              <a:rPr lang="ru-RU" i="1" dirty="0"/>
              <a:t> </a:t>
            </a:r>
            <a:r>
              <a:rPr lang="ru-RU" i="1" dirty="0" err="1"/>
              <a:t>familiaris</a:t>
            </a:r>
            <a:r>
              <a:rPr lang="ru-RU" dirty="0"/>
              <a:t>) </a:t>
            </a:r>
            <a:r>
              <a:rPr lang="ru-RU" dirty="0">
                <a:hlinkClick r:id="rId7" tooltip="Карл Линней"/>
              </a:rPr>
              <a:t>Линнеем</a:t>
            </a:r>
            <a:r>
              <a:rPr lang="ru-RU" dirty="0"/>
              <a:t> в </a:t>
            </a:r>
            <a:r>
              <a:rPr lang="ru-RU" dirty="0">
                <a:hlinkClick r:id="rId8" tooltip="1758 год"/>
              </a:rPr>
              <a:t>1758 году</a:t>
            </a:r>
            <a:r>
              <a:rPr lang="ru-RU" dirty="0"/>
              <a:t>, в </a:t>
            </a:r>
            <a:r>
              <a:rPr lang="ru-RU" dirty="0">
                <a:hlinkClick r:id="rId9" tooltip="1993 год"/>
              </a:rPr>
              <a:t>1993 году</a:t>
            </a:r>
            <a:r>
              <a:rPr lang="ru-RU" dirty="0"/>
              <a:t> </a:t>
            </a:r>
            <a:r>
              <a:rPr lang="ru-RU" dirty="0" err="1"/>
              <a:t>реклассифицирована</a:t>
            </a:r>
            <a:r>
              <a:rPr lang="ru-RU" dirty="0"/>
              <a:t> </a:t>
            </a:r>
            <a:r>
              <a:rPr lang="ru-RU" dirty="0" err="1">
                <a:hlinkClick r:id="rId10" tooltip="Смитсоновский институт"/>
              </a:rPr>
              <a:t>Смитсоновским</a:t>
            </a:r>
            <a:r>
              <a:rPr lang="ru-RU" dirty="0">
                <a:hlinkClick r:id="rId10" tooltip="Смитсоновский институт"/>
              </a:rPr>
              <a:t> институтом</a:t>
            </a:r>
            <a:r>
              <a:rPr lang="ru-RU" dirty="0"/>
              <a:t> и Американской ассоциацией </a:t>
            </a:r>
            <a:r>
              <a:rPr lang="ru-RU" dirty="0" err="1">
                <a:hlinkClick r:id="rId11" tooltip="Териолог"/>
              </a:rPr>
              <a:t>териологов</a:t>
            </a:r>
            <a:r>
              <a:rPr lang="ru-RU" dirty="0"/>
              <a:t> в </a:t>
            </a:r>
            <a:r>
              <a:rPr lang="ru-RU" dirty="0">
                <a:hlinkClick r:id="rId12" tooltip="Подвид"/>
              </a:rPr>
              <a:t>подвид</a:t>
            </a:r>
            <a:r>
              <a:rPr lang="ru-RU" dirty="0"/>
              <a:t> </a:t>
            </a:r>
            <a:r>
              <a:rPr lang="ru-RU" dirty="0">
                <a:hlinkClick r:id="rId13" tooltip="Волк"/>
              </a:rPr>
              <a:t>волка</a:t>
            </a:r>
            <a:r>
              <a:rPr lang="ru-RU" dirty="0"/>
              <a:t>(</a:t>
            </a:r>
            <a:r>
              <a:rPr lang="ru-RU" i="1" dirty="0" err="1"/>
              <a:t>Canis</a:t>
            </a:r>
            <a:r>
              <a:rPr lang="ru-RU" i="1" dirty="0"/>
              <a:t> </a:t>
            </a:r>
            <a:r>
              <a:rPr lang="ru-RU" i="1" dirty="0" err="1"/>
              <a:t>lupus</a:t>
            </a:r>
            <a:r>
              <a:rPr lang="ru-RU" dirty="0"/>
              <a:t>)</a:t>
            </a:r>
            <a:r>
              <a:rPr lang="ru-RU" baseline="30000" dirty="0">
                <a:hlinkClick r:id="rId14"/>
              </a:rPr>
              <a:t>[2]</a:t>
            </a:r>
            <a:r>
              <a:rPr lang="ru-RU" dirty="0"/>
              <a:t>.</a:t>
            </a:r>
          </a:p>
        </p:txBody>
      </p:sp>
      <p:pic>
        <p:nvPicPr>
          <p:cNvPr id="3074" name="Picture 2" descr="Jack-Russell-Terrier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60032" y="-1"/>
            <a:ext cx="4095328" cy="3856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8104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Ящерицы</a:t>
            </a:r>
            <a:r>
              <a:rPr lang="ru-RU" dirty="0"/>
              <a:t> 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Lacertilia</a:t>
            </a:r>
            <a:r>
              <a:rPr lang="ru-RU" dirty="0"/>
              <a:t>, ранее </a:t>
            </a:r>
            <a:r>
              <a:rPr lang="ru-RU" i="1" dirty="0" err="1"/>
              <a:t>Sauria</a:t>
            </a:r>
            <a:r>
              <a:rPr lang="ru-RU" dirty="0"/>
              <a:t>) — подотряд </a:t>
            </a:r>
            <a:r>
              <a:rPr lang="ru-RU" dirty="0">
                <a:hlinkClick r:id="rId3" tooltip="Пресмыкающиеся"/>
              </a:rPr>
              <a:t>пресмыкающихся</a:t>
            </a:r>
            <a:r>
              <a:rPr lang="ru-RU" dirty="0"/>
              <a:t> из отряда </a:t>
            </a:r>
            <a:r>
              <a:rPr lang="ru-RU" dirty="0">
                <a:hlinkClick r:id="rId4" tooltip="Чешуйчатые"/>
              </a:rPr>
              <a:t>чешуйчатых</a:t>
            </a:r>
            <a:r>
              <a:rPr lang="ru-RU" dirty="0"/>
              <a:t>. Подотряд ящериц не является биологически чётко определяемой категорией, а включает в себя все те виды, которые не относятся к другим двум подотрядам чешуйчатых — </a:t>
            </a:r>
            <a:r>
              <a:rPr lang="ru-RU" dirty="0">
                <a:hlinkClick r:id="rId5" tooltip="Змеи"/>
              </a:rPr>
              <a:t>змеям</a:t>
            </a:r>
            <a:r>
              <a:rPr lang="ru-RU" dirty="0"/>
              <a:t> и </a:t>
            </a:r>
            <a:r>
              <a:rPr lang="ru-RU" dirty="0">
                <a:hlinkClick r:id="rId6" tooltip="Двуходки"/>
              </a:rPr>
              <a:t>двуходкам</a:t>
            </a:r>
            <a:r>
              <a:rPr lang="ru-RU" dirty="0"/>
              <a:t>. Змеи, вероятно, являются потомками </a:t>
            </a:r>
            <a:r>
              <a:rPr lang="ru-RU" dirty="0" err="1"/>
              <a:t>вараноидных</a:t>
            </a:r>
            <a:r>
              <a:rPr lang="ru-RU" dirty="0"/>
              <a:t> ящериц и по биологическим принципам тоже могут считаться ящерицами, но условно выделяются в отдельный подотряд</a:t>
            </a:r>
            <a:r>
              <a:rPr lang="ru-RU" baseline="30000" dirty="0">
                <a:hlinkClick r:id="rId7"/>
              </a:rPr>
              <a:t>[1]</a:t>
            </a:r>
            <a:r>
              <a:rPr lang="ru-RU" dirty="0"/>
              <a:t>. Всего по состоянию на январь 2014 года насчитывается 5907 видов ящериц</a:t>
            </a:r>
            <a:r>
              <a:rPr lang="ru-RU" baseline="30000" dirty="0">
                <a:hlinkClick r:id="rId7"/>
              </a:rPr>
              <a:t>[2]</a:t>
            </a:r>
            <a:r>
              <a:rPr lang="ru-RU" dirty="0"/>
              <a:t>.</a:t>
            </a:r>
          </a:p>
        </p:txBody>
      </p:sp>
      <p:pic>
        <p:nvPicPr>
          <p:cNvPr id="2050" name="Picture 2" descr="Jes chot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20859" y="0"/>
            <a:ext cx="3623142" cy="321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5868144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Золота́я</a:t>
            </a:r>
            <a:r>
              <a:rPr lang="ru-RU" b="1" dirty="0"/>
              <a:t> </a:t>
            </a:r>
            <a:r>
              <a:rPr lang="ru-RU" b="1" dirty="0" err="1"/>
              <a:t>ры́бка</a:t>
            </a:r>
            <a:r>
              <a:rPr lang="ru-RU" dirty="0"/>
              <a:t> 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Carassius</a:t>
            </a:r>
            <a:r>
              <a:rPr lang="ru-RU" i="1" dirty="0"/>
              <a:t> </a:t>
            </a:r>
            <a:r>
              <a:rPr lang="ru-RU" i="1" dirty="0" err="1"/>
              <a:t>auratus</a:t>
            </a:r>
            <a:r>
              <a:rPr lang="ru-RU" i="1" dirty="0"/>
              <a:t> </a:t>
            </a:r>
            <a:r>
              <a:rPr lang="ru-RU" i="1" dirty="0" err="1"/>
              <a:t>auratus</a:t>
            </a:r>
            <a:r>
              <a:rPr lang="ru-RU" dirty="0"/>
              <a:t>) — подвид пресноводных рыб рода </a:t>
            </a:r>
            <a:r>
              <a:rPr lang="ru-RU" dirty="0">
                <a:hlinkClick r:id="rId3" tooltip="Караси"/>
              </a:rPr>
              <a:t>карасей</a:t>
            </a:r>
            <a:r>
              <a:rPr lang="ru-RU" dirty="0"/>
              <a:t>. Её предок был </a:t>
            </a:r>
            <a:r>
              <a:rPr lang="ru-RU" dirty="0" err="1">
                <a:hlinkClick r:id="rId4" tooltip="Одомашнивание"/>
              </a:rPr>
              <a:t>одомашнен</a:t>
            </a:r>
            <a:r>
              <a:rPr lang="ru-RU" dirty="0" err="1"/>
              <a:t>человеком</a:t>
            </a:r>
            <a:r>
              <a:rPr lang="ru-RU" dirty="0"/>
              <a:t> ещё в </a:t>
            </a:r>
            <a:r>
              <a:rPr lang="ru-RU" dirty="0">
                <a:hlinkClick r:id="rId5" tooltip="VII век"/>
              </a:rPr>
              <a:t>VII веке</a:t>
            </a:r>
            <a:r>
              <a:rPr lang="ru-RU" dirty="0"/>
              <a:t> нашей эры,</a:t>
            </a:r>
            <a:r>
              <a:rPr lang="ru-RU" baseline="30000" dirty="0">
                <a:hlinkClick r:id="rId6"/>
              </a:rPr>
              <a:t>[1]</a:t>
            </a:r>
            <a:r>
              <a:rPr lang="ru-RU" dirty="0"/>
              <a:t> и является одной из самых популярных </a:t>
            </a:r>
            <a:r>
              <a:rPr lang="ru-RU" dirty="0">
                <a:hlinkClick r:id="rId7" tooltip="Аквариумные рыбки"/>
              </a:rPr>
              <a:t>аквариумных рыб</a:t>
            </a:r>
            <a:r>
              <a:rPr lang="ru-RU" dirty="0"/>
              <a:t>, представленная целой группой </a:t>
            </a:r>
            <a:r>
              <a:rPr lang="ru-RU" dirty="0">
                <a:hlinkClick r:id="rId8" tooltip="Порода (животноводство)"/>
              </a:rPr>
              <a:t>пород</a:t>
            </a:r>
            <a:r>
              <a:rPr lang="ru-RU" dirty="0"/>
              <a:t> </a:t>
            </a:r>
            <a:r>
              <a:rPr lang="ru-RU" dirty="0">
                <a:hlinkClick r:id="rId9" tooltip="Домашние животные"/>
              </a:rPr>
              <a:t>домашних</a:t>
            </a:r>
            <a:r>
              <a:rPr lang="ru-RU" dirty="0"/>
              <a:t> </a:t>
            </a:r>
            <a:r>
              <a:rPr lang="ru-RU" dirty="0">
                <a:hlinkClick r:id="rId10" tooltip="Аквариум"/>
              </a:rPr>
              <a:t>аквариумных</a:t>
            </a:r>
            <a:r>
              <a:rPr lang="ru-RU" dirty="0"/>
              <a:t> </a:t>
            </a:r>
            <a:r>
              <a:rPr lang="ru-RU" dirty="0">
                <a:hlinkClick r:id="rId11" tooltip="Животные"/>
              </a:rPr>
              <a:t>животных</a:t>
            </a:r>
            <a:r>
              <a:rPr lang="ru-RU" dirty="0"/>
              <a:t>, полученной в результате многовековой направленной </a:t>
            </a:r>
            <a:r>
              <a:rPr lang="ru-RU" dirty="0">
                <a:hlinkClick r:id="rId12" tooltip="Гибрид"/>
              </a:rPr>
              <a:t>гибридизации</a:t>
            </a:r>
            <a:r>
              <a:rPr lang="ru-RU" dirty="0"/>
              <a:t> </a:t>
            </a:r>
            <a:r>
              <a:rPr lang="ru-RU" dirty="0" err="1"/>
              <a:t>и</a:t>
            </a:r>
            <a:r>
              <a:rPr lang="ru-RU" dirty="0" err="1">
                <a:hlinkClick r:id="rId13" tooltip="Селекция"/>
              </a:rPr>
              <a:t>селекции</a:t>
            </a:r>
            <a:r>
              <a:rPr lang="ru-RU" dirty="0"/>
              <a:t> особей с определёнными случайными признаками, возникшими в результате мутаций. Одним из устаревших именований всех домашних и прудовых «золотых рыбок» было — «золотые карпы», происходящее от общего научного систематического названия, </a:t>
            </a:r>
            <a:r>
              <a:rPr lang="ru-RU" dirty="0">
                <a:hlinkClick r:id="rId14" tooltip="Карповые"/>
              </a:rPr>
              <a:t>Карповые</a:t>
            </a:r>
            <a:r>
              <a:rPr lang="ru-RU" dirty="0"/>
              <a:t>.</a:t>
            </a:r>
          </a:p>
        </p:txBody>
      </p:sp>
      <p:pic>
        <p:nvPicPr>
          <p:cNvPr id="1026" name="Picture 2" descr="Goldfish3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947477" y="0"/>
            <a:ext cx="3196524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8104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Черепа́хи</a:t>
            </a:r>
            <a:r>
              <a:rPr lang="ru-RU" dirty="0"/>
              <a:t> 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Testudines</a:t>
            </a:r>
            <a:r>
              <a:rPr lang="ru-RU" dirty="0"/>
              <a:t>) — один из четырёх отрядов </a:t>
            </a:r>
            <a:r>
              <a:rPr lang="ru-RU" dirty="0">
                <a:hlinkClick r:id="rId3" tooltip="Пресмыкающиеся"/>
              </a:rPr>
              <a:t>пресмыкающихся</a:t>
            </a:r>
            <a:r>
              <a:rPr lang="ru-RU" dirty="0"/>
              <a:t>, ископаемые останки которых прослеживаются на протяжении более 220 миллионов лет. Отряд содержит около 328 современных видов, группируемых в 14 семейств и 2 подотряда</a:t>
            </a:r>
            <a:r>
              <a:rPr lang="ru-RU" baseline="30000" dirty="0">
                <a:hlinkClick r:id="rId4"/>
              </a:rPr>
              <a:t>[1]</a:t>
            </a:r>
            <a:r>
              <a:rPr lang="ru-RU" dirty="0"/>
              <a:t>, распространённых в тропической и умеренной </a:t>
            </a:r>
            <a:r>
              <a:rPr lang="ru-RU" dirty="0">
                <a:hlinkClick r:id="rId5" tooltip="Географический пояс"/>
              </a:rPr>
              <a:t>климатических зонах</a:t>
            </a:r>
            <a:r>
              <a:rPr lang="ru-RU" dirty="0"/>
              <a:t> почти по всей </a:t>
            </a:r>
            <a:r>
              <a:rPr lang="ru-RU" dirty="0">
                <a:hlinkClick r:id="rId6" tooltip="Земля"/>
              </a:rPr>
              <a:t>Земле</a:t>
            </a:r>
            <a:r>
              <a:rPr lang="ru-RU" dirty="0"/>
              <a:t> и живущих как в воде, так и на суше. Отличительным признаком черепах является панцирь, состоящий из двух частей, </a:t>
            </a:r>
            <a:r>
              <a:rPr lang="ru-RU" dirty="0" err="1">
                <a:hlinkClick r:id="rId7" tooltip="Карапакс черепах"/>
              </a:rPr>
              <a:t>карапакса</a:t>
            </a:r>
            <a:r>
              <a:rPr lang="ru-RU" dirty="0"/>
              <a:t> </a:t>
            </a:r>
            <a:r>
              <a:rPr lang="ru-RU" dirty="0" err="1"/>
              <a:t>и</a:t>
            </a:r>
            <a:r>
              <a:rPr lang="ru-RU" dirty="0" err="1">
                <a:hlinkClick r:id="rId8" tooltip="Пластрон"/>
              </a:rPr>
              <a:t>пластрона</a:t>
            </a:r>
            <a:r>
              <a:rPr lang="ru-RU" dirty="0"/>
              <a:t>. Панцирь служит черепахам основной защитой от врагов.</a:t>
            </a:r>
          </a:p>
          <a:p>
            <a:r>
              <a:rPr lang="ru-RU" dirty="0"/>
              <a:t>С </a:t>
            </a:r>
            <a:r>
              <a:rPr lang="ru-RU" dirty="0">
                <a:hlinkClick r:id="rId9" tooltip="Экология"/>
              </a:rPr>
              <a:t>экологической</a:t>
            </a:r>
            <a:r>
              <a:rPr lang="ru-RU" dirty="0"/>
              <a:t> точки зрения виды черепах делятся на </a:t>
            </a:r>
            <a:r>
              <a:rPr lang="ru-RU" b="1" dirty="0"/>
              <a:t>морские</a:t>
            </a:r>
            <a:r>
              <a:rPr lang="ru-RU" dirty="0"/>
              <a:t> и </a:t>
            </a:r>
            <a:r>
              <a:rPr lang="ru-RU" b="1" dirty="0"/>
              <a:t>наземные</a:t>
            </a:r>
            <a:r>
              <a:rPr lang="ru-RU" dirty="0"/>
              <a:t>, а наземные, в свою очередь, подразделяются на </a:t>
            </a:r>
            <a:r>
              <a:rPr lang="ru-RU" b="1" dirty="0"/>
              <a:t>сухопутные</a:t>
            </a:r>
            <a:r>
              <a:rPr lang="ru-RU" dirty="0"/>
              <a:t> и </a:t>
            </a:r>
            <a:r>
              <a:rPr lang="ru-RU" b="1" dirty="0"/>
              <a:t>пресноводные</a:t>
            </a:r>
            <a:r>
              <a:rPr lang="ru-RU" baseline="30000" dirty="0">
                <a:hlinkClick r:id="rId4"/>
              </a:rPr>
              <a:t>[2]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1506" name="Picture 2" descr="Haeckel Cheloni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787" y="0"/>
            <a:ext cx="3571214" cy="5013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436096" cy="68580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Лев</a:t>
            </a:r>
            <a:r>
              <a:rPr lang="ru-RU" baseline="30000" dirty="0">
                <a:hlinkClick r:id="rId2"/>
              </a:rPr>
              <a:t>[1]</a:t>
            </a:r>
            <a:r>
              <a:rPr lang="ru-RU" dirty="0"/>
              <a:t> (</a:t>
            </a:r>
            <a:r>
              <a:rPr lang="ru-RU" dirty="0">
                <a:hlinkClick r:id="rId3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Panthera</a:t>
            </a:r>
            <a:r>
              <a:rPr lang="ru-RU" i="1" dirty="0"/>
              <a:t> </a:t>
            </a:r>
            <a:r>
              <a:rPr lang="ru-RU" i="1" dirty="0" err="1"/>
              <a:t>leo</a:t>
            </a:r>
            <a:r>
              <a:rPr lang="ru-RU" dirty="0"/>
              <a:t>) — вид хищных </a:t>
            </a:r>
            <a:r>
              <a:rPr lang="ru-RU" dirty="0">
                <a:hlinkClick r:id="rId4" tooltip="Млекопитающие"/>
              </a:rPr>
              <a:t>млекопитающих</a:t>
            </a:r>
            <a:r>
              <a:rPr lang="ru-RU" dirty="0"/>
              <a:t>, один из четырёх представителей рода </a:t>
            </a:r>
            <a:r>
              <a:rPr lang="ru-RU" dirty="0">
                <a:hlinkClick r:id="rId5" tooltip="Пантеры"/>
              </a:rPr>
              <a:t>пантер</a:t>
            </a:r>
            <a:r>
              <a:rPr lang="ru-RU" dirty="0"/>
              <a:t> (</a:t>
            </a:r>
            <a:r>
              <a:rPr lang="ru-RU" i="1" dirty="0" err="1"/>
              <a:t>Panthera</a:t>
            </a:r>
            <a:r>
              <a:rPr lang="ru-RU" dirty="0"/>
              <a:t>), относящегося к подсемейству </a:t>
            </a:r>
            <a:r>
              <a:rPr lang="ru-RU" dirty="0">
                <a:hlinkClick r:id="rId6" tooltip="Большие кошки"/>
              </a:rPr>
              <a:t>больших кошек</a:t>
            </a:r>
            <a:r>
              <a:rPr lang="ru-RU" dirty="0"/>
              <a:t> (</a:t>
            </a:r>
            <a:r>
              <a:rPr lang="ru-RU" i="1" dirty="0" err="1"/>
              <a:t>Pantherinae</a:t>
            </a:r>
            <a:r>
              <a:rPr lang="ru-RU" dirty="0"/>
              <a:t>) в составе семейства </a:t>
            </a:r>
            <a:r>
              <a:rPr lang="ru-RU" dirty="0">
                <a:hlinkClick r:id="rId7" tooltip="Кошачьи"/>
              </a:rPr>
              <a:t>кошачьих</a:t>
            </a:r>
            <a:r>
              <a:rPr lang="ru-RU" dirty="0"/>
              <a:t> (</a:t>
            </a:r>
            <a:r>
              <a:rPr lang="ru-RU" i="1" dirty="0" err="1"/>
              <a:t>Felidae</a:t>
            </a:r>
            <a:r>
              <a:rPr lang="ru-RU" dirty="0"/>
              <a:t>). Является второй по величине после </a:t>
            </a:r>
            <a:r>
              <a:rPr lang="ru-RU" dirty="0">
                <a:hlinkClick r:id="rId8" tooltip="Тигр"/>
              </a:rPr>
              <a:t>тигра</a:t>
            </a:r>
            <a:r>
              <a:rPr lang="ru-RU" dirty="0"/>
              <a:t> из ныне живущих кошек — масса некоторых самцов может достигать 250 кг</a:t>
            </a:r>
            <a:r>
              <a:rPr lang="ru-RU" baseline="30000" dirty="0">
                <a:hlinkClick r:id="rId2"/>
              </a:rPr>
              <a:t>[2]</a:t>
            </a:r>
            <a:r>
              <a:rPr lang="ru-RU" dirty="0"/>
              <a:t>.</a:t>
            </a:r>
          </a:p>
          <a:p>
            <a:r>
              <a:rPr lang="ru-RU" dirty="0"/>
              <a:t>Исторический </a:t>
            </a:r>
            <a:r>
              <a:rPr lang="ru-RU" dirty="0">
                <a:hlinkClick r:id="rId9" tooltip="Ареал"/>
              </a:rPr>
              <a:t>ареал</a:t>
            </a:r>
            <a:r>
              <a:rPr lang="ru-RU" dirty="0"/>
              <a:t> льва был значительно шире современного: ещё в раннем </a:t>
            </a:r>
            <a:r>
              <a:rPr lang="ru-RU" dirty="0">
                <a:hlinkClick r:id="rId10" tooltip="Средние века"/>
              </a:rPr>
              <a:t>средневековье</a:t>
            </a:r>
            <a:r>
              <a:rPr lang="ru-RU" dirty="0"/>
              <a:t> лев встречался на всей территории </a:t>
            </a:r>
            <a:r>
              <a:rPr lang="ru-RU" dirty="0">
                <a:hlinkClick r:id="rId11" tooltip="Африка"/>
              </a:rPr>
              <a:t>Африки</a:t>
            </a:r>
            <a:r>
              <a:rPr lang="ru-RU" dirty="0"/>
              <a:t>, кроме пустынь и тропических лесов, также его можно было увидеть на </a:t>
            </a:r>
            <a:r>
              <a:rPr lang="ru-RU" dirty="0">
                <a:hlinkClick r:id="rId12" tooltip="Ближний Восток"/>
              </a:rPr>
              <a:t>Ближнем Востоке</a:t>
            </a:r>
            <a:r>
              <a:rPr lang="ru-RU" dirty="0"/>
              <a:t>, </a:t>
            </a:r>
            <a:r>
              <a:rPr lang="ru-RU" dirty="0">
                <a:hlinkClick r:id="rId13" tooltip="Иран"/>
              </a:rPr>
              <a:t>Иране</a:t>
            </a:r>
            <a:r>
              <a:rPr lang="ru-RU" dirty="0"/>
              <a:t> и даже в ряде мест южной </a:t>
            </a:r>
            <a:r>
              <a:rPr lang="ru-RU" dirty="0">
                <a:hlinkClick r:id="rId14" tooltip="Европа"/>
              </a:rPr>
              <a:t>Европы</a:t>
            </a:r>
            <a:r>
              <a:rPr lang="ru-RU" dirty="0"/>
              <a:t> (к примеру, он обитал на части территории современного </a:t>
            </a:r>
            <a:r>
              <a:rPr lang="ru-RU" dirty="0">
                <a:hlinkClick r:id="rId15" tooltip="Юг России"/>
              </a:rPr>
              <a:t>юга России</a:t>
            </a:r>
            <a:r>
              <a:rPr lang="ru-RU" dirty="0"/>
              <a:t>, поднимаясь примерно до 45-й северной параллели). В Северной и Северо-Западной Индии лев был обычным хищником. Однако преследование со стороны человека и разрушение среды обитания привели к тому, что в Африке лев сохранился только к югу от Сахары, его ареал в настоящее время сильно сократился. В </a:t>
            </a:r>
            <a:r>
              <a:rPr lang="ru-RU" dirty="0">
                <a:hlinkClick r:id="rId16" tooltip="Азия"/>
              </a:rPr>
              <a:t>Азии</a:t>
            </a:r>
            <a:r>
              <a:rPr lang="ru-RU" dirty="0"/>
              <a:t> небольшая </a:t>
            </a:r>
            <a:r>
              <a:rPr lang="ru-RU" dirty="0">
                <a:hlinkClick r:id="rId17" tooltip="Популяция"/>
              </a:rPr>
              <a:t>популяция</a:t>
            </a:r>
            <a:r>
              <a:rPr lang="ru-RU" dirty="0"/>
              <a:t> существует в </a:t>
            </a:r>
            <a:r>
              <a:rPr lang="ru-RU" dirty="0" err="1">
                <a:hlinkClick r:id="rId18" tooltip="Гирский лес"/>
              </a:rPr>
              <a:t>Гирском</a:t>
            </a:r>
            <a:r>
              <a:rPr lang="ru-RU" dirty="0">
                <a:hlinkClick r:id="rId18" tooltip="Гирский лес"/>
              </a:rPr>
              <a:t> лесу</a:t>
            </a:r>
            <a:r>
              <a:rPr lang="ru-RU" dirty="0"/>
              <a:t>(в индийском штате </a:t>
            </a:r>
            <a:r>
              <a:rPr lang="ru-RU" dirty="0" err="1">
                <a:hlinkClick r:id="rId19" tooltip="Гуджарат"/>
              </a:rPr>
              <a:t>Гуджарат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pic>
        <p:nvPicPr>
          <p:cNvPr id="20482" name="Picture 2" descr="HansomeLion 002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344867" y="0"/>
            <a:ext cx="3799134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1196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/>
              <a:t>Бе́лый</a:t>
            </a:r>
            <a:r>
              <a:rPr lang="ru-RU" b="1" dirty="0"/>
              <a:t> </a:t>
            </a:r>
            <a:r>
              <a:rPr lang="ru-RU" b="1" dirty="0" err="1"/>
              <a:t>медве́дь</a:t>
            </a:r>
            <a:r>
              <a:rPr lang="ru-RU" dirty="0"/>
              <a:t> (или </a:t>
            </a:r>
            <a:r>
              <a:rPr lang="ru-RU" b="1" dirty="0"/>
              <a:t>полярный медведь</a:t>
            </a:r>
            <a:r>
              <a:rPr lang="ru-RU" dirty="0"/>
              <a:t>, </a:t>
            </a:r>
            <a:r>
              <a:rPr lang="ru-RU" b="1" dirty="0"/>
              <a:t>северный медведь</a:t>
            </a:r>
            <a:r>
              <a:rPr lang="ru-RU" dirty="0"/>
              <a:t>, </a:t>
            </a:r>
            <a:r>
              <a:rPr lang="ru-RU" b="1" dirty="0"/>
              <a:t>морской медведь</a:t>
            </a:r>
            <a:r>
              <a:rPr lang="ru-RU" dirty="0"/>
              <a:t>, </a:t>
            </a:r>
            <a:r>
              <a:rPr lang="ru-RU" b="1" dirty="0" err="1"/>
              <a:t>ошкуй</a:t>
            </a:r>
            <a:r>
              <a:rPr lang="ru-RU" baseline="30000" dirty="0">
                <a:hlinkClick r:id="rId2"/>
              </a:rPr>
              <a:t>[1]</a:t>
            </a:r>
            <a:r>
              <a:rPr lang="ru-RU" dirty="0"/>
              <a:t>, </a:t>
            </a:r>
            <a:r>
              <a:rPr lang="ru-RU" b="1" dirty="0" err="1"/>
              <a:t>нанук</a:t>
            </a:r>
            <a:r>
              <a:rPr lang="ru-RU" dirty="0"/>
              <a:t>, </a:t>
            </a:r>
            <a:r>
              <a:rPr lang="ru-RU" b="1" dirty="0"/>
              <a:t>умка</a:t>
            </a:r>
            <a:r>
              <a:rPr lang="ru-RU" dirty="0"/>
              <a:t>) (</a:t>
            </a:r>
            <a:r>
              <a:rPr lang="ru-RU" dirty="0">
                <a:hlinkClick r:id="rId3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Ursus</a:t>
            </a:r>
            <a:r>
              <a:rPr lang="ru-RU" i="1" dirty="0"/>
              <a:t> </a:t>
            </a:r>
            <a:r>
              <a:rPr lang="ru-RU" i="1" dirty="0" err="1"/>
              <a:t>maritimus</a:t>
            </a:r>
            <a:r>
              <a:rPr lang="ru-RU" dirty="0"/>
              <a:t>) — хищное </a:t>
            </a:r>
            <a:r>
              <a:rPr lang="ru-RU" dirty="0">
                <a:hlinkClick r:id="rId4" tooltip="Млекопитающие"/>
              </a:rPr>
              <a:t>млекопитающее</a:t>
            </a:r>
            <a:r>
              <a:rPr lang="ru-RU" dirty="0"/>
              <a:t> семейства </a:t>
            </a:r>
            <a:r>
              <a:rPr lang="ru-RU" dirty="0">
                <a:hlinkClick r:id="rId5" tooltip="Медвежьи"/>
              </a:rPr>
              <a:t>медвежьих</a:t>
            </a:r>
            <a:r>
              <a:rPr lang="ru-RU" dirty="0"/>
              <a:t>, близкий родственник </a:t>
            </a:r>
            <a:r>
              <a:rPr lang="ru-RU" dirty="0">
                <a:hlinkClick r:id="rId6" tooltip="Бурый медведь"/>
              </a:rPr>
              <a:t>бурого медведя</a:t>
            </a:r>
            <a:r>
              <a:rPr lang="ru-RU" dirty="0"/>
              <a:t>. Латинское </a:t>
            </a:r>
            <a:r>
              <a:rPr lang="ru-RU" dirty="0" err="1"/>
              <a:t>название</a:t>
            </a:r>
            <a:r>
              <a:rPr lang="ru-RU" i="1" dirty="0" err="1"/>
              <a:t>Ursus</a:t>
            </a:r>
            <a:r>
              <a:rPr lang="ru-RU" i="1" dirty="0"/>
              <a:t> </a:t>
            </a:r>
            <a:r>
              <a:rPr lang="ru-RU" i="1" dirty="0" err="1"/>
              <a:t>maritimus</a:t>
            </a:r>
            <a:r>
              <a:rPr lang="ru-RU" dirty="0"/>
              <a:t> переводится как «медведь морской».</a:t>
            </a:r>
          </a:p>
        </p:txBody>
      </p:sp>
      <p:pic>
        <p:nvPicPr>
          <p:cNvPr id="19458" name="Picture 2" descr="Ursus maritimus in Alask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8817" y="0"/>
            <a:ext cx="4925183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6PQ52NDQUCDJ-627-114</_dlc_DocId>
    <_dlc_DocIdUrl xmlns="4c48e722-e5ee-4bb4-abb8-2d4075f5b3da">
      <Url>http://www.eduportal44.ru/Manturovo/Mant_Sch_2/_layouts/15/DocIdRedir.aspx?ID=6PQ52NDQUCDJ-627-114</Url>
      <Description>6PQ52NDQUCDJ-627-114</Description>
    </_dlc_DocIdUrl>
  </documentManagement>
</p:properties>
</file>

<file path=customXml/itemProps1.xml><?xml version="1.0" encoding="utf-8"?>
<ds:datastoreItem xmlns:ds="http://schemas.openxmlformats.org/officeDocument/2006/customXml" ds:itemID="{F06EB4B5-CACD-457A-9155-FAA6B38E859E}"/>
</file>

<file path=customXml/itemProps2.xml><?xml version="1.0" encoding="utf-8"?>
<ds:datastoreItem xmlns:ds="http://schemas.openxmlformats.org/officeDocument/2006/customXml" ds:itemID="{7EEA1D60-1DDA-4560-A730-D07C0293F745}"/>
</file>

<file path=customXml/itemProps3.xml><?xml version="1.0" encoding="utf-8"?>
<ds:datastoreItem xmlns:ds="http://schemas.openxmlformats.org/officeDocument/2006/customXml" ds:itemID="{0D8446E7-6456-43A3-87DB-8FF2C1D0EADF}"/>
</file>

<file path=customXml/itemProps4.xml><?xml version="1.0" encoding="utf-8"?>
<ds:datastoreItem xmlns:ds="http://schemas.openxmlformats.org/officeDocument/2006/customXml" ds:itemID="{D6308C3A-02F8-430D-9726-774D3271FD09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Мои любимые животные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любимые животные</dc:title>
  <dc:creator>DNA7 X86</dc:creator>
  <cp:lastModifiedBy>User</cp:lastModifiedBy>
  <cp:revision>3</cp:revision>
  <dcterms:created xsi:type="dcterms:W3CDTF">2014-09-21T12:10:45Z</dcterms:created>
  <dcterms:modified xsi:type="dcterms:W3CDTF">2014-10-28T17:17:39Z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5879ceb4-4d4d-4ce6-9302-48b7f0340153</vt:lpwstr>
  </property>
</Properties>
</file>