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61" r:id="rId5"/>
    <p:sldId id="262" r:id="rId6"/>
    <p:sldId id="267" r:id="rId7"/>
    <p:sldId id="263" r:id="rId8"/>
    <p:sldId id="265" r:id="rId9"/>
    <p:sldId id="266" r:id="rId10"/>
    <p:sldId id="264" r:id="rId11"/>
    <p:sldId id="268" r:id="rId12"/>
    <p:sldId id="281"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57"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484784"/>
            <a:ext cx="7772400" cy="1470025"/>
          </a:xfrm>
        </p:spPr>
        <p:txBody>
          <a:bodyPr/>
          <a:lstStyle>
            <a:lvl1pPr>
              <a:defRPr>
                <a:solidFill>
                  <a:srgbClr val="2E0000"/>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547664" y="3068960"/>
            <a:ext cx="6400800" cy="1752600"/>
          </a:xfrm>
        </p:spPr>
        <p:txBody>
          <a:bodyPr>
            <a:normAutofit/>
          </a:bodyPr>
          <a:lstStyle>
            <a:lvl1pPr marL="0" indent="0" algn="ctr">
              <a:buNone/>
              <a:defRPr sz="3600">
                <a:solidFill>
                  <a:srgbClr val="140F1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4B49C11-BD6A-4667-B89E-D0F9685FC46A}" type="datetimeFigureOut">
              <a:rPr lang="ru-RU" smtClean="0"/>
              <a:pPr/>
              <a:t>20.10.2015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0953F-93FB-47FE-9A5E-6E6C1726ED2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B49C11-BD6A-4667-B89E-D0F9685FC46A}" type="datetimeFigureOut">
              <a:rPr lang="ru-RU" smtClean="0"/>
              <a:pPr/>
              <a:t>20.10.2015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0953F-93FB-47FE-9A5E-6E6C1726ED2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B49C11-BD6A-4667-B89E-D0F9685FC46A}" type="datetimeFigureOut">
              <a:rPr lang="ru-RU" smtClean="0"/>
              <a:pPr/>
              <a:t>20.10.2015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0953F-93FB-47FE-9A5E-6E6C1726ED2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B49C11-BD6A-4667-B89E-D0F9685FC46A}" type="datetimeFigureOut">
              <a:rPr lang="ru-RU" smtClean="0"/>
              <a:pPr/>
              <a:t>20.10.2015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0953F-93FB-47FE-9A5E-6E6C1726ED2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412776"/>
            <a:ext cx="7196336" cy="1362075"/>
          </a:xfrm>
        </p:spPr>
        <p:txBody>
          <a:bodyPr anchor="t"/>
          <a:lstStyle>
            <a:lvl1pPr algn="ctr">
              <a:defRPr sz="4000" b="1" cap="all">
                <a:solidFill>
                  <a:srgbClr val="2E0000"/>
                </a:solidFill>
              </a:defRPr>
            </a:lvl1pPr>
          </a:lstStyle>
          <a:p>
            <a:r>
              <a:rPr lang="ru-RU" smtClean="0"/>
              <a:t>Образец заголовка</a:t>
            </a:r>
            <a:endParaRPr lang="ru-RU"/>
          </a:p>
        </p:txBody>
      </p:sp>
      <p:sp>
        <p:nvSpPr>
          <p:cNvPr id="3" name="Текст 2"/>
          <p:cNvSpPr>
            <a:spLocks noGrp="1"/>
          </p:cNvSpPr>
          <p:nvPr>
            <p:ph type="body" idx="1"/>
          </p:nvPr>
        </p:nvSpPr>
        <p:spPr>
          <a:xfrm>
            <a:off x="1043608" y="2924944"/>
            <a:ext cx="7196336" cy="1500187"/>
          </a:xfrm>
        </p:spPr>
        <p:txBody>
          <a:bodyPr anchor="b">
            <a:normAutofit/>
          </a:bodyPr>
          <a:lstStyle>
            <a:lvl1pPr marL="0" indent="0" algn="ct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4B49C11-BD6A-4667-B89E-D0F9685FC46A}" type="datetimeFigureOut">
              <a:rPr lang="ru-RU" smtClean="0"/>
              <a:pPr/>
              <a:t>20.10.2015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40953F-93FB-47FE-9A5E-6E6C1726ED2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B49C11-BD6A-4667-B89E-D0F9685FC46A}" type="datetimeFigureOut">
              <a:rPr lang="ru-RU" smtClean="0"/>
              <a:pPr/>
              <a:t>20.10.2015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0953F-93FB-47FE-9A5E-6E6C1726ED2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4B49C11-BD6A-4667-B89E-D0F9685FC46A}" type="datetimeFigureOut">
              <a:rPr lang="ru-RU" smtClean="0"/>
              <a:pPr/>
              <a:t>20.10.2015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040953F-93FB-47FE-9A5E-6E6C1726ED22}" type="slidenum">
              <a:rPr lang="ru-RU" smtClean="0"/>
              <a:pPr/>
              <a:t>‹#›</a:t>
            </a:fld>
            <a:endParaRPr lang="ru-RU"/>
          </a:p>
        </p:txBody>
      </p:sp>
      <p:pic>
        <p:nvPicPr>
          <p:cNvPr id="11" name="Picture 2" descr="C:\Users\User\Desktop\для деловой\Рисунок1б.png"/>
          <p:cNvPicPr>
            <a:picLocks noChangeAspect="1" noChangeArrowheads="1"/>
          </p:cNvPicPr>
          <p:nvPr/>
        </p:nvPicPr>
        <p:blipFill>
          <a:blip r:embed="rId2" cstate="email">
            <a:duotone>
              <a:schemeClr val="accent3">
                <a:shade val="45000"/>
                <a:satMod val="135000"/>
              </a:schemeClr>
              <a:prstClr val="white"/>
            </a:duotone>
          </a:blip>
          <a:srcRect/>
          <a:stretch>
            <a:fillRect/>
          </a:stretch>
        </p:blipFill>
        <p:spPr bwMode="auto">
          <a:xfrm>
            <a:off x="-11113" y="0"/>
            <a:ext cx="9155113" cy="6900863"/>
          </a:xfrm>
          <a:prstGeom prst="frame">
            <a:avLst>
              <a:gd name="adj1" fmla="val 1820"/>
            </a:avLst>
          </a:prstGeom>
          <a:noFill/>
          <a:scene3d>
            <a:camera prst="orthographicFront"/>
            <a:lightRig rig="threePt" dir="t"/>
          </a:scene3d>
          <a:sp3d>
            <a:bevelT/>
          </a:sp3d>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4B49C11-BD6A-4667-B89E-D0F9685FC46A}" type="datetimeFigureOut">
              <a:rPr lang="ru-RU" smtClean="0"/>
              <a:pPr/>
              <a:t>20.10.2015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040953F-93FB-47FE-9A5E-6E6C1726ED2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B49C11-BD6A-4667-B89E-D0F9685FC46A}" type="datetimeFigureOut">
              <a:rPr lang="ru-RU" smtClean="0"/>
              <a:pPr/>
              <a:t>20.10.2015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40953F-93FB-47FE-9A5E-6E6C1726ED2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B49C11-BD6A-4667-B89E-D0F9685FC46A}" type="datetimeFigureOut">
              <a:rPr lang="ru-RU" smtClean="0"/>
              <a:pPr/>
              <a:t>20.10.2015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0953F-93FB-47FE-9A5E-6E6C1726ED22}" type="slidenum">
              <a:rPr lang="ru-RU" smtClean="0"/>
              <a:pPr/>
              <a:t>‹#›</a:t>
            </a:fld>
            <a:endParaRPr lang="ru-RU"/>
          </a:p>
        </p:txBody>
      </p:sp>
      <p:pic>
        <p:nvPicPr>
          <p:cNvPr id="9" name="Picture 2" descr="C:\Users\User\Desktop\для деловой\Рисунок1б.png"/>
          <p:cNvPicPr>
            <a:picLocks noChangeAspect="1" noChangeArrowheads="1"/>
          </p:cNvPicPr>
          <p:nvPr/>
        </p:nvPicPr>
        <p:blipFill>
          <a:blip r:embed="rId2" cstate="email">
            <a:duotone>
              <a:schemeClr val="accent3">
                <a:shade val="45000"/>
                <a:satMod val="135000"/>
              </a:schemeClr>
              <a:prstClr val="white"/>
            </a:duotone>
          </a:blip>
          <a:srcRect/>
          <a:stretch>
            <a:fillRect/>
          </a:stretch>
        </p:blipFill>
        <p:spPr bwMode="auto">
          <a:xfrm>
            <a:off x="-11113" y="0"/>
            <a:ext cx="9155113" cy="6900863"/>
          </a:xfrm>
          <a:prstGeom prst="frame">
            <a:avLst>
              <a:gd name="adj1" fmla="val 1820"/>
            </a:avLst>
          </a:prstGeom>
          <a:noFill/>
          <a:scene3d>
            <a:camera prst="orthographicFront"/>
            <a:lightRig rig="threePt" dir="t"/>
          </a:scene3d>
          <a:sp3d>
            <a:bevelT/>
          </a:sp3d>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B49C11-BD6A-4667-B89E-D0F9685FC46A}" type="datetimeFigureOut">
              <a:rPr lang="ru-RU" smtClean="0"/>
              <a:pPr/>
              <a:t>20.10.2015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40953F-93FB-47FE-9A5E-6E6C1726ED22}" type="slidenum">
              <a:rPr lang="ru-RU" smtClean="0"/>
              <a:pPr/>
              <a:t>‹#›</a:t>
            </a:fld>
            <a:endParaRPr lang="ru-RU"/>
          </a:p>
        </p:txBody>
      </p:sp>
      <p:pic>
        <p:nvPicPr>
          <p:cNvPr id="9" name="Picture 2" descr="C:\Users\User\Desktop\для деловой\Рисунок1б.png"/>
          <p:cNvPicPr>
            <a:picLocks noChangeAspect="1" noChangeArrowheads="1"/>
          </p:cNvPicPr>
          <p:nvPr/>
        </p:nvPicPr>
        <p:blipFill>
          <a:blip r:embed="rId2" cstate="email">
            <a:duotone>
              <a:schemeClr val="accent3">
                <a:shade val="45000"/>
                <a:satMod val="135000"/>
              </a:schemeClr>
              <a:prstClr val="white"/>
            </a:duotone>
          </a:blip>
          <a:srcRect/>
          <a:stretch>
            <a:fillRect/>
          </a:stretch>
        </p:blipFill>
        <p:spPr bwMode="auto">
          <a:xfrm>
            <a:off x="-11113" y="0"/>
            <a:ext cx="9155113" cy="6900863"/>
          </a:xfrm>
          <a:prstGeom prst="frame">
            <a:avLst>
              <a:gd name="adj1" fmla="val 1820"/>
            </a:avLst>
          </a:prstGeom>
          <a:noFill/>
          <a:scene3d>
            <a:camera prst="orthographicFront"/>
            <a:lightRig rig="threePt" dir="t"/>
          </a:scene3d>
          <a:sp3d>
            <a:bevelT/>
          </a:sp3d>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1" name="Picture 7" descr="C:\Users\User\Desktop\для деловой\Рисунок9.png"/>
          <p:cNvPicPr>
            <a:picLocks noChangeAspect="1" noChangeArrowheads="1"/>
          </p:cNvPicPr>
          <p:nvPr/>
        </p:nvPicPr>
        <p:blipFill>
          <a:blip r:embed="rId13" cstate="email"/>
          <a:srcRect/>
          <a:stretch>
            <a:fillRect/>
          </a:stretch>
        </p:blipFill>
        <p:spPr bwMode="auto">
          <a:xfrm>
            <a:off x="-1" y="0"/>
            <a:ext cx="9131873" cy="6858000"/>
          </a:xfrm>
          <a:prstGeom prst="rect">
            <a:avLst/>
          </a:prstGeom>
          <a:noFill/>
        </p:spPr>
      </p:pic>
      <p:pic>
        <p:nvPicPr>
          <p:cNvPr id="1032" name="Picture 8" descr="C:\Users\User\Desktop\для деловой\Рисунок10.jpg"/>
          <p:cNvPicPr>
            <a:picLocks noChangeAspect="1" noChangeArrowheads="1"/>
          </p:cNvPicPr>
          <p:nvPr/>
        </p:nvPicPr>
        <p:blipFill>
          <a:blip r:embed="rId14" cstate="email"/>
          <a:srcRect/>
          <a:stretch>
            <a:fillRect/>
          </a:stretch>
        </p:blipFill>
        <p:spPr bwMode="auto">
          <a:xfrm>
            <a:off x="-1" y="0"/>
            <a:ext cx="9131873" cy="6858000"/>
          </a:xfrm>
          <a:prstGeom prst="frame">
            <a:avLst>
              <a:gd name="adj1" fmla="val 4142"/>
            </a:avLst>
          </a:prstGeom>
          <a:noFill/>
        </p:spPr>
      </p:pic>
      <p:sp>
        <p:nvSpPr>
          <p:cNvPr id="16" name="Прямоугольник 15"/>
          <p:cNvSpPr/>
          <p:nvPr/>
        </p:nvSpPr>
        <p:spPr>
          <a:xfrm>
            <a:off x="251520" y="260648"/>
            <a:ext cx="8640960" cy="6336704"/>
          </a:xfrm>
          <a:prstGeom prst="rect">
            <a:avLst/>
          </a:prstGeom>
          <a:noFill/>
          <a:ln w="762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332656"/>
            <a:ext cx="8229600" cy="1084982"/>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49C11-BD6A-4667-B89E-D0F9685FC46A}" type="datetimeFigureOut">
              <a:rPr lang="ru-RU" smtClean="0"/>
              <a:pPr/>
              <a:t>20.10.2015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0953F-93FB-47FE-9A5E-6E6C1726ED2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800" b="1" kern="1200" cap="none" spc="0">
          <a:ln/>
          <a:solidFill>
            <a:srgbClr val="2E0000"/>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anstars.ru/publ/biblioteka_uchitelya/klassnyy_chas/3450-klassnyy-chas-quotty-i-tvoya-buduschaya-professiyaquot-klassnyy-chas-quotty-i-tvoya-buduschaya-professiyaquot.html" TargetMode="External"/><Relationship Id="rId2" Type="http://schemas.openxmlformats.org/officeDocument/2006/relationships/hyperlink" Target="http://nsportal.ru/shkola/klassnoe-rukovodstvo/library/2014/01/02/klassnyy-chas-ty-i-tvoya-budushchaya-professiya" TargetMode="External"/><Relationship Id="rId1" Type="http://schemas.openxmlformats.org/officeDocument/2006/relationships/slideLayout" Target="../slideLayouts/slideLayout2.xml"/><Relationship Id="rId5" Type="http://schemas.openxmlformats.org/officeDocument/2006/relationships/hyperlink" Target="http://easyen.ru/load/shablony_prezentacij/delovye_biznes/shablony_universalnye_delovye_3/508-1-0-20197" TargetMode="External"/><Relationship Id="rId4" Type="http://schemas.openxmlformats.org/officeDocument/2006/relationships/hyperlink" Target="http://yandex.ru/clck/jsredir?from=yandex.ru%3Bimages%2Fsearch%3Bimages%3B%3B&amp;text=&amp;etext=847.sPSkVbzwvJorbat3dC0nheE0Wlk_z-5TQgNsIH1i8kfsvyp_OGfhhM78-1ys3pWLHtMsK8yYicHui-PVaHbnWzw25xIsct7cxE-hrslei1k.a015cf4a7781ae15fc0ead1487429f4d28a61346&amp;uuid=&amp;state=tid_Wvm4RM28ca_MiO4Ne9osTPtpHS9wicjEF5X7fRziVPIHCd9FyQ&amp;data=UlNrNmk5WktYejR0eWJFYk1LdmtxcWFIMGg5Vm9EYmRKT2lOd0hnTnQ4TzgxWktFWmc3OXBhNWJWcWJQWFZIcE1jZ3o4bHJ1NkVqNXhmNXI5bUpjT3BLU05RYmJhMUhlemY4czEtMHhxd0VjSll6T3lWRzRidw&amp;b64e=2&amp;sign=23f74898732866cbc3e0cc4e8675898a&amp;keyno=0&amp;l10n=r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0" dirty="0" smtClean="0"/>
              <a:t>Классный час </a:t>
            </a:r>
            <a:r>
              <a:rPr lang="ru-RU" b="0" dirty="0" smtClean="0"/>
              <a:t/>
            </a:r>
            <a:br>
              <a:rPr lang="ru-RU" b="0" dirty="0" smtClean="0"/>
            </a:br>
            <a:r>
              <a:rPr lang="ru-RU" b="0" dirty="0" smtClean="0"/>
              <a:t>«</a:t>
            </a:r>
            <a:r>
              <a:rPr lang="ru-RU" b="0" dirty="0" smtClean="0"/>
              <a:t>Ты и твоя будущая профессия»</a:t>
            </a:r>
            <a:endParaRPr lang="ru-RU" dirty="0">
              <a:ln w="11430"/>
              <a:solidFill>
                <a:srgbClr val="420000"/>
              </a:solidFill>
              <a:effectLst>
                <a:outerShdw blurRad="50800" dist="39000" dir="5460000" algn="tl">
                  <a:srgbClr val="000000">
                    <a:alpha val="38000"/>
                  </a:srgbClr>
                </a:outerShdw>
              </a:effectLst>
            </a:endParaRPr>
          </a:p>
        </p:txBody>
      </p:sp>
      <p:sp>
        <p:nvSpPr>
          <p:cNvPr id="3" name="Подзаголовок 2"/>
          <p:cNvSpPr>
            <a:spLocks noGrp="1"/>
          </p:cNvSpPr>
          <p:nvPr>
            <p:ph type="subTitle" idx="1"/>
          </p:nvPr>
        </p:nvSpPr>
        <p:spPr/>
        <p:txBody>
          <a:bodyPr/>
          <a:lstStyle/>
          <a:p>
            <a:endParaRPr lang="ru-RU" dirty="0"/>
          </a:p>
        </p:txBody>
      </p:sp>
      <p:pic>
        <p:nvPicPr>
          <p:cNvPr id="2050" name="Picture 2" descr="http://r.lviniy-web.org/loadfiles/moduls/article/bigfoto/xgbaxdona3t4vnqp1wbxtci1d5ctmbq6.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6084168" y="4178063"/>
            <a:ext cx="2868945" cy="250315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Человек – художественный </a:t>
            </a:r>
            <a:r>
              <a:rPr lang="ru-RU" dirty="0" smtClean="0"/>
              <a:t>образ</a:t>
            </a:r>
            <a:endParaRPr lang="ru-RU" dirty="0"/>
          </a:p>
        </p:txBody>
      </p:sp>
      <p:pic>
        <p:nvPicPr>
          <p:cNvPr id="4" name="Picture 4" descr="http://fs.4geo.ru/get/editors/landingpage/1427210750-246550.jpg"/>
          <p:cNvPicPr>
            <a:picLocks noChangeAspect="1" noChangeArrowheads="1"/>
          </p:cNvPicPr>
          <p:nvPr/>
        </p:nvPicPr>
        <p:blipFill>
          <a:blip r:embed="rId2" cstate="print">
            <a:clrChange>
              <a:clrFrom>
                <a:srgbClr val="FFFFFF"/>
              </a:clrFrom>
              <a:clrTo>
                <a:srgbClr val="FFFFFF">
                  <a:alpha val="0"/>
                </a:srgbClr>
              </a:clrTo>
            </a:clrChange>
          </a:blip>
          <a:srcRect b="7378"/>
          <a:stretch>
            <a:fillRect/>
          </a:stretch>
        </p:blipFill>
        <p:spPr bwMode="auto">
          <a:xfrm>
            <a:off x="4572000" y="1857364"/>
            <a:ext cx="4226617" cy="4286256"/>
          </a:xfrm>
          <a:prstGeom prst="rect">
            <a:avLst/>
          </a:prstGeom>
          <a:noFill/>
        </p:spPr>
      </p:pic>
      <p:sp>
        <p:nvSpPr>
          <p:cNvPr id="6" name="Прямоугольник 5"/>
          <p:cNvSpPr/>
          <p:nvPr/>
        </p:nvSpPr>
        <p:spPr>
          <a:xfrm>
            <a:off x="714348" y="2000240"/>
            <a:ext cx="5643586" cy="1815882"/>
          </a:xfrm>
          <a:prstGeom prst="rect">
            <a:avLst/>
          </a:prstGeom>
        </p:spPr>
        <p:txBody>
          <a:bodyPr wrap="square">
            <a:spAutoFit/>
          </a:bodyPr>
          <a:lstStyle/>
          <a:p>
            <a:r>
              <a:rPr lang="ru-RU" sz="2800" dirty="0" smtClean="0"/>
              <a:t>Людей этого типы отличает наличие живого образного мышления, художественная фантазия, талант.</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Сделай свой выбор</a:t>
            </a:r>
            <a:endParaRPr lang="ru-RU" dirty="0"/>
          </a:p>
        </p:txBody>
      </p:sp>
      <p:pic>
        <p:nvPicPr>
          <p:cNvPr id="4" name="Picture 2" descr="http://technadzor77.ru/wp-content/uploads/2014/11/tehnicheskij-nadzor-1.png"/>
          <p:cNvPicPr>
            <a:picLocks noChangeAspect="1" noChangeArrowheads="1"/>
          </p:cNvPicPr>
          <p:nvPr/>
        </p:nvPicPr>
        <p:blipFill>
          <a:blip r:embed="rId2" cstate="print"/>
          <a:srcRect t="1054" b="8283"/>
          <a:stretch>
            <a:fillRect/>
          </a:stretch>
        </p:blipFill>
        <p:spPr bwMode="auto">
          <a:xfrm>
            <a:off x="2571736" y="1500174"/>
            <a:ext cx="4857784" cy="503336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61284"/>
            <a:ext cx="8229600" cy="1167518"/>
          </a:xfrm>
        </p:spPr>
        <p:txBody>
          <a:bodyPr>
            <a:normAutofit fontScale="90000"/>
          </a:bodyPr>
          <a:lstStyle/>
          <a:p>
            <a:r>
              <a:rPr lang="ru-RU" dirty="0" smtClean="0"/>
              <a:t>Чтобы правильно выбрать </a:t>
            </a:r>
            <a:r>
              <a:rPr lang="ru-RU" dirty="0" smtClean="0"/>
              <a:t> </a:t>
            </a:r>
            <a:r>
              <a:rPr lang="ru-RU" dirty="0" smtClean="0"/>
              <a:t>профессию, нужно:</a:t>
            </a:r>
            <a:br>
              <a:rPr lang="ru-RU" dirty="0" smtClean="0"/>
            </a:br>
            <a:endParaRPr lang="ru-RU" dirty="0"/>
          </a:p>
        </p:txBody>
      </p:sp>
      <p:sp>
        <p:nvSpPr>
          <p:cNvPr id="3" name="Содержимое 2"/>
          <p:cNvSpPr>
            <a:spLocks noGrp="1"/>
          </p:cNvSpPr>
          <p:nvPr>
            <p:ph idx="1"/>
          </p:nvPr>
        </p:nvSpPr>
        <p:spPr>
          <a:xfrm>
            <a:off x="485804" y="1885952"/>
            <a:ext cx="8229600" cy="4757758"/>
          </a:xfrm>
        </p:spPr>
        <p:txBody>
          <a:bodyPr>
            <a:normAutofit fontScale="92500" lnSpcReduction="10000"/>
          </a:bodyPr>
          <a:lstStyle/>
          <a:p>
            <a:pPr>
              <a:buNone/>
            </a:pPr>
            <a:r>
              <a:rPr lang="ru-RU" dirty="0" smtClean="0"/>
              <a:t>1.определить </a:t>
            </a:r>
            <a:r>
              <a:rPr lang="ru-RU" dirty="0" smtClean="0"/>
              <a:t>каковы ваши профессиональные интересы и склонности, мечты о профессии, т.е., что я </a:t>
            </a:r>
            <a:r>
              <a:rPr lang="ru-RU" b="1" dirty="0" smtClean="0"/>
              <a:t>ХОЧУ</a:t>
            </a:r>
            <a:r>
              <a:rPr lang="ru-RU" dirty="0" smtClean="0"/>
              <a:t>.</a:t>
            </a:r>
          </a:p>
          <a:p>
            <a:pPr>
              <a:buNone/>
            </a:pPr>
            <a:r>
              <a:rPr lang="ru-RU" dirty="0" smtClean="0"/>
              <a:t>2. оценить, каковы ваши профессионально важные качества: способности, состояние здоровья, характер и т. п. Это ваше </a:t>
            </a:r>
            <a:r>
              <a:rPr lang="ru-RU" b="1" dirty="0" smtClean="0"/>
              <a:t>МОГУ</a:t>
            </a:r>
            <a:r>
              <a:rPr lang="ru-RU" dirty="0" smtClean="0"/>
              <a:t>.</a:t>
            </a:r>
          </a:p>
          <a:p>
            <a:pPr>
              <a:buNone/>
            </a:pPr>
            <a:r>
              <a:rPr lang="ru-RU" dirty="0" smtClean="0"/>
              <a:t>3. узнать, какие профессии пользуются спросом у работодателей на рынке труда, каково сегодня </a:t>
            </a:r>
            <a:r>
              <a:rPr lang="ru-RU" b="1" dirty="0" smtClean="0"/>
              <a:t>НАДО</a:t>
            </a:r>
            <a:r>
              <a:rPr lang="ru-RU" dirty="0" smtClean="0"/>
              <a:t>.</a:t>
            </a:r>
          </a:p>
          <a:p>
            <a:pPr>
              <a:buNone/>
            </a:pPr>
            <a:r>
              <a:rPr lang="ru-RU" dirty="0" smtClean="0"/>
              <a:t>4. формула: </a:t>
            </a:r>
            <a:r>
              <a:rPr lang="ru-RU" sz="4300" b="1" dirty="0" smtClean="0"/>
              <a:t>«хочу» +  «могу» +  «надо»</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0" dirty="0" smtClean="0"/>
              <a:t>Проанализируйте </a:t>
            </a:r>
            <a:r>
              <a:rPr lang="ru-RU" sz="3600" b="0" dirty="0" smtClean="0"/>
              <a:t>профессию, которую, возможно, вы уже </a:t>
            </a:r>
            <a:r>
              <a:rPr lang="ru-RU" sz="3600" b="0" dirty="0" smtClean="0"/>
              <a:t>выбрали. </a:t>
            </a:r>
            <a:r>
              <a:rPr lang="ru-RU" sz="3600" b="0" dirty="0" smtClean="0"/>
              <a:t> </a:t>
            </a:r>
            <a:endParaRPr lang="ru-RU" sz="3600" dirty="0"/>
          </a:p>
        </p:txBody>
      </p:sp>
      <p:sp>
        <p:nvSpPr>
          <p:cNvPr id="4" name="Прямоугольник 3"/>
          <p:cNvSpPr/>
          <p:nvPr/>
        </p:nvSpPr>
        <p:spPr>
          <a:xfrm>
            <a:off x="428596" y="1857364"/>
            <a:ext cx="3929090" cy="830997"/>
          </a:xfrm>
          <a:prstGeom prst="rect">
            <a:avLst/>
          </a:prstGeom>
        </p:spPr>
        <p:txBody>
          <a:bodyPr wrap="square">
            <a:spAutoFit/>
          </a:bodyPr>
          <a:lstStyle/>
          <a:p>
            <a:pPr algn="ctr"/>
            <a:r>
              <a:rPr lang="ru-RU" sz="2400" dirty="0" smtClean="0"/>
              <a:t>Ответьте на </a:t>
            </a:r>
            <a:r>
              <a:rPr lang="ru-RU" sz="2400" dirty="0" smtClean="0"/>
              <a:t>вопросы </a:t>
            </a:r>
          </a:p>
          <a:p>
            <a:pPr algn="ctr"/>
            <a:r>
              <a:rPr lang="ru-RU" sz="2400" dirty="0" smtClean="0"/>
              <a:t>честно </a:t>
            </a:r>
            <a:r>
              <a:rPr lang="ru-RU" sz="2400" dirty="0" smtClean="0"/>
              <a:t>и серьёзно.</a:t>
            </a:r>
            <a:endParaRPr lang="ru-RU" sz="2400" dirty="0"/>
          </a:p>
        </p:txBody>
      </p:sp>
      <p:pic>
        <p:nvPicPr>
          <p:cNvPr id="25602" name="Picture 2" descr="http://www.alifushionline.com/wp-content/uploads/2012/05/true_and_fals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502" y="3009042"/>
            <a:ext cx="4894254" cy="3255221"/>
          </a:xfrm>
          <a:prstGeom prst="rect">
            <a:avLst/>
          </a:prstGeom>
          <a:noFill/>
        </p:spPr>
      </p:pic>
      <p:sp>
        <p:nvSpPr>
          <p:cNvPr id="6" name="Прямоугольник 5"/>
          <p:cNvSpPr/>
          <p:nvPr/>
        </p:nvSpPr>
        <p:spPr>
          <a:xfrm>
            <a:off x="4429124" y="1428736"/>
            <a:ext cx="4572000" cy="5078313"/>
          </a:xfrm>
          <a:prstGeom prst="rect">
            <a:avLst/>
          </a:prstGeom>
        </p:spPr>
        <p:txBody>
          <a:bodyPr>
            <a:spAutoFit/>
          </a:bodyPr>
          <a:lstStyle/>
          <a:p>
            <a:r>
              <a:rPr lang="ru-RU" dirty="0" smtClean="0"/>
              <a:t>1. Какое значение имеет данная профессия для общества?</a:t>
            </a:r>
          </a:p>
          <a:p>
            <a:r>
              <a:rPr lang="ru-RU" dirty="0" smtClean="0"/>
              <a:t>2. Какой труд - автоматизированный, механизированный или ручной в ней используется?</a:t>
            </a:r>
          </a:p>
          <a:p>
            <a:r>
              <a:rPr lang="ru-RU" dirty="0" smtClean="0"/>
              <a:t>3. Назовите объект труда, конечный результат работы.</a:t>
            </a:r>
          </a:p>
          <a:p>
            <a:r>
              <a:rPr lang="ru-RU" dirty="0" smtClean="0"/>
              <a:t>4. Охарактеризуйте условия работы, режим труда.</a:t>
            </a:r>
          </a:p>
          <a:p>
            <a:r>
              <a:rPr lang="ru-RU" dirty="0" smtClean="0"/>
              <a:t>5. Назовите приблизительно заработную плату специалистов данной профессии.</a:t>
            </a:r>
          </a:p>
          <a:p>
            <a:r>
              <a:rPr lang="ru-RU" dirty="0" smtClean="0"/>
              <a:t>6. Предполагает ли данная профессия интенсивное общение с людьми?</a:t>
            </a:r>
          </a:p>
          <a:p>
            <a:r>
              <a:rPr lang="ru-RU" dirty="0" smtClean="0"/>
              <a:t>7. Существуют ли к данной профессии медицинские противопоказания?</a:t>
            </a:r>
          </a:p>
          <a:p>
            <a:r>
              <a:rPr lang="ru-RU" dirty="0" smtClean="0"/>
              <a:t>8. Какими личными качествами должен обладать представитель этой профессии?</a:t>
            </a:r>
          </a:p>
          <a:p>
            <a:r>
              <a:rPr lang="ru-RU" dirty="0" smtClean="0"/>
              <a:t>9. Где можно её получить?</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2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 calcmode="lin" valueType="num">
                                      <p:cBhvr additive="base">
                                        <p:cTn id="49" dur="2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additive="base">
                                        <p:cTn id="55" dur="2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 calcmode="lin" valueType="num">
                                      <p:cBhvr additive="base">
                                        <p:cTn id="61" dur="2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anim calcmode="lin" valueType="num">
                                      <p:cBhvr additive="base">
                                        <p:cTn id="67" dur="20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smtClean="0"/>
              <a:t>Тест «</a:t>
            </a:r>
            <a:r>
              <a:rPr lang="ru-RU" b="0" dirty="0" err="1" smtClean="0"/>
              <a:t>Профпригодность</a:t>
            </a:r>
            <a:r>
              <a:rPr lang="ru-RU" b="0" dirty="0" smtClean="0"/>
              <a:t>»</a:t>
            </a:r>
            <a:endParaRPr lang="ru-RU" dirty="0"/>
          </a:p>
        </p:txBody>
      </p:sp>
      <p:pic>
        <p:nvPicPr>
          <p:cNvPr id="7" name="Picture 4" descr="http://www.votrefinancementcommercial.com/Portals/0/financement%20personnel/Fotolia_38216436_S.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71670" y="1357298"/>
            <a:ext cx="5286412" cy="572297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smtClean="0"/>
              <a:t>1. Новогодняя ночь для тебя - лучшее время, чтобы:</a:t>
            </a:r>
            <a:endParaRPr lang="ru-RU" dirty="0"/>
          </a:p>
        </p:txBody>
      </p:sp>
      <p:sp>
        <p:nvSpPr>
          <p:cNvPr id="3" name="Содержимое 2"/>
          <p:cNvSpPr>
            <a:spLocks noGrp="1"/>
          </p:cNvSpPr>
          <p:nvPr>
            <p:ph idx="1"/>
          </p:nvPr>
        </p:nvSpPr>
        <p:spPr>
          <a:xfrm>
            <a:off x="428596" y="1928802"/>
            <a:ext cx="8229600" cy="4525963"/>
          </a:xfrm>
        </p:spPr>
        <p:txBody>
          <a:bodyPr/>
          <a:lstStyle/>
          <a:p>
            <a:pPr>
              <a:lnSpc>
                <a:spcPct val="150000"/>
              </a:lnSpc>
              <a:buNone/>
            </a:pPr>
            <a:r>
              <a:rPr lang="ru-RU" dirty="0" smtClean="0"/>
              <a:t>а) выспаться;</a:t>
            </a:r>
          </a:p>
          <a:p>
            <a:pPr>
              <a:lnSpc>
                <a:spcPct val="150000"/>
              </a:lnSpc>
              <a:buNone/>
            </a:pPr>
            <a:r>
              <a:rPr lang="ru-RU" dirty="0" smtClean="0"/>
              <a:t>б) посмотреть телевизор вместе с семьёй; </a:t>
            </a:r>
            <a:endParaRPr lang="ru-RU" dirty="0" smtClean="0"/>
          </a:p>
          <a:p>
            <a:pPr>
              <a:lnSpc>
                <a:spcPct val="150000"/>
              </a:lnSpc>
              <a:buNone/>
            </a:pPr>
            <a:r>
              <a:rPr lang="ru-RU" dirty="0" smtClean="0"/>
              <a:t>в</a:t>
            </a:r>
            <a:r>
              <a:rPr lang="ru-RU" dirty="0" smtClean="0"/>
              <a:t>) оказаться в кругу друзей</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1084982"/>
          </a:xfrm>
        </p:spPr>
        <p:txBody>
          <a:bodyPr>
            <a:normAutofit fontScale="90000"/>
          </a:bodyPr>
          <a:lstStyle/>
          <a:p>
            <a:r>
              <a:rPr lang="ru-RU" b="0" dirty="0" smtClean="0"/>
              <a:t>2. Из трёх подарков ты предпочёл бы:</a:t>
            </a:r>
            <a:endParaRPr lang="ru-RU" dirty="0"/>
          </a:p>
        </p:txBody>
      </p:sp>
      <p:sp>
        <p:nvSpPr>
          <p:cNvPr id="3" name="Содержимое 2"/>
          <p:cNvSpPr>
            <a:spLocks noGrp="1"/>
          </p:cNvSpPr>
          <p:nvPr>
            <p:ph idx="1"/>
          </p:nvPr>
        </p:nvSpPr>
        <p:spPr>
          <a:xfrm>
            <a:off x="357158" y="2071678"/>
            <a:ext cx="8358246" cy="4525963"/>
          </a:xfrm>
        </p:spPr>
        <p:txBody>
          <a:bodyPr/>
          <a:lstStyle/>
          <a:p>
            <a:pPr>
              <a:lnSpc>
                <a:spcPct val="150000"/>
              </a:lnSpc>
              <a:buNone/>
            </a:pPr>
            <a:r>
              <a:rPr lang="ru-RU" dirty="0" smtClean="0"/>
              <a:t>а) удочку, набор для вышивания;</a:t>
            </a:r>
          </a:p>
          <a:p>
            <a:pPr>
              <a:lnSpc>
                <a:spcPct val="150000"/>
              </a:lnSpc>
              <a:buNone/>
            </a:pPr>
            <a:r>
              <a:rPr lang="ru-RU" dirty="0" smtClean="0"/>
              <a:t>б) коньки или лыжи;</a:t>
            </a:r>
          </a:p>
          <a:p>
            <a:pPr>
              <a:lnSpc>
                <a:spcPct val="150000"/>
              </a:lnSpc>
              <a:buNone/>
            </a:pPr>
            <a:r>
              <a:rPr lang="ru-RU" dirty="0" smtClean="0"/>
              <a:t>в) турпутевку или билет на интересное представление.</a:t>
            </a:r>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642918"/>
            <a:ext cx="8715436" cy="1285884"/>
          </a:xfrm>
        </p:spPr>
        <p:txBody>
          <a:bodyPr>
            <a:normAutofit fontScale="90000"/>
          </a:bodyPr>
          <a:lstStyle/>
          <a:p>
            <a:r>
              <a:rPr lang="ru-RU" b="0" dirty="0" smtClean="0"/>
              <a:t>3. Отправляться в путешествие лучше всего: </a:t>
            </a:r>
            <a:br>
              <a:rPr lang="ru-RU" b="0" dirty="0" smtClean="0"/>
            </a:br>
            <a:endParaRPr lang="ru-RU" dirty="0"/>
          </a:p>
        </p:txBody>
      </p:sp>
      <p:sp>
        <p:nvSpPr>
          <p:cNvPr id="3" name="Содержимое 2"/>
          <p:cNvSpPr>
            <a:spLocks noGrp="1"/>
          </p:cNvSpPr>
          <p:nvPr>
            <p:ph idx="1"/>
          </p:nvPr>
        </p:nvSpPr>
        <p:spPr>
          <a:xfrm>
            <a:off x="500034" y="1857364"/>
            <a:ext cx="8229600" cy="4525963"/>
          </a:xfrm>
        </p:spPr>
        <p:txBody>
          <a:bodyPr/>
          <a:lstStyle/>
          <a:p>
            <a:pPr>
              <a:lnSpc>
                <a:spcPct val="150000"/>
              </a:lnSpc>
              <a:buNone/>
            </a:pPr>
            <a:r>
              <a:rPr lang="ru-RU" dirty="0" smtClean="0"/>
              <a:t>а) в </a:t>
            </a:r>
            <a:r>
              <a:rPr lang="ru-RU" dirty="0" smtClean="0"/>
              <a:t>одиночку;</a:t>
            </a:r>
          </a:p>
          <a:p>
            <a:pPr>
              <a:lnSpc>
                <a:spcPct val="150000"/>
              </a:lnSpc>
              <a:buNone/>
            </a:pPr>
            <a:r>
              <a:rPr lang="ru-RU" dirty="0" smtClean="0"/>
              <a:t>б</a:t>
            </a:r>
            <a:r>
              <a:rPr lang="ru-RU" dirty="0" smtClean="0"/>
              <a:t>) с семьёй или </a:t>
            </a:r>
            <a:r>
              <a:rPr lang="ru-RU" dirty="0" smtClean="0"/>
              <a:t>друзьями;</a:t>
            </a:r>
          </a:p>
          <a:p>
            <a:pPr>
              <a:lnSpc>
                <a:spcPct val="150000"/>
              </a:lnSpc>
              <a:buNone/>
            </a:pPr>
            <a:r>
              <a:rPr lang="ru-RU" dirty="0" smtClean="0"/>
              <a:t>в</a:t>
            </a:r>
            <a:r>
              <a:rPr lang="ru-RU" dirty="0" smtClean="0"/>
              <a:t>) с незнакомой группой, чтобы была возможность обрести новых друзей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71546"/>
            <a:ext cx="8229600" cy="1714512"/>
          </a:xfrm>
        </p:spPr>
        <p:txBody>
          <a:bodyPr>
            <a:normAutofit fontScale="90000"/>
          </a:bodyPr>
          <a:lstStyle/>
          <a:p>
            <a:r>
              <a:rPr lang="ru-RU" b="0" dirty="0" smtClean="0"/>
              <a:t>4. Если бы ты оказался в одиночестве на острове или в лесу, то:</a:t>
            </a:r>
            <a:br>
              <a:rPr lang="ru-RU" b="0" dirty="0" smtClean="0"/>
            </a:br>
            <a:r>
              <a:rPr lang="ru-RU" b="0" dirty="0" smtClean="0"/>
              <a:t/>
            </a:r>
            <a:br>
              <a:rPr lang="ru-RU" b="0" dirty="0" smtClean="0"/>
            </a:br>
            <a:endParaRPr lang="ru-RU" dirty="0"/>
          </a:p>
        </p:txBody>
      </p:sp>
      <p:sp>
        <p:nvSpPr>
          <p:cNvPr id="3" name="Содержимое 2"/>
          <p:cNvSpPr>
            <a:spLocks noGrp="1"/>
          </p:cNvSpPr>
          <p:nvPr>
            <p:ph idx="1"/>
          </p:nvPr>
        </p:nvSpPr>
        <p:spPr>
          <a:xfrm>
            <a:off x="500034" y="2500306"/>
            <a:ext cx="8229600" cy="3382979"/>
          </a:xfrm>
        </p:spPr>
        <p:txBody>
          <a:bodyPr/>
          <a:lstStyle/>
          <a:p>
            <a:pPr>
              <a:lnSpc>
                <a:spcPct val="150000"/>
              </a:lnSpc>
              <a:buNone/>
            </a:pPr>
            <a:r>
              <a:rPr lang="ru-RU" dirty="0" smtClean="0"/>
              <a:t>а) почувствовал бы полную </a:t>
            </a:r>
            <a:r>
              <a:rPr lang="ru-RU" dirty="0" smtClean="0"/>
              <a:t>свободу;</a:t>
            </a:r>
          </a:p>
          <a:p>
            <a:pPr>
              <a:lnSpc>
                <a:spcPct val="150000"/>
              </a:lnSpc>
              <a:buNone/>
            </a:pPr>
            <a:r>
              <a:rPr lang="ru-RU" dirty="0" smtClean="0"/>
              <a:t>б</a:t>
            </a:r>
            <a:r>
              <a:rPr lang="ru-RU" dirty="0" smtClean="0"/>
              <a:t>) занялся бы поиском выхода или каким-нибудь </a:t>
            </a:r>
            <a:r>
              <a:rPr lang="ru-RU" dirty="0" smtClean="0"/>
              <a:t>делом;</a:t>
            </a:r>
          </a:p>
          <a:p>
            <a:pPr>
              <a:lnSpc>
                <a:spcPct val="150000"/>
              </a:lnSpc>
              <a:buNone/>
            </a:pPr>
            <a:r>
              <a:rPr lang="ru-RU" dirty="0" smtClean="0"/>
              <a:t>в</a:t>
            </a:r>
            <a:r>
              <a:rPr lang="ru-RU" dirty="0" smtClean="0"/>
              <a:t>) ощутил бы тоску, неприкаянность, страх.</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084982"/>
          </a:xfrm>
        </p:spPr>
        <p:txBody>
          <a:bodyPr>
            <a:normAutofit fontScale="90000"/>
          </a:bodyPr>
          <a:lstStyle/>
          <a:p>
            <a:r>
              <a:rPr lang="ru-RU" b="0" dirty="0" smtClean="0"/>
              <a:t>5. В своё свободное время ты любишь:</a:t>
            </a:r>
            <a:br>
              <a:rPr lang="ru-RU" b="0" dirty="0" smtClean="0"/>
            </a:br>
            <a:endParaRPr lang="ru-RU" dirty="0"/>
          </a:p>
        </p:txBody>
      </p:sp>
      <p:sp>
        <p:nvSpPr>
          <p:cNvPr id="3" name="Содержимое 2"/>
          <p:cNvSpPr>
            <a:spLocks noGrp="1"/>
          </p:cNvSpPr>
          <p:nvPr>
            <p:ph idx="1"/>
          </p:nvPr>
        </p:nvSpPr>
        <p:spPr>
          <a:xfrm>
            <a:off x="428596" y="1928802"/>
            <a:ext cx="8229600" cy="4525963"/>
          </a:xfrm>
        </p:spPr>
        <p:txBody>
          <a:bodyPr>
            <a:normAutofit fontScale="92500" lnSpcReduction="20000"/>
          </a:bodyPr>
          <a:lstStyle/>
          <a:p>
            <a:pPr>
              <a:buNone/>
            </a:pPr>
            <a:r>
              <a:rPr lang="ru-RU" dirty="0" smtClean="0"/>
              <a:t>а) читать, посещать библиотеку, шахматную секцию, зоопарк, лес, ловить рыбу, </a:t>
            </a:r>
            <a:r>
              <a:rPr lang="ru-RU" dirty="0" smtClean="0"/>
              <a:t>мечтать;</a:t>
            </a:r>
          </a:p>
          <a:p>
            <a:pPr>
              <a:buNone/>
            </a:pPr>
            <a:r>
              <a:rPr lang="ru-RU" dirty="0" smtClean="0"/>
              <a:t>б</a:t>
            </a:r>
            <a:r>
              <a:rPr lang="ru-RU" dirty="0" smtClean="0"/>
              <a:t>) рисовать, читать, заниматься спортом, музыкой, шитьём или вязанием, ходить в походы, разговаривать по телефону, смотреть </a:t>
            </a:r>
            <a:r>
              <a:rPr lang="ru-RU" dirty="0" smtClean="0"/>
              <a:t>телевизор;</a:t>
            </a:r>
          </a:p>
          <a:p>
            <a:pPr>
              <a:buNone/>
            </a:pPr>
            <a:r>
              <a:rPr lang="ru-RU" dirty="0" smtClean="0"/>
              <a:t>в</a:t>
            </a:r>
            <a:r>
              <a:rPr lang="ru-RU" dirty="0" smtClean="0"/>
              <a:t>) заниматься спортом, танцами, играть в ансамбле, петь в хоре, участвовать в спектаклях и концертах, путешествовать с друзьями, ходить с компанией в кино...</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929198"/>
            <a:ext cx="8229600" cy="1596146"/>
          </a:xfrm>
        </p:spPr>
        <p:txBody>
          <a:bodyPr>
            <a:normAutofit/>
          </a:bodyPr>
          <a:lstStyle/>
          <a:p>
            <a:r>
              <a:rPr lang="ru-RU" b="0" dirty="0" smtClean="0"/>
              <a:t>В мире существует </a:t>
            </a:r>
            <a:r>
              <a:rPr lang="ru-RU" b="0" dirty="0" smtClean="0"/>
              <a:t/>
            </a:r>
            <a:br>
              <a:rPr lang="ru-RU" b="0" dirty="0" smtClean="0"/>
            </a:br>
            <a:r>
              <a:rPr lang="ru-RU" b="0" dirty="0" smtClean="0"/>
              <a:t>более </a:t>
            </a:r>
            <a:r>
              <a:rPr lang="ru-RU" b="0" dirty="0" smtClean="0"/>
              <a:t>50 тысяч </a:t>
            </a:r>
            <a:r>
              <a:rPr lang="ru-RU" b="0" dirty="0" smtClean="0"/>
              <a:t>профессий</a:t>
            </a:r>
            <a:endParaRPr lang="ru-RU" dirty="0"/>
          </a:p>
        </p:txBody>
      </p:sp>
      <p:pic>
        <p:nvPicPr>
          <p:cNvPr id="8194" name="Picture 2" descr="http://departugansk.ucoz.ru/molodegh/137164207944.jpg"/>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2285984" y="1714488"/>
            <a:ext cx="4572032" cy="3429024"/>
          </a:xfrm>
          <a:prstGeom prst="rect">
            <a:avLst/>
          </a:prstGeom>
          <a:noFill/>
        </p:spPr>
      </p:pic>
      <p:sp>
        <p:nvSpPr>
          <p:cNvPr id="5" name="Прямоугольник 4"/>
          <p:cNvSpPr/>
          <p:nvPr/>
        </p:nvSpPr>
        <p:spPr>
          <a:xfrm>
            <a:off x="428596" y="428604"/>
            <a:ext cx="8215370" cy="1569660"/>
          </a:xfrm>
          <a:prstGeom prst="rect">
            <a:avLst/>
          </a:prstGeom>
        </p:spPr>
        <p:txBody>
          <a:bodyPr wrap="square">
            <a:spAutoFit/>
          </a:bodyPr>
          <a:lstStyle/>
          <a:p>
            <a:pPr algn="ctr"/>
            <a:r>
              <a:rPr lang="ru-RU" sz="3200" b="1" dirty="0" smtClean="0">
                <a:latin typeface="+mj-lt"/>
              </a:rPr>
              <a:t>«Истинное сокровище для людей </a:t>
            </a:r>
            <a:r>
              <a:rPr lang="ru-RU" sz="3200" b="1" dirty="0" smtClean="0">
                <a:latin typeface="+mj-lt"/>
              </a:rPr>
              <a:t>– </a:t>
            </a:r>
          </a:p>
          <a:p>
            <a:pPr algn="ctr"/>
            <a:r>
              <a:rPr lang="ru-RU" sz="3200" b="1" dirty="0" smtClean="0">
                <a:latin typeface="+mj-lt"/>
              </a:rPr>
              <a:t>умение </a:t>
            </a:r>
            <a:r>
              <a:rPr lang="ru-RU" sz="3200" b="1" dirty="0" smtClean="0">
                <a:latin typeface="+mj-lt"/>
              </a:rPr>
              <a:t>трудиться» </a:t>
            </a:r>
            <a:endParaRPr lang="ru-RU" sz="3200" b="1" dirty="0" smtClean="0">
              <a:latin typeface="+mj-lt"/>
            </a:endParaRPr>
          </a:p>
          <a:p>
            <a:pPr algn="r"/>
            <a:r>
              <a:rPr lang="ru-RU" sz="3200" dirty="0" smtClean="0">
                <a:latin typeface="+mj-lt"/>
              </a:rPr>
              <a:t>(</a:t>
            </a:r>
            <a:r>
              <a:rPr lang="ru-RU" sz="3200" dirty="0" smtClean="0">
                <a:latin typeface="+mj-lt"/>
              </a:rPr>
              <a:t>Эзоп)</a:t>
            </a:r>
            <a:endParaRPr lang="ru-RU"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084982"/>
          </a:xfrm>
        </p:spPr>
        <p:txBody>
          <a:bodyPr>
            <a:normAutofit fontScale="90000"/>
          </a:bodyPr>
          <a:lstStyle/>
          <a:p>
            <a:r>
              <a:rPr lang="ru-RU" b="0" dirty="0" smtClean="0"/>
              <a:t>Подсчитайте количество набранных </a:t>
            </a:r>
            <a:r>
              <a:rPr lang="ru-RU" b="0" dirty="0" smtClean="0"/>
              <a:t>баллов</a:t>
            </a:r>
            <a:endParaRPr lang="ru-RU" dirty="0"/>
          </a:p>
        </p:txBody>
      </p:sp>
      <p:sp>
        <p:nvSpPr>
          <p:cNvPr id="3" name="Содержимое 2"/>
          <p:cNvSpPr>
            <a:spLocks noGrp="1"/>
          </p:cNvSpPr>
          <p:nvPr>
            <p:ph idx="1"/>
          </p:nvPr>
        </p:nvSpPr>
        <p:spPr>
          <a:xfrm>
            <a:off x="500034" y="2000240"/>
            <a:ext cx="8229600" cy="4525963"/>
          </a:xfrm>
        </p:spPr>
        <p:txBody>
          <a:bodyPr>
            <a:normAutofit/>
          </a:bodyPr>
          <a:lstStyle/>
          <a:p>
            <a:pPr>
              <a:lnSpc>
                <a:spcPct val="150000"/>
              </a:lnSpc>
            </a:pPr>
            <a:r>
              <a:rPr lang="ru-RU" sz="4000" dirty="0" smtClean="0"/>
              <a:t>Ответ «а» – 1 балл</a:t>
            </a:r>
          </a:p>
          <a:p>
            <a:pPr>
              <a:lnSpc>
                <a:spcPct val="150000"/>
              </a:lnSpc>
            </a:pPr>
            <a:r>
              <a:rPr lang="ru-RU" sz="4000" dirty="0" smtClean="0"/>
              <a:t>Ответ «б» – 2 балла</a:t>
            </a:r>
          </a:p>
          <a:p>
            <a:pPr>
              <a:lnSpc>
                <a:spcPct val="150000"/>
              </a:lnSpc>
            </a:pPr>
            <a:r>
              <a:rPr lang="ru-RU" sz="4000" dirty="0" smtClean="0"/>
              <a:t>Ответ «в» – 3 балла</a:t>
            </a:r>
            <a:endParaRPr lang="ru-RU" sz="4000" dirty="0"/>
          </a:p>
        </p:txBody>
      </p:sp>
      <p:pic>
        <p:nvPicPr>
          <p:cNvPr id="4" name="Picture 4" descr="http://dom-pravo.ru/wp-content/uploads/2014/02/%D0%BD%D0%B0%D0%BB%D0%BE%D0%B3%D0%BE%D0%B2%D1%8B%D0%B5-%D0%B2%D1%8B%D1%87%D0%B5%D1%82%D1%8B.jpg"/>
          <p:cNvPicPr>
            <a:picLocks noChangeAspect="1" noChangeArrowheads="1"/>
          </p:cNvPicPr>
          <p:nvPr/>
        </p:nvPicPr>
        <p:blipFill>
          <a:blip r:embed="rId2" cstate="print">
            <a:clrChange>
              <a:clrFrom>
                <a:srgbClr val="FFFFFF"/>
              </a:clrFrom>
              <a:clrTo>
                <a:srgbClr val="FFFFFF">
                  <a:alpha val="0"/>
                </a:srgbClr>
              </a:clrTo>
            </a:clrChange>
          </a:blip>
          <a:srcRect l="8227" r="7452"/>
          <a:stretch>
            <a:fillRect/>
          </a:stretch>
        </p:blipFill>
        <p:spPr bwMode="auto">
          <a:xfrm>
            <a:off x="5643570" y="1785926"/>
            <a:ext cx="2928958" cy="479662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Если вы набрали от 5 до 8 баллов</a:t>
            </a:r>
            <a:endParaRPr lang="ru-RU" dirty="0"/>
          </a:p>
        </p:txBody>
      </p:sp>
      <p:sp>
        <p:nvSpPr>
          <p:cNvPr id="3" name="Содержимое 2"/>
          <p:cNvSpPr>
            <a:spLocks noGrp="1"/>
          </p:cNvSpPr>
          <p:nvPr>
            <p:ph idx="1"/>
          </p:nvPr>
        </p:nvSpPr>
        <p:spPr>
          <a:xfrm>
            <a:off x="142844" y="1500174"/>
            <a:ext cx="8572560" cy="5286412"/>
          </a:xfrm>
        </p:spPr>
        <p:txBody>
          <a:bodyPr>
            <a:normAutofit fontScale="77500" lnSpcReduction="20000"/>
          </a:bodyPr>
          <a:lstStyle/>
          <a:p>
            <a:pPr algn="just">
              <a:buNone/>
            </a:pPr>
            <a:r>
              <a:rPr lang="ru-RU" dirty="0" smtClean="0"/>
              <a:t>	</a:t>
            </a:r>
            <a:r>
              <a:rPr lang="ru-RU" sz="3600" dirty="0" smtClean="0"/>
              <a:t>советуем </a:t>
            </a:r>
            <a:r>
              <a:rPr lang="ru-RU" sz="3600" dirty="0" smtClean="0"/>
              <a:t>подумать о профессии, где вам не придётся общаться с большим числом людей (продавец, учитель, журналист и психолог в данном случае не очень подходят). Зато исследовательская деятельность или работа в </a:t>
            </a:r>
            <a:r>
              <a:rPr lang="ru-RU" sz="3600" dirty="0" err="1" smtClean="0"/>
              <a:t>охотохозяйстве</a:t>
            </a:r>
            <a:r>
              <a:rPr lang="ru-RU" sz="3600" dirty="0" smtClean="0"/>
              <a:t>, лесничестве, зверопитомнике или на собственной ферме, специальность программиста, слесаря или токаря, профессия бухгалтера, оператора ЭВМ вполне будут приемлемы для вас, поскольку ваши ответы показывают, что вы цените тишину, не любите шумных, незнакомых компаний. Вы чуть-чуть стеснительны и замкнуты, встречи с незнакомыми людьми вам доставляют беспокойство.</a:t>
            </a:r>
            <a:endParaRPr lang="ru-RU"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32656"/>
            <a:ext cx="8715436" cy="1084982"/>
          </a:xfrm>
        </p:spPr>
        <p:txBody>
          <a:bodyPr>
            <a:normAutofit fontScale="90000"/>
          </a:bodyPr>
          <a:lstStyle/>
          <a:p>
            <a:r>
              <a:rPr lang="ru-RU" dirty="0" smtClean="0"/>
              <a:t>Если вы набрали от 8 до 12 </a:t>
            </a:r>
            <a:r>
              <a:rPr lang="ru-RU" dirty="0" smtClean="0"/>
              <a:t>баллов,</a:t>
            </a:r>
            <a:endParaRPr lang="ru-RU" dirty="0"/>
          </a:p>
        </p:txBody>
      </p:sp>
      <p:sp>
        <p:nvSpPr>
          <p:cNvPr id="3" name="Содержимое 2"/>
          <p:cNvSpPr>
            <a:spLocks noGrp="1"/>
          </p:cNvSpPr>
          <p:nvPr>
            <p:ph idx="1"/>
          </p:nvPr>
        </p:nvSpPr>
        <p:spPr/>
        <p:txBody>
          <a:bodyPr/>
          <a:lstStyle/>
          <a:p>
            <a:pPr>
              <a:buNone/>
            </a:pPr>
            <a:r>
              <a:rPr lang="ru-RU" dirty="0" smtClean="0"/>
              <a:t>	</a:t>
            </a:r>
            <a:r>
              <a:rPr lang="ru-RU" dirty="0" smtClean="0"/>
              <a:t> </a:t>
            </a:r>
            <a:r>
              <a:rPr lang="ru-RU" sz="2800" dirty="0" smtClean="0"/>
              <a:t>считайте - вам крупно повезло. Вы относитесь к людям, которым не страшно одиночество и которые прекрасно чувствуют себя в любой компании. Вы не боитесь новых знакомств и спокойно обходитесь без общения длительное время. Выбор профессии здесь практически не ограничен!</a:t>
            </a:r>
            <a:endParaRPr lang="ru-RU"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332656"/>
            <a:ext cx="8786874" cy="1084982"/>
          </a:xfrm>
        </p:spPr>
        <p:txBody>
          <a:bodyPr>
            <a:normAutofit fontScale="90000"/>
          </a:bodyPr>
          <a:lstStyle/>
          <a:p>
            <a:r>
              <a:rPr lang="ru-RU" dirty="0" smtClean="0"/>
              <a:t>В</a:t>
            </a:r>
            <a:r>
              <a:rPr lang="ru-RU" dirty="0" smtClean="0"/>
              <a:t> </a:t>
            </a:r>
            <a:r>
              <a:rPr lang="ru-RU" dirty="0" smtClean="0"/>
              <a:t>вашем активе от 12 до 15 очков,</a:t>
            </a:r>
            <a:endParaRPr lang="ru-RU" dirty="0"/>
          </a:p>
        </p:txBody>
      </p:sp>
      <p:sp>
        <p:nvSpPr>
          <p:cNvPr id="3" name="Содержимое 2"/>
          <p:cNvSpPr>
            <a:spLocks noGrp="1"/>
          </p:cNvSpPr>
          <p:nvPr>
            <p:ph idx="1"/>
          </p:nvPr>
        </p:nvSpPr>
        <p:spPr>
          <a:xfrm>
            <a:off x="357158" y="1600200"/>
            <a:ext cx="8229600" cy="4525963"/>
          </a:xfrm>
        </p:spPr>
        <p:txBody>
          <a:bodyPr>
            <a:normAutofit fontScale="92500" lnSpcReduction="10000"/>
          </a:bodyPr>
          <a:lstStyle/>
          <a:p>
            <a:pPr algn="just">
              <a:buNone/>
            </a:pPr>
            <a:r>
              <a:rPr lang="ru-RU" dirty="0" smtClean="0"/>
              <a:t>	</a:t>
            </a:r>
            <a:r>
              <a:rPr lang="ru-RU" sz="3000" dirty="0" smtClean="0"/>
              <a:t>снова </a:t>
            </a:r>
            <a:r>
              <a:rPr lang="ru-RU" sz="3000" dirty="0" smtClean="0"/>
              <a:t>задумайтесь над выбором: стоит ли вам, человеку общительному, легко вступающему в контакт, отказываться от возможности иметь интересную профессию менеджера, агента по рекламе, коммерческого директора, продавца, дилера, учителя, брокера или тренера? В вас огромный потенциал энергии и сил, которых хватит для работы с большой аудиторией и коллективом коллег. Вам будет тесно в маленькой лаборатории или у конвейера, охотничьем хозяйстве или мастерской.</a:t>
            </a:r>
            <a:endParaRPr lang="ru-RU" sz="3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smtClean="0"/>
              <a:t>Всяк кузнец своего счастья</a:t>
            </a:r>
            <a:endParaRPr lang="ru-RU" dirty="0"/>
          </a:p>
        </p:txBody>
      </p:sp>
      <p:pic>
        <p:nvPicPr>
          <p:cNvPr id="37892" name="Picture 4" descr="http://imga1.pic21.com/bizhi/130902/00642/s18.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2844" y="1571612"/>
            <a:ext cx="7729598" cy="4684572"/>
          </a:xfrm>
          <a:prstGeom prst="rect">
            <a:avLst/>
          </a:prstGeom>
          <a:noFill/>
        </p:spPr>
      </p:pic>
      <p:sp>
        <p:nvSpPr>
          <p:cNvPr id="8" name="Прямоугольник 7"/>
          <p:cNvSpPr/>
          <p:nvPr/>
        </p:nvSpPr>
        <p:spPr>
          <a:xfrm>
            <a:off x="5072066" y="1357298"/>
            <a:ext cx="3429024" cy="369332"/>
          </a:xfrm>
          <a:prstGeom prst="rect">
            <a:avLst/>
          </a:prstGeom>
        </p:spPr>
        <p:txBody>
          <a:bodyPr wrap="square">
            <a:spAutoFit/>
          </a:bodyPr>
          <a:lstStyle/>
          <a:p>
            <a:r>
              <a:rPr lang="ru-RU" dirty="0" smtClean="0"/>
              <a:t>Русская народная пословица</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Интернет ресурсы</a:t>
            </a:r>
            <a:endParaRPr lang="ru-RU" dirty="0"/>
          </a:p>
        </p:txBody>
      </p:sp>
      <p:sp>
        <p:nvSpPr>
          <p:cNvPr id="3" name="Содержимое 2"/>
          <p:cNvSpPr>
            <a:spLocks noGrp="1"/>
          </p:cNvSpPr>
          <p:nvPr>
            <p:ph idx="1"/>
          </p:nvPr>
        </p:nvSpPr>
        <p:spPr>
          <a:xfrm>
            <a:off x="357158" y="1571612"/>
            <a:ext cx="8229600" cy="4525963"/>
          </a:xfrm>
        </p:spPr>
        <p:txBody>
          <a:bodyPr>
            <a:normAutofit/>
          </a:bodyPr>
          <a:lstStyle/>
          <a:p>
            <a:r>
              <a:rPr lang="en-US" sz="2400" dirty="0" smtClean="0">
                <a:hlinkClick r:id="rId2"/>
              </a:rPr>
              <a:t>http</a:t>
            </a:r>
            <a:r>
              <a:rPr lang="en-US" sz="2400" dirty="0" smtClean="0">
                <a:hlinkClick r:id="rId2"/>
              </a:rPr>
              <a:t>://</a:t>
            </a:r>
            <a:r>
              <a:rPr lang="en-US" sz="2400" dirty="0" smtClean="0">
                <a:hlinkClick r:id="rId2"/>
              </a:rPr>
              <a:t>nsportal.ru/shkola/klassnoe-rukovodstvo/library/2014/01/02/klassnyy-chas-ty-i-tvoya-budushchaya-professiya</a:t>
            </a:r>
            <a:endParaRPr lang="ru-RU" sz="2400" dirty="0" smtClean="0"/>
          </a:p>
          <a:p>
            <a:r>
              <a:rPr lang="en-US" sz="2400" dirty="0" smtClean="0">
                <a:hlinkClick r:id="rId3"/>
              </a:rPr>
              <a:t>http://</a:t>
            </a:r>
            <a:r>
              <a:rPr lang="en-US" sz="2400" dirty="0" smtClean="0">
                <a:hlinkClick r:id="rId3"/>
              </a:rPr>
              <a:t>anstars.ru/publ/biblioteka_uchitelya/klassnyy_chas/3450-klassnyy-chas-quotty-i-tvoya-buduschaya-professiyaquot-klassnyy-chas-quotty-i-tvoya-buduschaya-professiyaquot.html</a:t>
            </a:r>
            <a:endParaRPr lang="ru-RU" sz="2400" dirty="0" smtClean="0"/>
          </a:p>
          <a:p>
            <a:r>
              <a:rPr lang="en-US" sz="2400" dirty="0" smtClean="0">
                <a:hlinkClick r:id="rId4"/>
              </a:rPr>
              <a:t>lib.ysn.ru</a:t>
            </a:r>
            <a:endParaRPr lang="ru-RU" sz="2400" dirty="0" smtClean="0"/>
          </a:p>
          <a:p>
            <a:r>
              <a:rPr lang="en-US" sz="2400" dirty="0" smtClean="0">
                <a:hlinkClick r:id="rId5"/>
              </a:rPr>
              <a:t>http://</a:t>
            </a:r>
            <a:r>
              <a:rPr lang="en-US" sz="2400" dirty="0" smtClean="0">
                <a:hlinkClick r:id="rId5"/>
              </a:rPr>
              <a:t>easyen.ru/load/shablony_prezentacij/delovye_biznes/shablony_universalnye_delovye_3/508-1-0-20197</a:t>
            </a:r>
            <a:endParaRPr lang="ru-RU" sz="2400" dirty="0" smtClean="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op.mozarina.com/image/data/other/pynkt2.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5572132" y="1571612"/>
            <a:ext cx="3256597" cy="4753026"/>
          </a:xfrm>
          <a:prstGeom prst="rect">
            <a:avLst/>
          </a:prstGeom>
          <a:noFill/>
        </p:spPr>
      </p:pic>
      <p:sp>
        <p:nvSpPr>
          <p:cNvPr id="5" name="Прямоугольник 4"/>
          <p:cNvSpPr/>
          <p:nvPr/>
        </p:nvSpPr>
        <p:spPr>
          <a:xfrm>
            <a:off x="428596" y="2071678"/>
            <a:ext cx="5500726" cy="3539430"/>
          </a:xfrm>
          <a:prstGeom prst="rect">
            <a:avLst/>
          </a:prstGeom>
        </p:spPr>
        <p:txBody>
          <a:bodyPr wrap="square">
            <a:spAutoFit/>
          </a:bodyPr>
          <a:lstStyle/>
          <a:p>
            <a:pPr>
              <a:buFont typeface="Wingdings" pitchFamily="2" charset="2"/>
              <a:buChar char="ü"/>
            </a:pPr>
            <a:r>
              <a:rPr lang="ru-RU" sz="3200" dirty="0" smtClean="0"/>
              <a:t>Как найти среди них свою? </a:t>
            </a:r>
            <a:endParaRPr lang="ru-RU" sz="3200" dirty="0" smtClean="0"/>
          </a:p>
          <a:p>
            <a:pPr>
              <a:buFont typeface="Wingdings" pitchFamily="2" charset="2"/>
              <a:buChar char="ü"/>
            </a:pPr>
            <a:endParaRPr lang="ru-RU" sz="3200" dirty="0" smtClean="0"/>
          </a:p>
          <a:p>
            <a:pPr>
              <a:buFont typeface="Wingdings" pitchFamily="2" charset="2"/>
              <a:buChar char="ü"/>
            </a:pPr>
            <a:r>
              <a:rPr lang="ru-RU" sz="3200" dirty="0" smtClean="0"/>
              <a:t>Сколько </a:t>
            </a:r>
            <a:r>
              <a:rPr lang="ru-RU" sz="3200" dirty="0" smtClean="0"/>
              <a:t>из них мы себе более или менее представляем? </a:t>
            </a:r>
            <a:endParaRPr lang="ru-RU" sz="3200" dirty="0" smtClean="0"/>
          </a:p>
          <a:p>
            <a:pPr>
              <a:buFont typeface="Wingdings" pitchFamily="2" charset="2"/>
              <a:buChar char="ü"/>
            </a:pPr>
            <a:endParaRPr lang="ru-RU" sz="3200" dirty="0" smtClean="0"/>
          </a:p>
          <a:p>
            <a:pPr>
              <a:buFont typeface="Wingdings" pitchFamily="2" charset="2"/>
              <a:buChar char="ü"/>
            </a:pPr>
            <a:r>
              <a:rPr lang="ru-RU" sz="3200" dirty="0" smtClean="0"/>
              <a:t>На </a:t>
            </a:r>
            <a:r>
              <a:rPr lang="ru-RU" sz="3200" dirty="0" smtClean="0"/>
              <a:t>что ориентироваться?</a:t>
            </a:r>
            <a:endParaRPr lang="ru-RU" sz="3200" dirty="0"/>
          </a:p>
        </p:txBody>
      </p:sp>
      <p:sp>
        <p:nvSpPr>
          <p:cNvPr id="6" name="Прямоугольник 5"/>
          <p:cNvSpPr/>
          <p:nvPr/>
        </p:nvSpPr>
        <p:spPr>
          <a:xfrm>
            <a:off x="357158" y="500042"/>
            <a:ext cx="8501122" cy="707886"/>
          </a:xfrm>
          <a:prstGeom prst="rect">
            <a:avLst/>
          </a:prstGeom>
        </p:spPr>
        <p:txBody>
          <a:bodyPr wrap="square">
            <a:spAutoFit/>
          </a:bodyPr>
          <a:lstStyle/>
          <a:p>
            <a:pPr algn="ctr"/>
            <a:r>
              <a:rPr lang="ru-RU" dirty="0" smtClean="0"/>
              <a:t> </a:t>
            </a:r>
            <a:r>
              <a:rPr lang="ru-RU" sz="4000" b="1" dirty="0" smtClean="0">
                <a:latin typeface="+mj-lt"/>
              </a:rPr>
              <a:t>Кем </a:t>
            </a:r>
            <a:r>
              <a:rPr lang="ru-RU" sz="4000" b="1" dirty="0" smtClean="0">
                <a:latin typeface="+mj-lt"/>
              </a:rPr>
              <a:t>ты хочешь стать после школы</a:t>
            </a:r>
            <a:r>
              <a:rPr lang="ru-RU" sz="4000" b="1" dirty="0" smtClean="0">
                <a:latin typeface="+mj-lt"/>
              </a:rPr>
              <a:t>?</a:t>
            </a:r>
            <a:endParaRPr lang="ru-RU"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smtClean="0"/>
              <a:t>Проблема </a:t>
            </a:r>
            <a:r>
              <a:rPr lang="ru-RU" b="0" dirty="0" smtClean="0"/>
              <a:t>выбора профессии</a:t>
            </a:r>
            <a:endParaRPr lang="ru-RU" dirty="0"/>
          </a:p>
        </p:txBody>
      </p:sp>
      <p:sp>
        <p:nvSpPr>
          <p:cNvPr id="3" name="Содержимое 2"/>
          <p:cNvSpPr>
            <a:spLocks noGrp="1"/>
          </p:cNvSpPr>
          <p:nvPr>
            <p:ph idx="1"/>
          </p:nvPr>
        </p:nvSpPr>
        <p:spPr>
          <a:xfrm>
            <a:off x="4071934" y="1357298"/>
            <a:ext cx="4757742" cy="5143536"/>
          </a:xfrm>
        </p:spPr>
        <p:txBody>
          <a:bodyPr>
            <a:normAutofit/>
          </a:bodyPr>
          <a:lstStyle/>
          <a:p>
            <a:pPr>
              <a:buNone/>
            </a:pPr>
            <a:r>
              <a:rPr lang="ru-RU" sz="2800" b="1" dirty="0" smtClean="0"/>
              <a:t>Требуются:</a:t>
            </a:r>
          </a:p>
          <a:p>
            <a:pPr>
              <a:buFont typeface="Wingdings" pitchFamily="2" charset="2"/>
              <a:buChar char="ü"/>
            </a:pPr>
            <a:r>
              <a:rPr lang="ru-RU" sz="2800" dirty="0" smtClean="0"/>
              <a:t>высокий профессионализм</a:t>
            </a:r>
          </a:p>
          <a:p>
            <a:pPr>
              <a:buNone/>
            </a:pPr>
            <a:endParaRPr lang="ru-RU" sz="800" dirty="0" smtClean="0"/>
          </a:p>
          <a:p>
            <a:pPr>
              <a:buFont typeface="Wingdings" pitchFamily="2" charset="2"/>
              <a:buChar char="ü"/>
            </a:pPr>
            <a:r>
              <a:rPr lang="ru-RU" sz="2800" dirty="0" smtClean="0"/>
              <a:t>готовность </a:t>
            </a:r>
            <a:r>
              <a:rPr lang="ru-RU" sz="2800" dirty="0" smtClean="0"/>
              <a:t>быстро приспосабливаться к новым явлениям общественной и экономической </a:t>
            </a:r>
            <a:r>
              <a:rPr lang="ru-RU" sz="2800" dirty="0" smtClean="0"/>
              <a:t>жизни</a:t>
            </a:r>
          </a:p>
          <a:p>
            <a:pPr>
              <a:buNone/>
            </a:pPr>
            <a:endParaRPr lang="ru-RU" sz="800" dirty="0" smtClean="0"/>
          </a:p>
          <a:p>
            <a:pPr>
              <a:buFont typeface="Wingdings" pitchFamily="2" charset="2"/>
              <a:buChar char="ü"/>
            </a:pPr>
            <a:r>
              <a:rPr lang="ru-RU" sz="2800" dirty="0" smtClean="0"/>
              <a:t>интенсивность </a:t>
            </a:r>
            <a:r>
              <a:rPr lang="ru-RU" sz="2800" dirty="0" smtClean="0"/>
              <a:t>труда, требующая повышенной </a:t>
            </a:r>
            <a:r>
              <a:rPr lang="ru-RU" sz="2800" dirty="0" smtClean="0"/>
              <a:t>выносливости</a:t>
            </a:r>
            <a:endParaRPr lang="ru-RU" sz="2800" dirty="0"/>
          </a:p>
        </p:txBody>
      </p:sp>
      <p:pic>
        <p:nvPicPr>
          <p:cNvPr id="4" name="Picture 2" descr="http://emu3.emu.dk/sites/default/files/COLOURBOX2651430.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3143248"/>
            <a:ext cx="4640852" cy="34411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0" dirty="0" smtClean="0"/>
              <a:t>О</a:t>
            </a:r>
            <a:r>
              <a:rPr lang="ru-RU" sz="3600" b="0" dirty="0" smtClean="0"/>
              <a:t>сновные типы </a:t>
            </a:r>
            <a:r>
              <a:rPr lang="ru-RU" sz="3600" b="0" dirty="0" smtClean="0"/>
              <a:t>профессиональной деятельности человека</a:t>
            </a:r>
            <a:endParaRPr lang="ru-RU" sz="3600" dirty="0"/>
          </a:p>
        </p:txBody>
      </p:sp>
      <p:sp>
        <p:nvSpPr>
          <p:cNvPr id="3" name="Содержимое 2"/>
          <p:cNvSpPr>
            <a:spLocks noGrp="1"/>
          </p:cNvSpPr>
          <p:nvPr>
            <p:ph idx="1"/>
          </p:nvPr>
        </p:nvSpPr>
        <p:spPr>
          <a:xfrm>
            <a:off x="428596" y="1571612"/>
            <a:ext cx="8229600" cy="4525963"/>
          </a:xfrm>
        </p:spPr>
        <p:txBody>
          <a:bodyPr>
            <a:normAutofit/>
          </a:bodyPr>
          <a:lstStyle/>
          <a:p>
            <a:pPr algn="just">
              <a:buNone/>
            </a:pPr>
            <a:r>
              <a:rPr lang="ru-RU" dirty="0" smtClean="0"/>
              <a:t>	</a:t>
            </a:r>
            <a:r>
              <a:rPr lang="ru-RU" sz="2800" dirty="0" smtClean="0"/>
              <a:t>Во </a:t>
            </a:r>
            <a:r>
              <a:rPr lang="ru-RU" sz="2800" dirty="0" smtClean="0"/>
              <a:t>многих станах пытались и пытаются создать классификацию профессий. В нашей стране принято пользоваться классификацией профессора Е.А. Климова. Его классификация делит все профессии на 5 основных типов:</a:t>
            </a:r>
            <a:endParaRPr lang="ru-RU" sz="2800" dirty="0"/>
          </a:p>
        </p:txBody>
      </p:sp>
      <p:pic>
        <p:nvPicPr>
          <p:cNvPr id="5122" name="Picture 2" descr="http://www.quelcheestatoestato.it/wp-content/uploads/2014/03/elemento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28926" y="3771544"/>
            <a:ext cx="3643338" cy="293288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p:cNvSpPr/>
          <p:nvPr/>
        </p:nvSpPr>
        <p:spPr>
          <a:xfrm>
            <a:off x="5929322" y="1857364"/>
            <a:ext cx="1071570" cy="571504"/>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578" name="Picture 2" descr="http://dniotpuska.ru/fotki/image-5349.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67336" y="1585923"/>
            <a:ext cx="3619506" cy="4343407"/>
          </a:xfrm>
          <a:prstGeom prst="rect">
            <a:avLst/>
          </a:prstGeom>
          <a:noFill/>
        </p:spPr>
      </p:pic>
      <p:sp>
        <p:nvSpPr>
          <p:cNvPr id="2" name="Заголовок 1"/>
          <p:cNvSpPr>
            <a:spLocks noGrp="1"/>
          </p:cNvSpPr>
          <p:nvPr>
            <p:ph type="title"/>
          </p:nvPr>
        </p:nvSpPr>
        <p:spPr/>
        <p:txBody>
          <a:bodyPr>
            <a:normAutofit/>
          </a:bodyPr>
          <a:lstStyle/>
          <a:p>
            <a:r>
              <a:rPr lang="ru-RU" dirty="0" smtClean="0"/>
              <a:t>Человек - </a:t>
            </a:r>
            <a:r>
              <a:rPr lang="ru-RU" dirty="0" smtClean="0"/>
              <a:t>природа</a:t>
            </a:r>
            <a:endParaRPr lang="ru-RU" dirty="0"/>
          </a:p>
        </p:txBody>
      </p:sp>
      <p:sp>
        <p:nvSpPr>
          <p:cNvPr id="5" name="Прямоугольник 4"/>
          <p:cNvSpPr/>
          <p:nvPr/>
        </p:nvSpPr>
        <p:spPr>
          <a:xfrm>
            <a:off x="571472" y="1285860"/>
            <a:ext cx="4786346" cy="5262979"/>
          </a:xfrm>
          <a:prstGeom prst="rect">
            <a:avLst/>
          </a:prstGeom>
        </p:spPr>
        <p:txBody>
          <a:bodyPr wrap="square">
            <a:spAutoFit/>
          </a:bodyPr>
          <a:lstStyle/>
          <a:p>
            <a:pPr algn="just"/>
            <a:r>
              <a:rPr lang="ru-RU" sz="2800" dirty="0" smtClean="0"/>
              <a:t>Этот тип объединяет профессии, представители которых имеют дело с объектами, явлениями и процессами живой и неживой природы (ветеринар, агроном, гидролог, овцевод, механизатор, тракторист). Для них характерен общий предмет труда - животные и растения, почва и воздушная среда - природа.</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Человек - </a:t>
            </a:r>
            <a:r>
              <a:rPr lang="ru-RU" dirty="0" smtClean="0"/>
              <a:t>техника</a:t>
            </a:r>
            <a:endParaRPr lang="ru-RU" dirty="0"/>
          </a:p>
        </p:txBody>
      </p:sp>
      <p:pic>
        <p:nvPicPr>
          <p:cNvPr id="4" name="Picture 2" descr="http://farm9.staticflickr.com/8208/8280023358_fb23f55fc3_b.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86116" y="3286124"/>
            <a:ext cx="4622458" cy="3143272"/>
          </a:xfrm>
          <a:prstGeom prst="rect">
            <a:avLst/>
          </a:prstGeom>
          <a:noFill/>
        </p:spPr>
      </p:pic>
      <p:sp>
        <p:nvSpPr>
          <p:cNvPr id="5" name="Прямоугольник 4"/>
          <p:cNvSpPr/>
          <p:nvPr/>
        </p:nvSpPr>
        <p:spPr>
          <a:xfrm>
            <a:off x="785786" y="1785926"/>
            <a:ext cx="7072362" cy="1384995"/>
          </a:xfrm>
          <a:prstGeom prst="rect">
            <a:avLst/>
          </a:prstGeom>
        </p:spPr>
        <p:txBody>
          <a:bodyPr wrap="square">
            <a:spAutoFit/>
          </a:bodyPr>
          <a:lstStyle/>
          <a:p>
            <a:r>
              <a:rPr lang="ru-RU" sz="2800" dirty="0" smtClean="0"/>
              <a:t>Это могут быть пилоты, водители, матросы, электромонтёры, слесари и т.д., использующие технические устройства.</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Человек - </a:t>
            </a:r>
            <a:r>
              <a:rPr lang="ru-RU" dirty="0" err="1" smtClean="0"/>
              <a:t>человек</a:t>
            </a:r>
            <a:endParaRPr lang="ru-RU" dirty="0"/>
          </a:p>
        </p:txBody>
      </p:sp>
      <p:pic>
        <p:nvPicPr>
          <p:cNvPr id="2052" name="Picture 4" descr="http://www.silicon.fr/wp-content/uploads/2012/08/Accord-%C2%A9-Sergej-Khakimullin-Shutterstock.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7222" y="1857364"/>
            <a:ext cx="5713558" cy="4286280"/>
          </a:xfrm>
          <a:prstGeom prst="rect">
            <a:avLst/>
          </a:prstGeom>
          <a:noFill/>
        </p:spPr>
      </p:pic>
      <p:sp>
        <p:nvSpPr>
          <p:cNvPr id="6" name="Прямоугольник 5"/>
          <p:cNvSpPr/>
          <p:nvPr/>
        </p:nvSpPr>
        <p:spPr>
          <a:xfrm>
            <a:off x="4643438" y="1428736"/>
            <a:ext cx="4071966" cy="4832092"/>
          </a:xfrm>
          <a:prstGeom prst="rect">
            <a:avLst/>
          </a:prstGeom>
        </p:spPr>
        <p:txBody>
          <a:bodyPr wrap="square">
            <a:spAutoFit/>
          </a:bodyPr>
          <a:lstStyle/>
          <a:p>
            <a:r>
              <a:rPr lang="ru-RU" sz="2800" dirty="0" smtClean="0"/>
              <a:t>Тут для специалиста предметом труда является другой человек, а характерной чертой деятельности - необходимость воздействия на других людей. К такому типу профессий относятся учитель, врач, журналист и продавец.</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Человек - знаковая </a:t>
            </a:r>
            <a:r>
              <a:rPr lang="ru-RU" dirty="0" smtClean="0"/>
              <a:t>система</a:t>
            </a:r>
            <a:endParaRPr lang="ru-RU" dirty="0"/>
          </a:p>
        </p:txBody>
      </p:sp>
      <p:pic>
        <p:nvPicPr>
          <p:cNvPr id="4" name="Picture 6" descr="http://buytao.ru/uploaded/calc.jpg"/>
          <p:cNvPicPr>
            <a:picLocks noChangeAspect="1" noChangeArrowheads="1"/>
          </p:cNvPicPr>
          <p:nvPr/>
        </p:nvPicPr>
        <p:blipFill>
          <a:blip r:embed="rId2" cstate="print">
            <a:clrChange>
              <a:clrFrom>
                <a:srgbClr val="FFFFFF"/>
              </a:clrFrom>
              <a:clrTo>
                <a:srgbClr val="FFFFFF">
                  <a:alpha val="0"/>
                </a:srgbClr>
              </a:clrTo>
            </a:clrChange>
          </a:blip>
          <a:srcRect b="8753"/>
          <a:stretch>
            <a:fillRect/>
          </a:stretch>
        </p:blipFill>
        <p:spPr bwMode="auto">
          <a:xfrm>
            <a:off x="214282" y="857231"/>
            <a:ext cx="3857652" cy="4300333"/>
          </a:xfrm>
          <a:prstGeom prst="rect">
            <a:avLst/>
          </a:prstGeom>
          <a:noFill/>
        </p:spPr>
      </p:pic>
      <p:sp>
        <p:nvSpPr>
          <p:cNvPr id="5" name="Прямоугольник 4"/>
          <p:cNvSpPr/>
          <p:nvPr/>
        </p:nvSpPr>
        <p:spPr>
          <a:xfrm>
            <a:off x="4000496" y="1714488"/>
            <a:ext cx="4643470" cy="4401205"/>
          </a:xfrm>
          <a:prstGeom prst="rect">
            <a:avLst/>
          </a:prstGeom>
        </p:spPr>
        <p:txBody>
          <a:bodyPr wrap="square">
            <a:spAutoFit/>
          </a:bodyPr>
          <a:lstStyle/>
          <a:p>
            <a:r>
              <a:rPr lang="ru-RU" sz="2800" dirty="0" smtClean="0"/>
              <a:t>Люди, выбравшие этот тип профессиональной деятельности, должны уметь оперировать абстрактными понятиями, иметь широкий кругозор. Это бухгалтеры, учёные, операторы ЭВМ, люди, работающие в лабораториях, научных центрах.</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деловой 10">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A42F6C865849AC419E807672BFA5DDAE" ma:contentTypeVersion="0" ma:contentTypeDescription="Создание документа." ma:contentTypeScope="" ma:versionID="5f8fefc10e746bbda6a089372466b6cd">
  <xsd:schema xmlns:xsd="http://www.w3.org/2001/XMLSchema" xmlns:xs="http://www.w3.org/2001/XMLSchema" xmlns:p="http://schemas.microsoft.com/office/2006/metadata/properties" xmlns:ns2="4c48e722-e5ee-4bb4-abb8-2d4075f5b3da" targetNamespace="http://schemas.microsoft.com/office/2006/metadata/properties" ma:root="true" ma:fieldsID="8a220eebd1fd7726bb29bddc0ee35786" ns2:_="">
    <xsd:import namespace="4c48e722-e5ee-4bb4-abb8-2d4075f5b3d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8e722-e5ee-4bb4-abb8-2d4075f5b3da"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4c48e722-e5ee-4bb4-abb8-2d4075f5b3da">6PQ52NDQUCDJ-627-2726</_dlc_DocId>
    <_dlc_DocIdUrl xmlns="4c48e722-e5ee-4bb4-abb8-2d4075f5b3da">
      <Url>http://www.eduportal44.ru/Manturovo/Mant_Sch_2/_layouts/15/DocIdRedir.aspx?ID=6PQ52NDQUCDJ-627-2726</Url>
      <Description>6PQ52NDQUCDJ-627-2726</Description>
    </_dlc_DocIdUrl>
  </documentManagement>
</p:properties>
</file>

<file path=customXml/itemProps1.xml><?xml version="1.0" encoding="utf-8"?>
<ds:datastoreItem xmlns:ds="http://schemas.openxmlformats.org/officeDocument/2006/customXml" ds:itemID="{90C8DFFB-8D56-4AD3-B904-4F7B1FA99F71}"/>
</file>

<file path=customXml/itemProps2.xml><?xml version="1.0" encoding="utf-8"?>
<ds:datastoreItem xmlns:ds="http://schemas.openxmlformats.org/officeDocument/2006/customXml" ds:itemID="{F1EE79DB-EE0F-42B1-B5E9-DEA71EAC6AFF}"/>
</file>

<file path=customXml/itemProps3.xml><?xml version="1.0" encoding="utf-8"?>
<ds:datastoreItem xmlns:ds="http://schemas.openxmlformats.org/officeDocument/2006/customXml" ds:itemID="{025C1193-FE61-4970-B0DC-252E603CC791}"/>
</file>

<file path=customXml/itemProps4.xml><?xml version="1.0" encoding="utf-8"?>
<ds:datastoreItem xmlns:ds="http://schemas.openxmlformats.org/officeDocument/2006/customXml" ds:itemID="{2B04F3C9-55C6-4138-AADD-6FFC873C3B70}"/>
</file>

<file path=docProps/app.xml><?xml version="1.0" encoding="utf-8"?>
<Properties xmlns="http://schemas.openxmlformats.org/officeDocument/2006/extended-properties" xmlns:vt="http://schemas.openxmlformats.org/officeDocument/2006/docPropsVTypes">
  <Template>деловой 10</Template>
  <TotalTime>112</TotalTime>
  <Words>714</Words>
  <Application>Microsoft Office PowerPoint</Application>
  <PresentationFormat>Экран (4:3)</PresentationFormat>
  <Paragraphs>86</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деловой 10</vt:lpstr>
      <vt:lpstr>Классный час  «Ты и твоя будущая профессия»</vt:lpstr>
      <vt:lpstr>В мире существует  более 50 тысяч профессий</vt:lpstr>
      <vt:lpstr>Слайд 3</vt:lpstr>
      <vt:lpstr>Проблема выбора профессии</vt:lpstr>
      <vt:lpstr>Основные типы профессиональной деятельности человека</vt:lpstr>
      <vt:lpstr>Человек - природа</vt:lpstr>
      <vt:lpstr>Человек - техника</vt:lpstr>
      <vt:lpstr>Человек - человек</vt:lpstr>
      <vt:lpstr>Человек - знаковая система</vt:lpstr>
      <vt:lpstr>Человек – художественный образ</vt:lpstr>
      <vt:lpstr>Сделай свой выбор</vt:lpstr>
      <vt:lpstr>Чтобы правильно выбрать  профессию, нужно: </vt:lpstr>
      <vt:lpstr>Проанализируйте профессию, которую, возможно, вы уже выбрали.  </vt:lpstr>
      <vt:lpstr>Тест «Профпригодность»</vt:lpstr>
      <vt:lpstr>1. Новогодняя ночь для тебя - лучшее время, чтобы:</vt:lpstr>
      <vt:lpstr>2. Из трёх подарков ты предпочёл бы:</vt:lpstr>
      <vt:lpstr>3. Отправляться в путешествие лучше всего:  </vt:lpstr>
      <vt:lpstr>4. Если бы ты оказался в одиночестве на острове или в лесу, то:  </vt:lpstr>
      <vt:lpstr>5. В своё свободное время ты любишь: </vt:lpstr>
      <vt:lpstr>Подсчитайте количество набранных баллов</vt:lpstr>
      <vt:lpstr>Если вы набрали от 5 до 8 баллов</vt:lpstr>
      <vt:lpstr>Если вы набрали от 8 до 12 баллов,</vt:lpstr>
      <vt:lpstr>В вашем активе от 12 до 15 очков,</vt:lpstr>
      <vt:lpstr>Всяк кузнец своего счастья</vt:lpstr>
      <vt:lpstr>Интернет ресурсы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Irina</cp:lastModifiedBy>
  <cp:revision>16</cp:revision>
  <dcterms:created xsi:type="dcterms:W3CDTF">2014-08-21T15:58:50Z</dcterms:created>
  <dcterms:modified xsi:type="dcterms:W3CDTF">2015-10-20T21:50:56Z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0x010100A42F6C865849AC419E807672BFA5DDAE</vt:lpwstr>
  </property>
  <property fmtid="{D5CDD505-2E9C-101B-9397-08002B2CF9AE}" pid="3" name="_dlc_DocIdItemGuid">
    <vt:lpwstr>689a30a7-dead-4840-a02f-b3c724896f98</vt:lpwstr>
  </property>
</Properties>
</file>